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6" r:id="rId12"/>
    <p:sldId id="269" r:id="rId13"/>
    <p:sldId id="270" r:id="rId14"/>
    <p:sldId id="271" r:id="rId15"/>
    <p:sldId id="272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B7DA6B-66C2-41CF-B637-B3DEB06753E7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4F0C7-4987-4E8C-9DCA-32D0808D2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500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22596-3415-4532-AA4A-62EB6950EE9C}" type="datetime1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CF134-A4A7-484D-A460-10CF4A3ABF53}" type="datetime1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03D57-6690-4005-A5DC-413F5CD90013}" type="datetime1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EC8F-9D91-4B13-9C29-6211659B06D9}" type="datetime1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8E0FA-3B5D-4562-99F9-0B698B521FEA}" type="datetime1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E1440-BDC7-4925-9C55-FAEBD7C1808C}" type="datetime1">
              <a:rPr lang="ru-RU" smtClean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D069B-E633-450F-B038-35962C0B1A40}" type="datetime1">
              <a:rPr lang="ru-RU" smtClean="0"/>
              <a:t>23.07.2018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7ED-863A-4313-8150-9036D3CC2773}" type="datetime1">
              <a:rPr lang="ru-RU" smtClean="0"/>
              <a:t>23.07.2018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3CDD-F778-4D03-A57C-8FF4F032A766}" type="datetime1">
              <a:rPr lang="ru-RU" smtClean="0"/>
              <a:t>23.07.2018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C1C2-C17C-4E8D-B172-5AD686651668}" type="datetime1">
              <a:rPr lang="ru-RU" smtClean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E30BA-72DF-4B5C-B6C4-EBF468325DB1}" type="datetime1">
              <a:rPr lang="ru-RU" smtClean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5531EA9-7864-45CA-BC8F-2072FE7ED803}" type="datetime1">
              <a:rPr lang="ru-RU" smtClean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672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solidFill>
                  <a:srgbClr val="7030A0"/>
                </a:solidFill>
                <a:latin typeface="Arial Narrow" panose="020B0606020202030204" pitchFamily="34" charset="0"/>
              </a:rPr>
              <a:t>МБДОУ детский сад </a:t>
            </a:r>
            <a:r>
              <a:rPr lang="ru-RU" sz="1400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 </a:t>
            </a:r>
            <a:r>
              <a:rPr lang="ru-RU" sz="1400" dirty="0">
                <a:solidFill>
                  <a:srgbClr val="7030A0"/>
                </a:solidFill>
                <a:latin typeface="Arial Narrow" panose="020B0606020202030204" pitchFamily="34" charset="0"/>
              </a:rPr>
              <a:t>«Рябинка»</a:t>
            </a:r>
            <a:br>
              <a:rPr lang="ru-RU" sz="14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1400" dirty="0" err="1" smtClean="0">
                <a:solidFill>
                  <a:srgbClr val="7030A0"/>
                </a:solidFill>
                <a:latin typeface="Arial Narrow" panose="020B0606020202030204" pitchFamily="34" charset="0"/>
              </a:rPr>
              <a:t>п.г.т.Барсово</a:t>
            </a:r>
            <a:r>
              <a:rPr lang="ru-RU" sz="1400" dirty="0">
                <a:solidFill>
                  <a:srgbClr val="7030A0"/>
                </a:solidFill>
                <a:latin typeface="Arial Narrow" panose="020B0606020202030204" pitchFamily="34" charset="0"/>
              </a:rPr>
              <a:t/>
            </a:r>
            <a:br>
              <a:rPr lang="ru-RU" sz="14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Содержание  </a:t>
            </a:r>
            <a:r>
              <a:rPr lang="ru-RU" sz="3600" dirty="0" err="1" smtClean="0">
                <a:solidFill>
                  <a:srgbClr val="7030A0"/>
                </a:solidFill>
                <a:latin typeface="Arial Narrow" panose="020B0606020202030204" pitchFamily="34" charset="0"/>
              </a:rPr>
              <a:t>психолого</a:t>
            </a:r>
            <a:r>
              <a:rPr lang="ru-RU" sz="3600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 – педагогической работы по ФЭМП у детей  от 6 до 7 лет</a:t>
            </a:r>
            <a:endParaRPr lang="ru-RU" sz="3600" dirty="0">
              <a:solidFill>
                <a:srgbClr val="7030A0"/>
              </a:solidFill>
              <a:latin typeface="Arial Narrow" panose="020B0606020202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1" y="3356992"/>
            <a:ext cx="3312368" cy="31683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56992"/>
            <a:ext cx="3168352" cy="3237269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5508104" y="6342781"/>
            <a:ext cx="2776737" cy="365125"/>
          </a:xfrm>
        </p:spPr>
        <p:txBody>
          <a:bodyPr/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Азябина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Людмила Викторовна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8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280920" cy="3618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формирование умения «читать» простейшую графическую информацию, обозначающую пространственные отношения объектов и направление их движения в пространстве: слева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направо, справа налево, снизу вверь сверху вниз; самостоятельно передвигаться в пространстве, ориентируясь на условные обозначения (знаки и символы).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717032"/>
            <a:ext cx="6408712" cy="3024336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23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4512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7030A0"/>
                </a:solidFill>
                <a:ea typeface="Calibri"/>
                <a:cs typeface="Times New Roman"/>
              </a:rPr>
              <a:t>          Ориентировка </a:t>
            </a:r>
            <a:r>
              <a:rPr lang="ru-RU" sz="3600" b="1" dirty="0">
                <a:solidFill>
                  <a:srgbClr val="7030A0"/>
                </a:solidFill>
                <a:ea typeface="Calibri"/>
                <a:cs typeface="Times New Roman"/>
              </a:rPr>
              <a:t>во времени.</a:t>
            </a:r>
            <a:endParaRPr lang="ru-RU" sz="36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формирование элементарных представлений о времени: его текучести, периодичности, необратимости, последовательности дней недели, месяцев, времен года.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закрепление умения пользоваться в речи словами-понятиями: сначала, потом, до, после, раньше, позже, в одно и то же время.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формирование умения определять время по часам с точностью до 1 часа.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293096"/>
            <a:ext cx="2664296" cy="2376264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41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88641"/>
            <a:ext cx="8208912" cy="1990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latin typeface="Calibri"/>
                <a:ea typeface="Calibri"/>
                <a:cs typeface="Times New Roman"/>
              </a:rPr>
              <a:t>     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К </a:t>
            </a:r>
            <a:r>
              <a:rPr lang="ru-RU" sz="3600" b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концу года 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ребенок   должен</a:t>
            </a:r>
            <a:r>
              <a:rPr lang="ru-RU" sz="3200" dirty="0">
                <a:solidFill>
                  <a:srgbClr val="7030A0"/>
                </a:solidFill>
                <a:latin typeface="+mj-lt"/>
                <a:ea typeface="Calibri"/>
                <a:cs typeface="Times New Roman"/>
              </a:rPr>
              <a:t> </a:t>
            </a:r>
            <a:endParaRPr lang="ru-RU" sz="3200" dirty="0" smtClean="0">
              <a:solidFill>
                <a:srgbClr val="7030A0"/>
              </a:solidFill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+mj-lt"/>
                <a:ea typeface="Calibri"/>
                <a:cs typeface="Times New Roman"/>
              </a:rPr>
              <a:t>Уметь:</a:t>
            </a:r>
            <a:r>
              <a:rPr lang="ru-RU" sz="3200" dirty="0">
                <a:solidFill>
                  <a:srgbClr val="7030A0"/>
                </a:solidFill>
                <a:latin typeface="+mj-lt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rgbClr val="7030A0"/>
                </a:solidFill>
                <a:latin typeface="+mj-lt"/>
                <a:ea typeface="Calibri"/>
                <a:cs typeface="Times New Roman"/>
              </a:rPr>
            </a:br>
            <a:endParaRPr lang="ru-RU" sz="32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412776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+mj-lt"/>
              <a:ea typeface="Calibri"/>
              <a:cs typeface="Times New Roman"/>
            </a:endParaRPr>
          </a:p>
          <a:p>
            <a:r>
              <a:rPr lang="ru-RU" sz="2400" dirty="0" smtClean="0">
                <a:latin typeface="+mj-lt"/>
                <a:ea typeface="Calibri"/>
                <a:cs typeface="Times New Roman"/>
              </a:rPr>
              <a:t>•Самостоятельно </a:t>
            </a:r>
            <a:r>
              <a:rPr lang="ru-RU" sz="2400" dirty="0">
                <a:latin typeface="+mj-lt"/>
                <a:ea typeface="Calibri"/>
                <a:cs typeface="Times New Roman"/>
              </a:rPr>
              <a:t>объединять различные группы предметов, имеющие общий признак, в единое множество и удалять из множества отдельные его части (часть предметов). Устанавливать связи и отношения между целым множеством и различными его частями (частью); находить части целого множества и целое по известным частям.</a:t>
            </a:r>
            <a:br>
              <a:rPr lang="ru-RU" sz="2400" dirty="0">
                <a:latin typeface="+mj-lt"/>
                <a:ea typeface="Calibri"/>
                <a:cs typeface="Times New Roman"/>
              </a:rPr>
            </a:br>
            <a:r>
              <a:rPr lang="ru-RU" sz="2400" dirty="0">
                <a:latin typeface="+mj-lt"/>
                <a:ea typeface="Calibri"/>
                <a:cs typeface="Times New Roman"/>
              </a:rPr>
              <a:t>   • Считать до 10 и дальше (количественный, порядковый счет в пределах 20).</a:t>
            </a:r>
            <a:br>
              <a:rPr lang="ru-RU" sz="2400" dirty="0">
                <a:latin typeface="+mj-lt"/>
                <a:ea typeface="Calibri"/>
                <a:cs typeface="Times New Roman"/>
              </a:rPr>
            </a:br>
            <a:r>
              <a:rPr lang="ru-RU" sz="2400" dirty="0">
                <a:latin typeface="+mj-lt"/>
                <a:ea typeface="Calibri"/>
                <a:cs typeface="Times New Roman"/>
              </a:rPr>
              <a:t>   • Называть числа в прямом (обратном) порядке до 10, начиная с любого числа натурального ряда (в пределах </a:t>
            </a:r>
            <a:r>
              <a:rPr lang="ru-RU" sz="2400" dirty="0" smtClean="0">
                <a:latin typeface="+mj-lt"/>
                <a:ea typeface="Calibri"/>
                <a:cs typeface="Times New Roman"/>
              </a:rPr>
              <a:t>10).</a:t>
            </a:r>
            <a:br>
              <a:rPr lang="ru-RU" sz="2400" dirty="0" smtClean="0">
                <a:latin typeface="+mj-lt"/>
                <a:ea typeface="Calibri"/>
                <a:cs typeface="Times New Roman"/>
              </a:rPr>
            </a:br>
            <a:endParaRPr lang="ru-RU" sz="2400" dirty="0">
              <a:latin typeface="+mj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348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74168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j-lt"/>
                <a:ea typeface="Calibri"/>
                <a:cs typeface="Times New Roman"/>
              </a:rPr>
              <a:t>• Соотносить цифру (0–9) и количество предметов.</a:t>
            </a:r>
            <a:br>
              <a:rPr lang="ru-RU" sz="2400" dirty="0">
                <a:latin typeface="+mj-lt"/>
                <a:ea typeface="Calibri"/>
                <a:cs typeface="Times New Roman"/>
              </a:rPr>
            </a:br>
            <a:r>
              <a:rPr lang="ru-RU" sz="2400" dirty="0">
                <a:latin typeface="+mj-lt"/>
                <a:ea typeface="Calibri"/>
                <a:cs typeface="Times New Roman"/>
              </a:rPr>
              <a:t>   • Составлять и решать задачи в одно действие на сложение и вычитание; при решении пользоваться цифрами и арифметическими знаками (+, —, =).</a:t>
            </a:r>
            <a:br>
              <a:rPr lang="ru-RU" sz="2400" dirty="0">
                <a:latin typeface="+mj-lt"/>
                <a:ea typeface="Calibri"/>
                <a:cs typeface="Times New Roman"/>
              </a:rPr>
            </a:br>
            <a:r>
              <a:rPr lang="ru-RU" sz="2400" dirty="0">
                <a:latin typeface="+mj-lt"/>
                <a:ea typeface="Calibri"/>
                <a:cs typeface="Times New Roman"/>
              </a:rPr>
              <a:t>   • Различать величины: длину (ширину высоту), объем (вместимость), массу (вес), время и способы их измерения.</a:t>
            </a:r>
            <a:br>
              <a:rPr lang="ru-RU" sz="2400" dirty="0">
                <a:latin typeface="+mj-lt"/>
                <a:ea typeface="Calibri"/>
                <a:cs typeface="Times New Roman"/>
              </a:rPr>
            </a:br>
            <a:r>
              <a:rPr lang="ru-RU" sz="2400" dirty="0">
                <a:latin typeface="+mj-lt"/>
                <a:ea typeface="Calibri"/>
                <a:cs typeface="Times New Roman"/>
              </a:rPr>
              <a:t>   • Измерять длину предметов, отрезков прямых линий, объемы жидких и сыпучих веществ с помощью условных мер. Понимать зависимость между величиной меры и числом (результатом измерения).</a:t>
            </a:r>
            <a:br>
              <a:rPr lang="ru-RU" sz="2400" dirty="0">
                <a:latin typeface="+mj-lt"/>
                <a:ea typeface="Calibri"/>
                <a:cs typeface="Times New Roman"/>
              </a:rPr>
            </a:br>
            <a:endParaRPr lang="ru-RU" sz="2400" dirty="0">
              <a:latin typeface="+mj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297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12968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/>
                <a:ea typeface="Calibri"/>
                <a:cs typeface="Times New Roman"/>
              </a:rPr>
              <a:t>• </a:t>
            </a:r>
            <a:r>
              <a:rPr lang="ru-RU" sz="2400" dirty="0">
                <a:latin typeface="+mj-lt"/>
                <a:ea typeface="Calibri"/>
                <a:cs typeface="Times New Roman"/>
              </a:rPr>
              <a:t>Делить предметы (фигуры) на несколько равных частей. Сравнивать целый предмет и его часть. Соотносить величину предметов и частей.</a:t>
            </a:r>
            <a:br>
              <a:rPr lang="ru-RU" sz="2400" dirty="0">
                <a:latin typeface="+mj-lt"/>
                <a:ea typeface="Calibri"/>
                <a:cs typeface="Times New Roman"/>
              </a:rPr>
            </a:br>
            <a:r>
              <a:rPr lang="ru-RU" sz="2400" dirty="0">
                <a:latin typeface="+mj-lt"/>
                <a:ea typeface="Calibri"/>
                <a:cs typeface="Times New Roman"/>
              </a:rPr>
              <a:t>   • Распознавать, называть: отрезок, угол, многоугольники, шар, куб, цилиндр; проводить их сравнение.</a:t>
            </a:r>
            <a:br>
              <a:rPr lang="ru-RU" sz="2400" dirty="0">
                <a:latin typeface="+mj-lt"/>
                <a:ea typeface="Calibri"/>
                <a:cs typeface="Times New Roman"/>
              </a:rPr>
            </a:br>
            <a:r>
              <a:rPr lang="ru-RU" sz="2400" dirty="0">
                <a:latin typeface="+mj-lt"/>
                <a:ea typeface="Calibri"/>
                <a:cs typeface="Times New Roman"/>
              </a:rPr>
              <a:t>   • Воссоздавать из частей, видоизменять геометрические фигуры по условию и конечному результату; составлять из малых форм большие.</a:t>
            </a:r>
            <a:br>
              <a:rPr lang="ru-RU" sz="2400" dirty="0">
                <a:latin typeface="+mj-lt"/>
                <a:ea typeface="Calibri"/>
                <a:cs typeface="Times New Roman"/>
              </a:rPr>
            </a:br>
            <a:r>
              <a:rPr lang="ru-RU" sz="2400" dirty="0">
                <a:latin typeface="+mj-lt"/>
                <a:ea typeface="Calibri"/>
                <a:cs typeface="Times New Roman"/>
              </a:rPr>
              <a:t>   • Сравнивать предметы по форме; узнавать знакомые фигуры в предметах реального мира.</a:t>
            </a:r>
            <a:br>
              <a:rPr lang="ru-RU" sz="2400" dirty="0">
                <a:latin typeface="+mj-lt"/>
                <a:ea typeface="Calibri"/>
                <a:cs typeface="Times New Roman"/>
              </a:rPr>
            </a:br>
            <a:r>
              <a:rPr lang="ru-RU" sz="2400" dirty="0">
                <a:latin typeface="+mj-lt"/>
                <a:ea typeface="Calibri"/>
                <a:cs typeface="Times New Roman"/>
              </a:rPr>
              <a:t>   • Ориентироваться в окружающем пространстве и на плоскости (лист, страница, поверхность стола и др.), обозначать взаимное расположение и направление движения объектов; пользоваться простейшими условными (знаковыми) обозначениями.</a:t>
            </a:r>
            <a:br>
              <a:rPr lang="ru-RU" sz="2400" dirty="0">
                <a:latin typeface="+mj-lt"/>
                <a:ea typeface="Calibri"/>
                <a:cs typeface="Times New Roman"/>
              </a:rPr>
            </a:br>
            <a:r>
              <a:rPr lang="ru-RU" sz="2400" dirty="0">
                <a:latin typeface="+mj-lt"/>
                <a:ea typeface="Calibri"/>
                <a:cs typeface="Times New Roman"/>
              </a:rPr>
              <a:t>   • Определять временные отношения (день – неделя – месяц), время по часам с точностью до 1 часа.</a:t>
            </a:r>
            <a:br>
              <a:rPr lang="ru-RU" sz="2400" dirty="0">
                <a:latin typeface="+mj-lt"/>
                <a:ea typeface="Calibri"/>
                <a:cs typeface="Times New Roman"/>
              </a:rPr>
            </a:br>
            <a:endParaRPr lang="ru-RU" sz="2400" dirty="0">
              <a:latin typeface="+mj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008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136904" cy="490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  </a:t>
            </a:r>
            <a:r>
              <a:rPr lang="ru-RU" sz="32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</a:t>
            </a:r>
            <a:r>
              <a:rPr lang="ru-RU" sz="3200" b="1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Знать:</a:t>
            </a:r>
            <a:r>
              <a:rPr lang="ru-RU" sz="32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   </a:t>
            </a:r>
            <a:r>
              <a:rPr lang="ru-RU" sz="2400" dirty="0">
                <a:latin typeface="+mj-lt"/>
                <a:ea typeface="Calibri"/>
                <a:cs typeface="Times New Roman"/>
              </a:rPr>
              <a:t>• Состав чисел первого десятка (из отдельных единиц) и состав чисел первого пятка из двух меньших.</a:t>
            </a:r>
            <a:br>
              <a:rPr lang="ru-RU" sz="2400" dirty="0">
                <a:latin typeface="+mj-lt"/>
                <a:ea typeface="Calibri"/>
                <a:cs typeface="Times New Roman"/>
              </a:rPr>
            </a:br>
            <a:r>
              <a:rPr lang="ru-RU" sz="2400" dirty="0">
                <a:latin typeface="+mj-lt"/>
                <a:ea typeface="Calibri"/>
                <a:cs typeface="Times New Roman"/>
              </a:rPr>
              <a:t>   • Как получить каждое число первого десятка, прибавляя единицу к предыдущему и вычитая единицу из следующего за ним в ряду.</a:t>
            </a:r>
            <a:br>
              <a:rPr lang="ru-RU" sz="2400" dirty="0">
                <a:latin typeface="+mj-lt"/>
                <a:ea typeface="Calibri"/>
                <a:cs typeface="Times New Roman"/>
              </a:rPr>
            </a:br>
            <a:r>
              <a:rPr lang="ru-RU" sz="2400" dirty="0">
                <a:latin typeface="+mj-lt"/>
                <a:ea typeface="Calibri"/>
                <a:cs typeface="Times New Roman"/>
              </a:rPr>
              <a:t>   • Монеты достоинством 1, 5, 10 копеек; 1, 2, 5 рублей; их набор и размен.</a:t>
            </a:r>
            <a:br>
              <a:rPr lang="ru-RU" sz="2400" dirty="0">
                <a:latin typeface="+mj-lt"/>
                <a:ea typeface="Calibri"/>
                <a:cs typeface="Times New Roman"/>
              </a:rPr>
            </a:br>
            <a:r>
              <a:rPr lang="ru-RU" sz="2400" dirty="0">
                <a:latin typeface="+mj-lt"/>
                <a:ea typeface="Calibri"/>
                <a:cs typeface="Times New Roman"/>
              </a:rPr>
              <a:t>   • Название текущего месяца года; последовательность всех дней недели, времен года.</a:t>
            </a:r>
            <a:endParaRPr lang="ru-RU" sz="2400" dirty="0">
              <a:effectLst/>
              <a:latin typeface="+mj-lt"/>
              <a:ea typeface="Calibri"/>
              <a:cs typeface="Times New Roman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5535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780928"/>
            <a:ext cx="7200799" cy="740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>
                <a:ea typeface="Calibri"/>
                <a:cs typeface="Times New Roman"/>
              </a:rPr>
              <a:t>       </a:t>
            </a:r>
            <a:endParaRPr lang="ru-RU" sz="4000" dirty="0"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860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7416824" cy="4326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latin typeface="Calibri"/>
                <a:ea typeface="Calibri"/>
                <a:cs typeface="Times New Roman"/>
              </a:rPr>
              <a:t>        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Основные </a:t>
            </a:r>
            <a:r>
              <a:rPr lang="ru-RU" sz="3600" b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цели и задачи </a:t>
            </a:r>
            <a:endParaRPr lang="ru-RU" sz="36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Calibri"/>
                <a:ea typeface="Calibri"/>
                <a:cs typeface="Times New Roman"/>
              </a:rPr>
              <a:t>  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 </a:t>
            </a:r>
            <a:r>
              <a:rPr lang="ru-RU" sz="2400" dirty="0">
                <a:latin typeface="+mj-lt"/>
                <a:ea typeface="Calibri"/>
                <a:cs typeface="Times New Roman"/>
              </a:rPr>
              <a:t>Формирование количественных и пространственных представлений является важным условием полноценного развития ребенка на всех этапах дошкольного детства. Они служат необходимой основой дальнейшего обогащения знаний об окружающем мире, успешного овладения системой общих и математических понятий в </a:t>
            </a:r>
            <a:r>
              <a:rPr lang="ru-RU" sz="2400" dirty="0" smtClean="0">
                <a:latin typeface="+mj-lt"/>
                <a:ea typeface="Calibri"/>
                <a:cs typeface="Times New Roman"/>
              </a:rPr>
              <a:t>школе.</a:t>
            </a:r>
            <a:endParaRPr lang="ru-RU" sz="2400" dirty="0">
              <a:effectLst/>
              <a:latin typeface="+mj-lt"/>
              <a:ea typeface="Calibri"/>
              <a:cs typeface="Times New Roman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632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60648"/>
            <a:ext cx="8424936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7030A0"/>
                </a:solidFill>
                <a:ea typeface="Calibri"/>
                <a:cs typeface="Times New Roman"/>
              </a:rPr>
              <a:t>             Количество </a:t>
            </a:r>
            <a:r>
              <a:rPr lang="ru-RU" sz="3600" b="1" dirty="0">
                <a:solidFill>
                  <a:srgbClr val="7030A0"/>
                </a:solidFill>
                <a:ea typeface="Calibri"/>
                <a:cs typeface="Times New Roman"/>
              </a:rPr>
              <a:t>и счет.</a:t>
            </a:r>
            <a:endParaRPr lang="ru-RU" sz="36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совершенствование навыков количественного и порядкового счета в пределах 10. Знакомство со счетом в пределах 20.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закрепление понимания отношений между числами натурального ряда (7 больше 6 на 1, а 6 меньше 7 на 1), умения увеличивать и уменьшать каждое число на 1 (в пределах 10).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закрепление умения называть числа в прямом и обратном порядке (устный счет), последующее и предыдущее число к названному или обозначенному цифрой, определять пропущенное число.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55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96944" cy="5164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формирование умения раскладывать число на дна меньших и составить из двух меньших большее (в пределах 10, на наглядной основе).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знакомство с монетами достоинством 1, 5, 10 копеек, 1, 2, 5, 10 рублей (различение, набор и размен монет).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формирование умения на наглядной основе составлять и решать простые арифметические задачи на сложение (к большему прибавляется меньшее) и на вычитание (вычитаемое меньше остатка); при решении задач пользоваться знаками действий: плюс ( + ), минус (-) и знаком отношения равно (=).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797152"/>
            <a:ext cx="3024336" cy="195906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22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712968" cy="5657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7030A0"/>
                </a:solidFill>
                <a:ea typeface="Calibri"/>
                <a:cs typeface="Times New Roman"/>
              </a:rPr>
              <a:t>                     Величина</a:t>
            </a:r>
            <a:r>
              <a:rPr lang="ru-RU" sz="3600" b="1" dirty="0">
                <a:solidFill>
                  <a:srgbClr val="7030A0"/>
                </a:solidFill>
                <a:ea typeface="Calibri"/>
                <a:cs typeface="Times New Roman"/>
              </a:rPr>
              <a:t>.</a:t>
            </a:r>
            <a:endParaRPr lang="ru-RU" sz="36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закрепление умения делить предмет на 2-8 и более равных частей путем сгибания предмета (бумаги, ткани и др.), а также используя условную </a:t>
            </a:r>
            <a:r>
              <a:rPr lang="ru-RU" sz="2400" dirty="0" smtClean="0">
                <a:ea typeface="Calibri"/>
                <a:cs typeface="Times New Roman"/>
              </a:rPr>
              <a:t>меру</a:t>
            </a:r>
            <a:r>
              <a:rPr lang="ru-RU" sz="2400" dirty="0">
                <a:ea typeface="Calibri"/>
                <a:cs typeface="Times New Roman"/>
              </a:rPr>
              <a:t>; правильно обозначать части целого (половина, одна часть из двух (одна вторая), две части из четырех (две четвертых) и т.д.); устанавливать соотношение целого и части, размера частей; находить части целого и целое по известным частям.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закрепление умения измерять длину, ширину, высоту предметов (отрезки прямых линий) с помощью условной меры (бумаги в клетку).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445224"/>
            <a:ext cx="2334016" cy="1224136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74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268760"/>
            <a:ext cx="8496944" cy="2344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закрепление умения детей измерять объем жидких и сыпучих веществ с помощью условной меры.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закрепление умения сравнивать вес предметов (тяжелее — легче) путем взвешивания их на ладонях. Знакомство с весами.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645024"/>
            <a:ext cx="6048672" cy="2808312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5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9"/>
            <a:ext cx="8280920" cy="3534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7030A0"/>
                </a:solidFill>
                <a:ea typeface="Calibri"/>
                <a:cs typeface="Times New Roman"/>
              </a:rPr>
              <a:t>                     Форма</a:t>
            </a:r>
            <a:r>
              <a:rPr lang="ru-RU" sz="3600" b="1" dirty="0">
                <a:solidFill>
                  <a:srgbClr val="7030A0"/>
                </a:solidFill>
                <a:ea typeface="Calibri"/>
                <a:cs typeface="Times New Roman"/>
              </a:rPr>
              <a:t>.</a:t>
            </a:r>
            <a:endParaRPr lang="ru-RU" sz="36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уточнение знаний о геометрических фигурах, их элементах (вершины, углы, стороны) и некоторых их свойствах.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формирование представлений о многоугольнике ( на примере треугольника и четырехугольника), о прямой линии, отрезке прямой.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501008"/>
            <a:ext cx="3672408" cy="3168352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67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20891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закрепление умения моделировать геометрические фигуры; составлять из нескольких треугольников один многоугольник, из нескольких маленьких квадратов — один большой прямоугольник; из частей круга — круг, из четырех отрезков -четырехугольник, из двух коротких отрезков -одни длинный и т.д.; конструировать фигуры по словесному описанию и перечислению их характерных свойств; составлять тематические композиции из фигур но собственному замыслу.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293096"/>
            <a:ext cx="3816424" cy="2376264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11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84976" cy="4383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7030A0"/>
                </a:solidFill>
                <a:ea typeface="Calibri"/>
                <a:cs typeface="Times New Roman"/>
              </a:rPr>
              <a:t>      Ориентировка </a:t>
            </a:r>
            <a:r>
              <a:rPr lang="ru-RU" sz="3600" b="1" dirty="0">
                <a:solidFill>
                  <a:srgbClr val="7030A0"/>
                </a:solidFill>
                <a:ea typeface="Calibri"/>
                <a:cs typeface="Times New Roman"/>
              </a:rPr>
              <a:t>в пространстве</a:t>
            </a:r>
            <a:r>
              <a:rPr lang="ru-RU" b="1" dirty="0">
                <a:solidFill>
                  <a:srgbClr val="7030A0"/>
                </a:solidFill>
                <a:ea typeface="Calibri"/>
                <a:cs typeface="Times New Roman"/>
              </a:rPr>
              <a:t>.</a:t>
            </a:r>
            <a:endParaRPr lang="ru-RU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формирование умения ориентироваться на ограниченной поверхности (лист бумаги, учебная доска, страница тетради, книги и т.д.); располагать предметы и их изображения в указанном направлении, отражать в речи их пространственное расположение (вверху, внизу, выше, ниже, слева, справа, левее, правее, в левом верхнем (правом нижнем) углу, перед, за, между, рядом и др.).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- знакомство с планом, схемой, маршрутом, картой.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78158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118</TotalTime>
  <Words>715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 Narrow</vt:lpstr>
      <vt:lpstr>Calibri</vt:lpstr>
      <vt:lpstr>Georgia</vt:lpstr>
      <vt:lpstr>Times New Roman</vt:lpstr>
      <vt:lpstr>Trebuchet MS</vt:lpstr>
      <vt:lpstr>Воздушный поток</vt:lpstr>
      <vt:lpstr>МБДОУ детский сад  «Рябинка» п.г.т.Барсово  Содержание  психолого – педагогической работы по ФЭМП у детей  от 6 до 7 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2014</dc:creator>
  <cp:lastModifiedBy>Пользователь</cp:lastModifiedBy>
  <cp:revision>16</cp:revision>
  <dcterms:created xsi:type="dcterms:W3CDTF">2016-11-15T13:45:48Z</dcterms:created>
  <dcterms:modified xsi:type="dcterms:W3CDTF">2018-07-23T18:01:14Z</dcterms:modified>
</cp:coreProperties>
</file>