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7" r:id="rId5"/>
    <p:sldId id="258" r:id="rId6"/>
    <p:sldId id="266" r:id="rId7"/>
    <p:sldId id="272" r:id="rId8"/>
    <p:sldId id="268" r:id="rId9"/>
    <p:sldId id="269" r:id="rId10"/>
    <p:sldId id="270" r:id="rId11"/>
    <p:sldId id="271" r:id="rId12"/>
    <p:sldId id="279" r:id="rId13"/>
    <p:sldId id="273" r:id="rId14"/>
    <p:sldId id="274" r:id="rId15"/>
    <p:sldId id="275" r:id="rId16"/>
    <p:sldId id="276" r:id="rId17"/>
    <p:sldId id="277" r:id="rId18"/>
    <p:sldId id="278" r:id="rId19"/>
    <p:sldId id="259" r:id="rId20"/>
  </p:sldIdLst>
  <p:sldSz cx="10691813" cy="7559675"/>
  <p:notesSz cx="9144000" cy="6858000"/>
  <p:defaultTextStyle>
    <a:defPPr>
      <a:defRPr lang="ru-RU"/>
    </a:defPPr>
    <a:lvl1pPr marL="0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1pPr>
    <a:lvl2pPr marL="584027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2pPr>
    <a:lvl3pPr marL="1168055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3pPr>
    <a:lvl4pPr marL="1752082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4pPr>
    <a:lvl5pPr marL="2336109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5pPr>
    <a:lvl6pPr marL="2920136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6pPr>
    <a:lvl7pPr marL="3504164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7pPr>
    <a:lvl8pPr marL="4088191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8pPr>
    <a:lvl9pPr marL="4672218" algn="l" defTabSz="1168055" rtl="0" eaLnBrk="1" latinLnBrk="0" hangingPunct="1">
      <a:defRPr sz="22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FBB8"/>
    <a:srgbClr val="6EDC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19" y="67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9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" name="Picture 16" descr="http://hacksam94.appspot.com/img0.liveinternet.ru/images/attach/c/11/116/418/116418490_large_19.png"/>
          <p:cNvPicPr>
            <a:picLocks noChangeAspect="1" noChangeArrowheads="1"/>
          </p:cNvPicPr>
          <p:nvPr userDrawn="1"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rot="340719" flipH="1">
            <a:off x="612913" y="3637370"/>
            <a:ext cx="1200799" cy="2914529"/>
          </a:xfrm>
          <a:prstGeom prst="rect">
            <a:avLst/>
          </a:prstGeom>
          <a:noFill/>
        </p:spPr>
      </p:pic>
      <p:pic>
        <p:nvPicPr>
          <p:cNvPr id="9" name="Picture 2" descr="http://img0.liveinternet.ru/images/attach/c/11/116/418/116418534_27.png"/>
          <p:cNvPicPr>
            <a:picLocks noChangeAspect="1" noChangeArrowheads="1"/>
          </p:cNvPicPr>
          <p:nvPr userDrawn="1"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5930619" y="3989830"/>
            <a:ext cx="1119556" cy="2644292"/>
          </a:xfrm>
          <a:prstGeom prst="rect">
            <a:avLst/>
          </a:prstGeom>
          <a:noFill/>
        </p:spPr>
      </p:pic>
      <p:pic>
        <p:nvPicPr>
          <p:cNvPr id="10" name="Picture 12" descr="http://hacksam94.appspot.com/img0.liveinternet.ru/images/attach/c/11/116/418/116418426_large_10.png"/>
          <p:cNvPicPr>
            <a:picLocks noChangeAspect="1" noChangeArrowheads="1"/>
          </p:cNvPicPr>
          <p:nvPr userDrawn="1"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 rot="19995462" flipH="1">
            <a:off x="8091070" y="4054598"/>
            <a:ext cx="1914759" cy="2059052"/>
          </a:xfrm>
          <a:prstGeom prst="rect">
            <a:avLst/>
          </a:prstGeom>
          <a:noFill/>
        </p:spPr>
      </p:pic>
      <p:pic>
        <p:nvPicPr>
          <p:cNvPr id="12" name="Picture 14" descr="25 (264x700, 131Kb)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923526" y="3538028"/>
            <a:ext cx="918834" cy="3062392"/>
          </a:xfrm>
          <a:prstGeom prst="rect">
            <a:avLst/>
          </a:prstGeom>
          <a:noFill/>
        </p:spPr>
      </p:pic>
      <p:pic>
        <p:nvPicPr>
          <p:cNvPr id="13" name="Picture 28" descr="http://www.yenislayt.com/upload/822f2897a5.png"/>
          <p:cNvPicPr>
            <a:picLocks noChangeAspect="1" noChangeArrowheads="1"/>
          </p:cNvPicPr>
          <p:nvPr userDrawn="1"/>
        </p:nvPicPr>
        <p:blipFill>
          <a:blip r:embed="rId7">
            <a:lum bright="-10000" contrast="10000"/>
          </a:blip>
          <a:srcRect/>
          <a:stretch>
            <a:fillRect/>
          </a:stretch>
        </p:blipFill>
        <p:spPr bwMode="auto">
          <a:xfrm>
            <a:off x="1503510" y="4409815"/>
            <a:ext cx="1620489" cy="2546161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 userDrawn="1"/>
        </p:nvGrpSpPr>
        <p:grpSpPr>
          <a:xfrm>
            <a:off x="0" y="0"/>
            <a:ext cx="10691813" cy="7559675"/>
            <a:chOff x="0" y="0"/>
            <a:chExt cx="9144000" cy="5143500"/>
          </a:xfrm>
        </p:grpSpPr>
        <p:grpSp>
          <p:nvGrpSpPr>
            <p:cNvPr id="16" name="Группа 24"/>
            <p:cNvGrpSpPr/>
            <p:nvPr userDrawn="1"/>
          </p:nvGrpSpPr>
          <p:grpSpPr>
            <a:xfrm>
              <a:off x="0" y="0"/>
              <a:ext cx="9144000" cy="596399"/>
              <a:chOff x="0" y="0"/>
              <a:chExt cx="9144000" cy="596399"/>
            </a:xfrm>
          </p:grpSpPr>
          <p:pic>
            <p:nvPicPr>
              <p:cNvPr id="27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8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9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30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31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  <p:pic>
          <p:nvPicPr>
            <p:cNvPr id="17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9" cstate="print"/>
            <a:srcRect l="1471" t="51471" r="1470" b="4411"/>
            <a:stretch>
              <a:fillRect/>
            </a:stretch>
          </p:blipFill>
          <p:spPr bwMode="auto">
            <a:xfrm rot="16200000">
              <a:off x="-675414" y="1246900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8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8" cstate="print"/>
            <a:srcRect r="2941" b="53431"/>
            <a:stretch>
              <a:fillRect/>
            </a:stretch>
          </p:blipFill>
          <p:spPr bwMode="auto">
            <a:xfrm rot="16200000">
              <a:off x="-686779" y="3115653"/>
              <a:ext cx="1928826" cy="555268"/>
            </a:xfrm>
            <a:prstGeom prst="rect">
              <a:avLst/>
            </a:prstGeom>
            <a:noFill/>
          </p:spPr>
        </p:pic>
        <p:pic>
          <p:nvPicPr>
            <p:cNvPr id="19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9" cstate="print"/>
            <a:srcRect l="1471" t="51471" r="1470" b="4411"/>
            <a:stretch>
              <a:fillRect/>
            </a:stretch>
          </p:blipFill>
          <p:spPr bwMode="auto">
            <a:xfrm rot="5400000">
              <a:off x="7962026" y="3318602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20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8" cstate="print"/>
            <a:srcRect r="2941" b="53431"/>
            <a:stretch>
              <a:fillRect/>
            </a:stretch>
          </p:blipFill>
          <p:spPr bwMode="auto">
            <a:xfrm rot="5400000">
              <a:off x="7901953" y="1329703"/>
              <a:ext cx="1928826" cy="555268"/>
            </a:xfrm>
            <a:prstGeom prst="rect">
              <a:avLst/>
            </a:prstGeom>
            <a:noFill/>
          </p:spPr>
        </p:pic>
        <p:grpSp>
          <p:nvGrpSpPr>
            <p:cNvPr id="21" name="Группа 25"/>
            <p:cNvGrpSpPr/>
            <p:nvPr userDrawn="1"/>
          </p:nvGrpSpPr>
          <p:grpSpPr>
            <a:xfrm>
              <a:off x="0" y="4547101"/>
              <a:ext cx="9144000" cy="596399"/>
              <a:chOff x="0" y="0"/>
              <a:chExt cx="9144000" cy="596399"/>
            </a:xfrm>
          </p:grpSpPr>
          <p:pic>
            <p:nvPicPr>
              <p:cNvPr id="22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3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4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5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6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1" name="Picture 10" descr="http://hacksam94.appspot.com/img0.liveinternet.ru/images/attach/c/11/116/418/116418386_large_3.png"/>
          <p:cNvPicPr>
            <a:picLocks noChangeAspect="1" noChangeArrowheads="1"/>
          </p:cNvPicPr>
          <p:nvPr userDrawn="1"/>
        </p:nvPicPr>
        <p:blipFill>
          <a:blip r:embed="rId11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842360" y="4304819"/>
            <a:ext cx="2088222" cy="2377017"/>
          </a:xfrm>
          <a:prstGeom prst="rect">
            <a:avLst/>
          </a:prstGeom>
          <a:noFill/>
        </p:spPr>
      </p:pic>
      <p:pic>
        <p:nvPicPr>
          <p:cNvPr id="8" name="Picture 4" descr="http://hacksam94.appspot.com/img1.liveinternet.ru/images/attach/c/11/116/418/116418315_18.png"/>
          <p:cNvPicPr>
            <a:picLocks noChangeAspect="1" noChangeArrowheads="1"/>
          </p:cNvPicPr>
          <p:nvPr userDrawn="1"/>
        </p:nvPicPr>
        <p:blipFill>
          <a:blip r:embed="rId12" cstate="print">
            <a:lum bright="-10000" contrast="20000"/>
          </a:blip>
          <a:srcRect/>
          <a:stretch>
            <a:fillRect/>
          </a:stretch>
        </p:blipFill>
        <p:spPr bwMode="auto">
          <a:xfrm rot="523529" flipH="1">
            <a:off x="7153571" y="4328664"/>
            <a:ext cx="1497931" cy="241491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591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D313D508-E6A6-48AC-8DFB-C50897BB7E0F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036" y="7006700"/>
            <a:ext cx="3385741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662466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A3403673-5E58-4BD7-BED7-40D5B7003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227490"/>
            <a:ext cx="2405658" cy="4836793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1" y="227490"/>
            <a:ext cx="7038777" cy="483679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591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D313D508-E6A6-48AC-8DFB-C50897BB7E0F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036" y="7006700"/>
            <a:ext cx="3385741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662466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A3403673-5E58-4BD7-BED7-40D5B7003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8" name="Группа 7"/>
          <p:cNvGrpSpPr/>
          <p:nvPr userDrawn="1"/>
        </p:nvGrpSpPr>
        <p:grpSpPr>
          <a:xfrm>
            <a:off x="0" y="0"/>
            <a:ext cx="10691813" cy="7559675"/>
            <a:chOff x="0" y="0"/>
            <a:chExt cx="9144000" cy="5143500"/>
          </a:xfrm>
        </p:grpSpPr>
        <p:grpSp>
          <p:nvGrpSpPr>
            <p:cNvPr id="9" name="Группа 24"/>
            <p:cNvGrpSpPr/>
            <p:nvPr userDrawn="1"/>
          </p:nvGrpSpPr>
          <p:grpSpPr>
            <a:xfrm>
              <a:off x="0" y="0"/>
              <a:ext cx="9144000" cy="596399"/>
              <a:chOff x="0" y="0"/>
              <a:chExt cx="9144000" cy="596399"/>
            </a:xfrm>
          </p:grpSpPr>
          <p:pic>
            <p:nvPicPr>
              <p:cNvPr id="20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1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3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4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  <p:pic>
          <p:nvPicPr>
            <p:cNvPr id="10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16200000">
              <a:off x="-675414" y="1246900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1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16200000">
              <a:off x="-686779" y="3115653"/>
              <a:ext cx="1928826" cy="555268"/>
            </a:xfrm>
            <a:prstGeom prst="rect">
              <a:avLst/>
            </a:prstGeom>
            <a:noFill/>
          </p:spPr>
        </p:pic>
        <p:pic>
          <p:nvPicPr>
            <p:cNvPr id="12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5400000">
              <a:off x="7962026" y="3318602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3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5400000">
              <a:off x="7901953" y="1329703"/>
              <a:ext cx="1928826" cy="555268"/>
            </a:xfrm>
            <a:prstGeom prst="rect">
              <a:avLst/>
            </a:prstGeom>
            <a:noFill/>
          </p:spPr>
        </p:pic>
        <p:grpSp>
          <p:nvGrpSpPr>
            <p:cNvPr id="14" name="Группа 25"/>
            <p:cNvGrpSpPr/>
            <p:nvPr userDrawn="1"/>
          </p:nvGrpSpPr>
          <p:grpSpPr>
            <a:xfrm>
              <a:off x="0" y="4547101"/>
              <a:ext cx="9144000" cy="596399"/>
              <a:chOff x="0" y="0"/>
              <a:chExt cx="9144000" cy="596399"/>
            </a:xfrm>
          </p:grpSpPr>
          <p:pic>
            <p:nvPicPr>
              <p:cNvPr id="15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16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17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18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19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5" name="Picture 10" descr="http://hacksam94.appspot.com/img0.liveinternet.ru/images/attach/c/11/116/418/116418386_large_3.png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8102409" y="4324646"/>
            <a:ext cx="2255283" cy="2567182"/>
          </a:xfrm>
          <a:prstGeom prst="rect">
            <a:avLst/>
          </a:prstGeom>
          <a:noFill/>
        </p:spPr>
      </p:pic>
      <p:pic>
        <p:nvPicPr>
          <p:cNvPr id="26" name="Picture 12" descr="http://hacksam94.appspot.com/img0.liveinternet.ru/images/attach/c/11/116/418/116418426_large_10.png"/>
          <p:cNvPicPr>
            <a:picLocks noChangeAspect="1" noChangeArrowheads="1"/>
          </p:cNvPicPr>
          <p:nvPr userDrawn="1"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 rot="730823">
            <a:off x="579497" y="4341762"/>
            <a:ext cx="2049249" cy="220367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8" name="Picture 16" descr="http://hacksam94.appspot.com/img0.liveinternet.ru/images/attach/c/11/116/418/116418490_large_19.png"/>
          <p:cNvPicPr>
            <a:picLocks noChangeAspect="1" noChangeArrowheads="1"/>
          </p:cNvPicPr>
          <p:nvPr userDrawn="1"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8603591" y="3682093"/>
            <a:ext cx="1358181" cy="3296521"/>
          </a:xfrm>
          <a:prstGeom prst="rect">
            <a:avLst/>
          </a:prstGeom>
          <a:noFill/>
        </p:spPr>
      </p:pic>
      <p:pic>
        <p:nvPicPr>
          <p:cNvPr id="9" name="Picture 14" descr="25 (264x700, 131Kb)"/>
          <p:cNvPicPr>
            <a:picLocks noChangeAspect="1" noChangeArrowheads="1"/>
          </p:cNvPicPr>
          <p:nvPr userDrawn="1"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751736" y="3464849"/>
            <a:ext cx="1003797" cy="3345564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 userDrawn="1"/>
        </p:nvGrpSpPr>
        <p:grpSpPr>
          <a:xfrm>
            <a:off x="0" y="0"/>
            <a:ext cx="10691813" cy="7559675"/>
            <a:chOff x="0" y="0"/>
            <a:chExt cx="9144000" cy="5143500"/>
          </a:xfrm>
        </p:grpSpPr>
        <p:grpSp>
          <p:nvGrpSpPr>
            <p:cNvPr id="11" name="Группа 24"/>
            <p:cNvGrpSpPr/>
            <p:nvPr userDrawn="1"/>
          </p:nvGrpSpPr>
          <p:grpSpPr>
            <a:xfrm>
              <a:off x="0" y="0"/>
              <a:ext cx="9144000" cy="596399"/>
              <a:chOff x="0" y="0"/>
              <a:chExt cx="9144000" cy="596399"/>
            </a:xfrm>
          </p:grpSpPr>
          <p:pic>
            <p:nvPicPr>
              <p:cNvPr id="22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3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4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5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7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6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  <p:pic>
          <p:nvPicPr>
            <p:cNvPr id="12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 l="1471" t="51471" r="1470" b="4411"/>
            <a:stretch>
              <a:fillRect/>
            </a:stretch>
          </p:blipFill>
          <p:spPr bwMode="auto">
            <a:xfrm rot="16200000">
              <a:off x="-675414" y="1246900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3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 r="2941" b="53431"/>
            <a:stretch>
              <a:fillRect/>
            </a:stretch>
          </p:blipFill>
          <p:spPr bwMode="auto">
            <a:xfrm rot="16200000">
              <a:off x="-686779" y="3115653"/>
              <a:ext cx="1928826" cy="555268"/>
            </a:xfrm>
            <a:prstGeom prst="rect">
              <a:avLst/>
            </a:prstGeom>
            <a:noFill/>
          </p:spPr>
        </p:pic>
        <p:pic>
          <p:nvPicPr>
            <p:cNvPr id="14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 l="1471" t="51471" r="1470" b="4411"/>
            <a:stretch>
              <a:fillRect/>
            </a:stretch>
          </p:blipFill>
          <p:spPr bwMode="auto">
            <a:xfrm rot="5400000">
              <a:off x="7962026" y="3318602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5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 r="2941" b="53431"/>
            <a:stretch>
              <a:fillRect/>
            </a:stretch>
          </p:blipFill>
          <p:spPr bwMode="auto">
            <a:xfrm rot="5400000">
              <a:off x="7901953" y="1329703"/>
              <a:ext cx="1928826" cy="555268"/>
            </a:xfrm>
            <a:prstGeom prst="rect">
              <a:avLst/>
            </a:prstGeom>
            <a:noFill/>
          </p:spPr>
        </p:pic>
        <p:grpSp>
          <p:nvGrpSpPr>
            <p:cNvPr id="16" name="Группа 25"/>
            <p:cNvGrpSpPr/>
            <p:nvPr userDrawn="1"/>
          </p:nvGrpSpPr>
          <p:grpSpPr>
            <a:xfrm>
              <a:off x="0" y="4547101"/>
              <a:ext cx="9144000" cy="596399"/>
              <a:chOff x="0" y="0"/>
              <a:chExt cx="9144000" cy="596399"/>
            </a:xfrm>
          </p:grpSpPr>
          <p:pic>
            <p:nvPicPr>
              <p:cNvPr id="17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18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19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0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7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1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9" name="Группа 8"/>
          <p:cNvGrpSpPr/>
          <p:nvPr userDrawn="1"/>
        </p:nvGrpSpPr>
        <p:grpSpPr>
          <a:xfrm>
            <a:off x="0" y="0"/>
            <a:ext cx="10691813" cy="7559675"/>
            <a:chOff x="0" y="0"/>
            <a:chExt cx="9144000" cy="5143500"/>
          </a:xfrm>
        </p:grpSpPr>
        <p:grpSp>
          <p:nvGrpSpPr>
            <p:cNvPr id="10" name="Группа 24"/>
            <p:cNvGrpSpPr/>
            <p:nvPr userDrawn="1"/>
          </p:nvGrpSpPr>
          <p:grpSpPr>
            <a:xfrm>
              <a:off x="0" y="0"/>
              <a:ext cx="9144000" cy="596399"/>
              <a:chOff x="0" y="0"/>
              <a:chExt cx="9144000" cy="596399"/>
            </a:xfrm>
          </p:grpSpPr>
          <p:pic>
            <p:nvPicPr>
              <p:cNvPr id="21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2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3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4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5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  <p:pic>
          <p:nvPicPr>
            <p:cNvPr id="11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16200000">
              <a:off x="-675414" y="1246900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2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16200000">
              <a:off x="-686779" y="3115653"/>
              <a:ext cx="1928826" cy="555268"/>
            </a:xfrm>
            <a:prstGeom prst="rect">
              <a:avLst/>
            </a:prstGeom>
            <a:noFill/>
          </p:spPr>
        </p:pic>
        <p:pic>
          <p:nvPicPr>
            <p:cNvPr id="13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5400000">
              <a:off x="7962026" y="3318602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4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5400000">
              <a:off x="7901953" y="1329703"/>
              <a:ext cx="1928826" cy="555268"/>
            </a:xfrm>
            <a:prstGeom prst="rect">
              <a:avLst/>
            </a:prstGeom>
            <a:noFill/>
          </p:spPr>
        </p:pic>
        <p:grpSp>
          <p:nvGrpSpPr>
            <p:cNvPr id="15" name="Группа 25"/>
            <p:cNvGrpSpPr/>
            <p:nvPr userDrawn="1"/>
          </p:nvGrpSpPr>
          <p:grpSpPr>
            <a:xfrm>
              <a:off x="0" y="4547101"/>
              <a:ext cx="9144000" cy="596399"/>
              <a:chOff x="0" y="0"/>
              <a:chExt cx="9144000" cy="596399"/>
            </a:xfrm>
          </p:grpSpPr>
          <p:pic>
            <p:nvPicPr>
              <p:cNvPr id="16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17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18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19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0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6" name="Picture 28" descr="http://www.yenislayt.com/upload/822f2897a5.png"/>
          <p:cNvPicPr>
            <a:picLocks noChangeAspect="1" noChangeArrowheads="1"/>
          </p:cNvPicPr>
          <p:nvPr userDrawn="1"/>
        </p:nvPicPr>
        <p:blipFill>
          <a:blip r:embed="rId6">
            <a:lum bright="-10000" contrast="10000"/>
          </a:blip>
          <a:srcRect/>
          <a:stretch>
            <a:fillRect/>
          </a:stretch>
        </p:blipFill>
        <p:spPr bwMode="auto">
          <a:xfrm>
            <a:off x="334084" y="4094827"/>
            <a:ext cx="1837668" cy="2887399"/>
          </a:xfrm>
          <a:prstGeom prst="rect">
            <a:avLst/>
          </a:prstGeom>
          <a:noFill/>
        </p:spPr>
      </p:pic>
      <p:pic>
        <p:nvPicPr>
          <p:cNvPr id="27" name="Picture 2" descr="http://img0.liveinternet.ru/images/attach/c/11/116/418/116418534_27.png"/>
          <p:cNvPicPr>
            <a:picLocks noChangeAspect="1" noChangeArrowheads="1"/>
          </p:cNvPicPr>
          <p:nvPr userDrawn="1"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8937713" y="3779838"/>
            <a:ext cx="1203086" cy="2841582"/>
          </a:xfrm>
          <a:prstGeom prst="rect">
            <a:avLst/>
          </a:prstGeom>
          <a:noFill/>
        </p:spPr>
      </p:pic>
      <p:pic>
        <p:nvPicPr>
          <p:cNvPr id="28" name="Picture 4" descr="http://hacksam94.appspot.com/img1.liveinternet.ru/images/attach/c/11/116/418/116418315_18.png"/>
          <p:cNvPicPr>
            <a:picLocks noChangeAspect="1" noChangeArrowheads="1"/>
          </p:cNvPicPr>
          <p:nvPr userDrawn="1"/>
        </p:nvPicPr>
        <p:blipFill>
          <a:blip r:embed="rId8" cstate="print">
            <a:lum bright="-10000" contrast="20000"/>
          </a:blip>
          <a:srcRect/>
          <a:stretch>
            <a:fillRect/>
          </a:stretch>
        </p:blipFill>
        <p:spPr bwMode="auto">
          <a:xfrm rot="523529" flipH="1">
            <a:off x="7493139" y="4333787"/>
            <a:ext cx="1557472" cy="251090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11" name="Группа 10"/>
          <p:cNvGrpSpPr/>
          <p:nvPr userDrawn="1"/>
        </p:nvGrpSpPr>
        <p:grpSpPr>
          <a:xfrm>
            <a:off x="0" y="0"/>
            <a:ext cx="10691813" cy="7559675"/>
            <a:chOff x="0" y="0"/>
            <a:chExt cx="9144000" cy="5143500"/>
          </a:xfrm>
        </p:grpSpPr>
        <p:grpSp>
          <p:nvGrpSpPr>
            <p:cNvPr id="12" name="Группа 24"/>
            <p:cNvGrpSpPr/>
            <p:nvPr userDrawn="1"/>
          </p:nvGrpSpPr>
          <p:grpSpPr>
            <a:xfrm>
              <a:off x="0" y="0"/>
              <a:ext cx="9144000" cy="596399"/>
              <a:chOff x="0" y="0"/>
              <a:chExt cx="9144000" cy="596399"/>
            </a:xfrm>
          </p:grpSpPr>
          <p:pic>
            <p:nvPicPr>
              <p:cNvPr id="23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4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5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6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7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  <p:pic>
          <p:nvPicPr>
            <p:cNvPr id="13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16200000">
              <a:off x="-675414" y="1246900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4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16200000">
              <a:off x="-686779" y="3115653"/>
              <a:ext cx="1928826" cy="555268"/>
            </a:xfrm>
            <a:prstGeom prst="rect">
              <a:avLst/>
            </a:prstGeom>
            <a:noFill/>
          </p:spPr>
        </p:pic>
        <p:pic>
          <p:nvPicPr>
            <p:cNvPr id="15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5400000">
              <a:off x="7962026" y="3318602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6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5400000">
              <a:off x="7901953" y="1329703"/>
              <a:ext cx="1928826" cy="555268"/>
            </a:xfrm>
            <a:prstGeom prst="rect">
              <a:avLst/>
            </a:prstGeom>
            <a:noFill/>
          </p:spPr>
        </p:pic>
        <p:grpSp>
          <p:nvGrpSpPr>
            <p:cNvPr id="17" name="Группа 25"/>
            <p:cNvGrpSpPr/>
            <p:nvPr userDrawn="1"/>
          </p:nvGrpSpPr>
          <p:grpSpPr>
            <a:xfrm>
              <a:off x="0" y="4547101"/>
              <a:ext cx="9144000" cy="596399"/>
              <a:chOff x="0" y="0"/>
              <a:chExt cx="9144000" cy="596399"/>
            </a:xfrm>
          </p:grpSpPr>
          <p:pic>
            <p:nvPicPr>
              <p:cNvPr id="18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19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0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1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2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8" name="Picture 16" descr="http://hacksam94.appspot.com/img0.liveinternet.ru/images/attach/c/11/116/418/116418490_large_19.png"/>
          <p:cNvPicPr>
            <a:picLocks noChangeAspect="1" noChangeArrowheads="1"/>
          </p:cNvPicPr>
          <p:nvPr userDrawn="1"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 rot="340719" flipH="1">
            <a:off x="762194" y="4466598"/>
            <a:ext cx="1009769" cy="2450871"/>
          </a:xfrm>
          <a:prstGeom prst="rect">
            <a:avLst/>
          </a:prstGeom>
          <a:noFill/>
        </p:spPr>
      </p:pic>
      <p:pic>
        <p:nvPicPr>
          <p:cNvPr id="29" name="Picture 28" descr="http://www.yenislayt.com/upload/822f2897a5.png"/>
          <p:cNvPicPr>
            <a:picLocks noChangeAspect="1" noChangeArrowheads="1"/>
          </p:cNvPicPr>
          <p:nvPr userDrawn="1"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921162" y="4829800"/>
            <a:ext cx="1420015" cy="2231169"/>
          </a:xfrm>
          <a:prstGeom prst="rect">
            <a:avLst/>
          </a:prstGeom>
          <a:noFill/>
        </p:spPr>
      </p:pic>
      <p:pic>
        <p:nvPicPr>
          <p:cNvPr id="30" name="Picture 14" descr="25 (264x700, 131Kb)"/>
          <p:cNvPicPr>
            <a:picLocks noChangeAspect="1" noChangeArrowheads="1"/>
          </p:cNvPicPr>
          <p:nvPr userDrawn="1"/>
        </p:nvPicPr>
        <p:blipFill>
          <a:blip r:embed="rId8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341178" y="4409813"/>
            <a:ext cx="751773" cy="2505594"/>
          </a:xfrm>
          <a:prstGeom prst="rect">
            <a:avLst/>
          </a:prstGeom>
          <a:noFill/>
        </p:spPr>
      </p:pic>
      <p:pic>
        <p:nvPicPr>
          <p:cNvPr id="31" name="Picture 10" descr="http://hacksam94.appspot.com/img0.liveinternet.ru/images/attach/c/11/116/418/116418386_large_3.png"/>
          <p:cNvPicPr>
            <a:picLocks noChangeAspect="1" noChangeArrowheads="1"/>
          </p:cNvPicPr>
          <p:nvPr userDrawn="1"/>
        </p:nvPicPr>
        <p:blipFill>
          <a:blip r:embed="rId9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427073" y="4829800"/>
            <a:ext cx="1837668" cy="2091811"/>
          </a:xfrm>
          <a:prstGeom prst="rect">
            <a:avLst/>
          </a:prstGeom>
          <a:noFill/>
        </p:spPr>
      </p:pic>
      <p:pic>
        <p:nvPicPr>
          <p:cNvPr id="32" name="Picture 2" descr="http://img0.liveinternet.ru/images/attach/c/11/116/418/116418534_27.png"/>
          <p:cNvPicPr>
            <a:picLocks noChangeAspect="1" noChangeArrowheads="1"/>
          </p:cNvPicPr>
          <p:nvPr userDrawn="1"/>
        </p:nvPicPr>
        <p:blipFill>
          <a:blip r:embed="rId10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6348271" y="4619807"/>
            <a:ext cx="918834" cy="2170205"/>
          </a:xfrm>
          <a:prstGeom prst="rect">
            <a:avLst/>
          </a:prstGeom>
          <a:noFill/>
        </p:spPr>
      </p:pic>
      <p:pic>
        <p:nvPicPr>
          <p:cNvPr id="33" name="Picture 12" descr="http://hacksam94.appspot.com/img0.liveinternet.ru/images/attach/c/11/116/418/116418426_large_10.png"/>
          <p:cNvPicPr>
            <a:picLocks noChangeAspect="1" noChangeArrowheads="1"/>
          </p:cNvPicPr>
          <p:nvPr userDrawn="1"/>
        </p:nvPicPr>
        <p:blipFill>
          <a:blip r:embed="rId11" cstate="print">
            <a:lum bright="-10000" contrast="20000"/>
          </a:blip>
          <a:srcRect/>
          <a:stretch>
            <a:fillRect/>
          </a:stretch>
        </p:blipFill>
        <p:spPr bwMode="auto">
          <a:xfrm rot="19995462" flipH="1">
            <a:off x="8583689" y="4783727"/>
            <a:ext cx="1659637" cy="1784705"/>
          </a:xfrm>
          <a:prstGeom prst="rect">
            <a:avLst/>
          </a:prstGeom>
          <a:noFill/>
        </p:spPr>
      </p:pic>
      <p:pic>
        <p:nvPicPr>
          <p:cNvPr id="34" name="Picture 4" descr="http://hacksam94.appspot.com/img1.liveinternet.ru/images/attach/c/11/116/418/116418315_18.png"/>
          <p:cNvPicPr>
            <a:picLocks noChangeAspect="1" noChangeArrowheads="1"/>
          </p:cNvPicPr>
          <p:nvPr userDrawn="1"/>
        </p:nvPicPr>
        <p:blipFill>
          <a:blip r:embed="rId12" cstate="print">
            <a:lum bright="-10000" contrast="20000"/>
          </a:blip>
          <a:srcRect/>
          <a:stretch>
            <a:fillRect/>
          </a:stretch>
        </p:blipFill>
        <p:spPr bwMode="auto">
          <a:xfrm rot="523529" flipH="1">
            <a:off x="7464134" y="4919105"/>
            <a:ext cx="1240465" cy="19998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7" name="Группа 6"/>
          <p:cNvGrpSpPr/>
          <p:nvPr userDrawn="1"/>
        </p:nvGrpSpPr>
        <p:grpSpPr>
          <a:xfrm>
            <a:off x="0" y="0"/>
            <a:ext cx="10691813" cy="7559675"/>
            <a:chOff x="0" y="0"/>
            <a:chExt cx="9144000" cy="5143500"/>
          </a:xfrm>
        </p:grpSpPr>
        <p:grpSp>
          <p:nvGrpSpPr>
            <p:cNvPr id="8" name="Группа 24"/>
            <p:cNvGrpSpPr/>
            <p:nvPr userDrawn="1"/>
          </p:nvGrpSpPr>
          <p:grpSpPr>
            <a:xfrm>
              <a:off x="0" y="0"/>
              <a:ext cx="9144000" cy="596399"/>
              <a:chOff x="0" y="0"/>
              <a:chExt cx="9144000" cy="596399"/>
            </a:xfrm>
          </p:grpSpPr>
          <p:pic>
            <p:nvPicPr>
              <p:cNvPr id="19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20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21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22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23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  <p:pic>
          <p:nvPicPr>
            <p:cNvPr id="9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16200000">
              <a:off x="-675414" y="1246900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0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16200000">
              <a:off x="-686779" y="3115653"/>
              <a:ext cx="1928826" cy="555268"/>
            </a:xfrm>
            <a:prstGeom prst="rect">
              <a:avLst/>
            </a:prstGeom>
            <a:noFill/>
          </p:spPr>
        </p:pic>
        <p:pic>
          <p:nvPicPr>
            <p:cNvPr id="11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l="1471" t="51471" r="1470" b="4411"/>
            <a:stretch>
              <a:fillRect/>
            </a:stretch>
          </p:blipFill>
          <p:spPr bwMode="auto">
            <a:xfrm rot="5400000">
              <a:off x="7962026" y="3318602"/>
              <a:ext cx="1857388" cy="506560"/>
            </a:xfrm>
            <a:prstGeom prst="rect">
              <a:avLst/>
            </a:prstGeom>
            <a:noFill/>
          </p:spPr>
        </p:pic>
        <p:pic>
          <p:nvPicPr>
            <p:cNvPr id="12" name="Picture 22" descr="http://orig12.deviantart.net/f8b9/f/2012/151/b/5/free_vector_sport_by_freevectorfinder-d51tziz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2941" b="53431"/>
            <a:stretch>
              <a:fillRect/>
            </a:stretch>
          </p:blipFill>
          <p:spPr bwMode="auto">
            <a:xfrm rot="5400000">
              <a:off x="7901953" y="1329703"/>
              <a:ext cx="1928826" cy="555268"/>
            </a:xfrm>
            <a:prstGeom prst="rect">
              <a:avLst/>
            </a:prstGeom>
            <a:noFill/>
          </p:spPr>
        </p:pic>
        <p:grpSp>
          <p:nvGrpSpPr>
            <p:cNvPr id="13" name="Группа 25"/>
            <p:cNvGrpSpPr/>
            <p:nvPr userDrawn="1"/>
          </p:nvGrpSpPr>
          <p:grpSpPr>
            <a:xfrm>
              <a:off x="0" y="4547101"/>
              <a:ext cx="9144000" cy="596399"/>
              <a:chOff x="0" y="0"/>
              <a:chExt cx="9144000" cy="596399"/>
            </a:xfrm>
          </p:grpSpPr>
          <p:pic>
            <p:nvPicPr>
              <p:cNvPr id="14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0" y="0"/>
                <a:ext cx="1928826" cy="555268"/>
              </a:xfrm>
              <a:prstGeom prst="rect">
                <a:avLst/>
              </a:prstGeom>
              <a:noFill/>
            </p:spPr>
          </p:pic>
          <p:pic>
            <p:nvPicPr>
              <p:cNvPr id="15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2000232" y="0"/>
                <a:ext cx="1857388" cy="506560"/>
              </a:xfrm>
              <a:prstGeom prst="rect">
                <a:avLst/>
              </a:prstGeom>
              <a:noFill/>
            </p:spPr>
          </p:pic>
          <p:pic>
            <p:nvPicPr>
              <p:cNvPr id="16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 r="2941" b="53431"/>
              <a:stretch>
                <a:fillRect/>
              </a:stretch>
            </p:blipFill>
            <p:spPr bwMode="auto">
              <a:xfrm>
                <a:off x="3857620" y="0"/>
                <a:ext cx="1928826" cy="555269"/>
              </a:xfrm>
              <a:prstGeom prst="rect">
                <a:avLst/>
              </a:prstGeom>
              <a:noFill/>
            </p:spPr>
          </p:pic>
          <p:pic>
            <p:nvPicPr>
              <p:cNvPr id="17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l="33469" r="2941" b="53431"/>
              <a:stretch>
                <a:fillRect/>
              </a:stretch>
            </p:blipFill>
            <p:spPr bwMode="auto">
              <a:xfrm>
                <a:off x="7786678" y="0"/>
                <a:ext cx="1357322" cy="596399"/>
              </a:xfrm>
              <a:prstGeom prst="rect">
                <a:avLst/>
              </a:prstGeom>
              <a:noFill/>
            </p:spPr>
          </p:pic>
          <p:pic>
            <p:nvPicPr>
              <p:cNvPr id="18" name="Picture 22" descr="http://orig12.deviantart.net/f8b9/f/2012/151/b/5/free_vector_sport_by_freevectorfinder-d51tziz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 l="1471" t="51471" r="1470" b="4411"/>
              <a:stretch>
                <a:fillRect/>
              </a:stretch>
            </p:blipFill>
            <p:spPr bwMode="auto">
              <a:xfrm>
                <a:off x="5857884" y="0"/>
                <a:ext cx="1857388" cy="50656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frame">
            <a:avLst>
              <a:gd name="adj1" fmla="val 1204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2" y="300986"/>
            <a:ext cx="3517533" cy="1280946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202" y="300988"/>
            <a:ext cx="5977020" cy="645197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592" y="1581934"/>
            <a:ext cx="3517533" cy="51710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591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D313D508-E6A6-48AC-8DFB-C50897BB7E0F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036" y="7006700"/>
            <a:ext cx="3385741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662466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A3403673-5E58-4BD7-BED7-40D5B7003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73"/>
            <a:ext cx="6415088" cy="62472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591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D313D508-E6A6-48AC-8DFB-C50897BB7E0F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036" y="7006700"/>
            <a:ext cx="3385741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662466" y="7006700"/>
            <a:ext cx="2494756" cy="402483"/>
          </a:xfrm>
          <a:prstGeom prst="rect">
            <a:avLst/>
          </a:prstGeom>
        </p:spPr>
        <p:txBody>
          <a:bodyPr/>
          <a:lstStyle/>
          <a:p>
            <a:fld id="{A3403673-5E58-4BD7-BED7-40D5B7003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designtos.com/postpic/2013/03/cool-powerpoint-presentations_51752.jpg"/>
          <p:cNvPicPr>
            <a:picLocks noChangeAspect="1" noChangeArrowheads="1"/>
          </p:cNvPicPr>
          <p:nvPr userDrawn="1"/>
        </p:nvPicPr>
        <p:blipFill>
          <a:blip r:embed="rId13">
            <a:lum bright="10000"/>
          </a:blip>
          <a:srcRect/>
          <a:stretch>
            <a:fillRect/>
          </a:stretch>
        </p:blipFill>
        <p:spPr bwMode="auto">
          <a:xfrm>
            <a:off x="16704" y="0"/>
            <a:ext cx="10675110" cy="75596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39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emf"/><Relationship Id="rId11" Type="http://schemas.openxmlformats.org/officeDocument/2006/relationships/image" Target="../media/image45.png"/><Relationship Id="rId5" Type="http://schemas.microsoft.com/office/2007/relationships/hdphoto" Target="../media/hdphoto4.wdp"/><Relationship Id="rId10" Type="http://schemas.openxmlformats.org/officeDocument/2006/relationships/image" Target="../media/image33.gif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8.jpe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67.png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7474" y="1331566"/>
            <a:ext cx="8064896" cy="30777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ПОДВИЖНАЯ </a:t>
            </a:r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МАТЕМАТИКА</a:t>
            </a:r>
          </a:p>
          <a:p>
            <a:pPr algn="ctr"/>
            <a:r>
              <a:rPr lang="ru-RU" sz="1800" b="1" i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из </a:t>
            </a:r>
            <a:r>
              <a:rPr lang="ru-RU" sz="1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опыта работы</a:t>
            </a:r>
            <a:endParaRPr lang="ru-RU" sz="1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1600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Инструктор по ФК: Мельникова Н.Н</a:t>
            </a:r>
            <a:r>
              <a:rPr lang="ru-RU" sz="16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.</a:t>
            </a:r>
          </a:p>
          <a:p>
            <a:pPr algn="ctr"/>
            <a:endParaRPr lang="ru-RU" sz="1600" b="1" i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endParaRPr lang="ru-RU" sz="1600" b="1" i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endParaRPr lang="ru-RU" sz="1600" b="1" i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14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МБДОУ № 1</a:t>
            </a:r>
          </a:p>
          <a:p>
            <a:pPr algn="ctr"/>
            <a:endParaRPr lang="ru-RU" sz="1400" b="1" i="1" dirty="0" smtClean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14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Г.ЛИПЕЦК</a:t>
            </a:r>
            <a:endParaRPr lang="ru-RU" sz="1400" b="1" i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узел 2"/>
          <p:cNvSpPr/>
          <p:nvPr/>
        </p:nvSpPr>
        <p:spPr>
          <a:xfrm>
            <a:off x="6210002" y="4139877"/>
            <a:ext cx="1224136" cy="936104"/>
          </a:xfrm>
          <a:prstGeom prst="flowChartConnector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b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7&lt;1</a:t>
            </a:r>
          </a:p>
          <a:p>
            <a:pPr>
              <a:lnSpc>
                <a:spcPct val="107000"/>
              </a:lnSpc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50" y="1187549"/>
            <a:ext cx="5679155" cy="5256584"/>
          </a:xfrm>
          <a:prstGeom prst="rect">
            <a:avLst/>
          </a:prstGeom>
        </p:spPr>
      </p:pic>
      <p:pic>
        <p:nvPicPr>
          <p:cNvPr id="7170" name="Picture 2" descr="Картинки по запросу картинка клипарт дети играют с мячом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 r="36735" b="3826"/>
          <a:stretch/>
        </p:blipFill>
        <p:spPr bwMode="auto">
          <a:xfrm flipH="1">
            <a:off x="6934494" y="1979637"/>
            <a:ext cx="289926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457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 descr="Картинки по запросу картинка дети бегаю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6" t="19417" r="26456" b="14320"/>
          <a:stretch>
            <a:fillRect/>
          </a:stretch>
        </p:blipFill>
        <p:spPr bwMode="auto">
          <a:xfrm>
            <a:off x="5772737" y="1907629"/>
            <a:ext cx="2136691" cy="331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3" descr="Картинки по запросу картинка клипарт обру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4216">
            <a:off x="7136302" y="4728182"/>
            <a:ext cx="2839379" cy="141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авнобедренный треугольник 2"/>
          <p:cNvSpPr/>
          <p:nvPr/>
        </p:nvSpPr>
        <p:spPr>
          <a:xfrm>
            <a:off x="7846762" y="5322446"/>
            <a:ext cx="292271" cy="246265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874298" y="5229556"/>
            <a:ext cx="216024" cy="216023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339967" y="5096999"/>
            <a:ext cx="216024" cy="1943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33303" y="5598072"/>
            <a:ext cx="458926" cy="153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434" y="1115541"/>
            <a:ext cx="502710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53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0" descr="Картинки по запросу кубик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901" y="2195661"/>
            <a:ext cx="867048" cy="102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10" descr="Картинки по запросу кубик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102" y="4403316"/>
            <a:ext cx="9361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10" descr="Картинки по запросу кубик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255" y="3565371"/>
            <a:ext cx="976323" cy="97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10" descr="Картинки по запросу кубик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206" y="4659719"/>
            <a:ext cx="984377" cy="98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 rot="1036219">
            <a:off x="8442250" y="2660903"/>
            <a:ext cx="255418" cy="2543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591637">
            <a:off x="8465696" y="4787377"/>
            <a:ext cx="269012" cy="2970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444662">
            <a:off x="6945326" y="5075981"/>
            <a:ext cx="280361" cy="30266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9</a:t>
            </a:r>
            <a:endParaRPr lang="ru-RU" dirty="0"/>
          </a:p>
        </p:txBody>
      </p:sp>
      <p:pic>
        <p:nvPicPr>
          <p:cNvPr id="17" name="Рисунок 10" descr="Картинки по запросу кубик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57" y="2195661"/>
            <a:ext cx="936675" cy="9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 rot="12152272" flipH="1" flipV="1">
            <a:off x="6847047" y="2570144"/>
            <a:ext cx="244148" cy="3087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103847" y="3220882"/>
            <a:ext cx="249980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1364799">
            <a:off x="7784076" y="4060732"/>
            <a:ext cx="220443" cy="2879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8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626718" y="4341562"/>
            <a:ext cx="249980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896967" y="3837509"/>
            <a:ext cx="249980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946598" y="4935884"/>
            <a:ext cx="249980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774489" y="2331582"/>
            <a:ext cx="249980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891054" y="3365238"/>
            <a:ext cx="249980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435" y="1187549"/>
            <a:ext cx="533256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14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45506" y="2555702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AF219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Игры-эстафеты математического содержания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177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434" y="1187549"/>
            <a:ext cx="5328593" cy="5256584"/>
          </a:xfrm>
          <a:prstGeom prst="rect">
            <a:avLst/>
          </a:prstGeom>
        </p:spPr>
      </p:pic>
      <p:pic>
        <p:nvPicPr>
          <p:cNvPr id="9218" name="Picture 2" descr="P10101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049" y="1475582"/>
            <a:ext cx="2893227" cy="2167354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2050" y="4067868"/>
            <a:ext cx="2883297" cy="2160241"/>
          </a:xfrm>
          <a:prstGeom prst="rect">
            <a:avLst/>
          </a:prstGeom>
          <a:ln w="285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26131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математические карточки в доу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39" r="5000"/>
          <a:stretch/>
        </p:blipFill>
        <p:spPr bwMode="auto">
          <a:xfrm>
            <a:off x="6231442" y="1547589"/>
            <a:ext cx="1780388" cy="231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артинки по запросу математические карточки в доу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16" t="10972" r="3476" b="1248"/>
          <a:stretch/>
        </p:blipFill>
        <p:spPr bwMode="auto">
          <a:xfrm>
            <a:off x="8052040" y="1547589"/>
            <a:ext cx="1683099" cy="230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435" y="1187549"/>
            <a:ext cx="5205154" cy="5256583"/>
          </a:xfrm>
          <a:prstGeom prst="rect">
            <a:avLst/>
          </a:prstGeom>
        </p:spPr>
      </p:pic>
      <p:pic>
        <p:nvPicPr>
          <p:cNvPr id="10246" name="Picture 6" descr="Картинки по запросу картинка клипарт маркер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62" y="4229368"/>
            <a:ext cx="818977" cy="31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53413" y="4201337"/>
            <a:ext cx="890188" cy="350680"/>
          </a:xfrm>
          <a:prstGeom prst="rect">
            <a:avLst/>
          </a:prstGeom>
        </p:spPr>
      </p:pic>
      <p:pic>
        <p:nvPicPr>
          <p:cNvPr id="10248" name="Picture 8" descr="Картинки по запросу картинка клипарт обруч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117" y="5016514"/>
            <a:ext cx="1082974" cy="54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4138" y="5063038"/>
            <a:ext cx="1085182" cy="5425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7714" y="5062433"/>
            <a:ext cx="1085182" cy="5425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01010" y="5062432"/>
            <a:ext cx="1085182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66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Дидактические игры по математик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4"/>
          <a:stretch/>
        </p:blipFill>
        <p:spPr bwMode="auto">
          <a:xfrm>
            <a:off x="6561185" y="1105457"/>
            <a:ext cx="2745161" cy="330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426" y="1115541"/>
            <a:ext cx="5112569" cy="5472608"/>
          </a:xfrm>
          <a:prstGeom prst="rect">
            <a:avLst/>
          </a:prstGeom>
        </p:spPr>
      </p:pic>
      <p:pic>
        <p:nvPicPr>
          <p:cNvPr id="4" name="Рисунок 3" descr="Похожее изображени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882" y="6237629"/>
            <a:ext cx="380365" cy="35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339" y="5234071"/>
            <a:ext cx="707445" cy="71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129" y="5754845"/>
            <a:ext cx="464493" cy="501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799" y="4972729"/>
            <a:ext cx="507616" cy="522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204" y="4784755"/>
            <a:ext cx="380365" cy="35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906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7111615" y="3807982"/>
            <a:ext cx="299589" cy="29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6786066" y="3347789"/>
            <a:ext cx="43204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6511">
            <a:off x="8516911" y="5088117"/>
            <a:ext cx="743919" cy="65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8404371" y="3441120"/>
            <a:ext cx="43204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946" y="970484"/>
            <a:ext cx="2316071" cy="333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8240049" y="4004400"/>
            <a:ext cx="206340" cy="20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7772272" y="4164455"/>
            <a:ext cx="281523" cy="28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7210121" y="4210740"/>
            <a:ext cx="376330" cy="376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6542786" y="3873168"/>
            <a:ext cx="43204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8593691" y="3860230"/>
            <a:ext cx="43204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8121071" y="4379621"/>
            <a:ext cx="325319" cy="32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6728946" y="4499917"/>
            <a:ext cx="279648" cy="27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7531810" y="4395571"/>
            <a:ext cx="316603" cy="31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8404371" y="4067869"/>
            <a:ext cx="43204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6834649" y="4067869"/>
            <a:ext cx="43204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7799860" y="4677312"/>
            <a:ext cx="397524" cy="39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7164924" y="4693913"/>
            <a:ext cx="341222" cy="34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7" descr="Картинки по запросу гриб игрушка клипарт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1" b="3703"/>
          <a:stretch>
            <a:fillRect/>
          </a:stretch>
        </p:blipFill>
        <p:spPr bwMode="auto">
          <a:xfrm>
            <a:off x="8413375" y="4608954"/>
            <a:ext cx="341222" cy="34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Рисунок 8" descr="Картинки по запросу картинка клипарт ведро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662" y="4935224"/>
            <a:ext cx="659954" cy="78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7434" y="1043533"/>
            <a:ext cx="484249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41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442" y="1115541"/>
            <a:ext cx="4536505" cy="5328592"/>
          </a:xfrm>
          <a:prstGeom prst="rect">
            <a:avLst/>
          </a:prstGeom>
        </p:spPr>
      </p:pic>
      <p:pic>
        <p:nvPicPr>
          <p:cNvPr id="13314" name="Picture 2" descr="Картинки по запросу дидактическая игра больше меньше равно в картинках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3" t="3599" r="3190" b="11006"/>
          <a:stretch/>
        </p:blipFill>
        <p:spPr bwMode="auto">
          <a:xfrm>
            <a:off x="6498034" y="999160"/>
            <a:ext cx="3084606" cy="192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190" t="3800" r="2190" b="12200"/>
          <a:stretch/>
        </p:blipFill>
        <p:spPr>
          <a:xfrm>
            <a:off x="6498034" y="3059757"/>
            <a:ext cx="3084606" cy="1927878"/>
          </a:xfrm>
          <a:prstGeom prst="rect">
            <a:avLst/>
          </a:prstGeom>
        </p:spPr>
      </p:pic>
      <p:pic>
        <p:nvPicPr>
          <p:cNvPr id="13315" name="Рисунок 9" descr="Картинки по запросу знаки больше меньше равно карточк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69" r="2563" b="20192"/>
          <a:stretch>
            <a:fillRect/>
          </a:stretch>
        </p:blipFill>
        <p:spPr bwMode="auto">
          <a:xfrm>
            <a:off x="6858074" y="5436021"/>
            <a:ext cx="233466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6527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73498" y="1115542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  Таким способом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мы уточняли и закрепляли знания детей о числах, об отношениях между ними, о геометрических фигурах, о временных и пространственных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отношениях, совершенствовали двигательные навыки.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Такие игры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способствуют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развитию мышления, наблюдательности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, памяти,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внимания.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Они могут видоизменяться по мере усложнения программного содержания, а использование наглядного материала позволяет не только разнообразить игру, но и сделать ее привлекательной для детей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. Интеграция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 глубоко перестраивает содержание образования, приводит к изменениям в методике работы и создает условия новые обучающие технологии, обеспечивает совершенно новый психологический климат для ребенка и педагога в процессе обучения. 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algn="ctr"/>
            <a:endParaRPr lang="ru-RU" sz="1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УСПЕХОВ ВСЕМ!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5466" y="1115541"/>
            <a:ext cx="3960440" cy="5399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НАУЧУСЬ СЧИТАТЬ, РЕШАТЬ,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БЕГАТЬ, ПРЫГАТЬ, МЯЧ МЕТАТЬ,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НА СКАКАЛКЕ ПРЯМО, БОКОМ,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С ПОВОРОТОМ И ПРИСКОКОМ…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ПОДНИМАТЬ НА КАНАТЕ,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ДЕЛАТЬ КУВЫРОК НА МАТЕ…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РАВНОВЕСИЕ ДЕРЖАТЬ,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А </a:t>
            </a:r>
            <a:r>
              <a:rPr lang="ru-RU" b="1" dirty="0">
                <a:solidFill>
                  <a:srgbClr val="C00000"/>
                </a:solidFill>
              </a:rPr>
              <a:t>В УМЕ ПРИМЕР РЕШАТЬ…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И НИ ШАГУ НАЗАД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И НИ ШАГУ НА МЕСТЕ.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А ТОЛЬКО ВПЕРЕД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С МАТЕМАТИКОЙ ВМЕСТЕ!</a:t>
            </a:r>
          </a:p>
        </p:txBody>
      </p:sp>
      <p:pic>
        <p:nvPicPr>
          <p:cNvPr id="1028" name="Picture 4" descr="Картинки по запросу ДЕТИ И СПОРТ КАРТИНКИ ПРОЗРАЧНЫ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98034" y="2915740"/>
            <a:ext cx="1664124" cy="374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Выноска-облако 9"/>
          <p:cNvSpPr/>
          <p:nvPr/>
        </p:nvSpPr>
        <p:spPr>
          <a:xfrm>
            <a:off x="7074098" y="1403573"/>
            <a:ext cx="1656184" cy="1132096"/>
          </a:xfrm>
          <a:prstGeom prst="cloudCallout">
            <a:avLst>
              <a:gd name="adj1" fmla="val -36706"/>
              <a:gd name="adj2" fmla="val 8548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3+5=?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704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3498" y="1979636"/>
            <a:ext cx="7560840" cy="152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400" dirty="0">
                <a:solidFill>
                  <a:srgbClr val="C00000"/>
                </a:solidFill>
                <a:latin typeface="Arial Black" panose="020B0A04020102020204" pitchFamily="34" charset="0"/>
              </a:rPr>
              <a:t>«Чтобы сделать ребенка умным и рассудительным,</a:t>
            </a:r>
          </a:p>
          <a:p>
            <a:pPr lvl="0" algn="r"/>
            <a:r>
              <a:rPr lang="ru-RU" sz="1400" dirty="0">
                <a:solidFill>
                  <a:srgbClr val="C00000"/>
                </a:solidFill>
                <a:latin typeface="Arial Black" panose="020B0A04020102020204" pitchFamily="34" charset="0"/>
              </a:rPr>
              <a:t>сделайте его крепким и здоровым: пусть он работает,</a:t>
            </a:r>
          </a:p>
          <a:p>
            <a:pPr lvl="0" algn="r"/>
            <a:r>
              <a:rPr lang="ru-RU" sz="1400" dirty="0">
                <a:solidFill>
                  <a:srgbClr val="C00000"/>
                </a:solidFill>
                <a:latin typeface="Arial Black" panose="020B0A04020102020204" pitchFamily="34" charset="0"/>
              </a:rPr>
              <a:t> действует, бегает, кричит, пусть он находится в</a:t>
            </a:r>
          </a:p>
          <a:p>
            <a:pPr lvl="0" algn="r"/>
            <a:r>
              <a:rPr lang="ru-RU" sz="1400" dirty="0">
                <a:solidFill>
                  <a:srgbClr val="C00000"/>
                </a:solidFill>
                <a:latin typeface="Arial Black" panose="020B0A04020102020204" pitchFamily="34" charset="0"/>
              </a:rPr>
              <a:t>постоянном движении».</a:t>
            </a:r>
          </a:p>
          <a:p>
            <a:pPr lvl="0" algn="r"/>
            <a:r>
              <a:rPr lang="ru-RU" sz="1400" dirty="0">
                <a:solidFill>
                  <a:srgbClr val="C00000"/>
                </a:solidFill>
                <a:latin typeface="Arial Black" panose="020B0A04020102020204" pitchFamily="34" charset="0"/>
              </a:rPr>
              <a:t>     </a:t>
            </a:r>
            <a:r>
              <a:rPr lang="ru-RU" sz="1400" i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Ж.Ж.Руссо</a:t>
            </a:r>
            <a:endParaRPr lang="ru-RU" sz="1400" i="1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lvl="0" algn="just"/>
            <a:r>
              <a:rPr lang="ru-RU" dirty="0">
                <a:solidFill>
                  <a:prstClr val="black"/>
                </a:solidFill>
              </a:rPr>
              <a:t>      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5506" y="3059758"/>
            <a:ext cx="44644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        </a:t>
            </a:r>
            <a:r>
              <a:rPr lang="ru-RU" sz="1600" b="1" dirty="0">
                <a:solidFill>
                  <a:srgbClr val="7030A0"/>
                </a:solidFill>
              </a:rPr>
              <a:t>Детский </a:t>
            </a:r>
            <a:r>
              <a:rPr lang="ru-RU" sz="1600" b="1" dirty="0">
                <a:solidFill>
                  <a:srgbClr val="7030A0"/>
                </a:solidFill>
              </a:rPr>
              <a:t>сад – вот то пространство, где ребенок постоянно находится в движении: рисует, листает книги и </a:t>
            </a:r>
            <a:r>
              <a:rPr lang="ru-RU" sz="1600" b="1" dirty="0">
                <a:solidFill>
                  <a:srgbClr val="7030A0"/>
                </a:solidFill>
              </a:rPr>
              <a:t>рассматривает альбомы</a:t>
            </a:r>
            <a:r>
              <a:rPr lang="ru-RU" sz="1600" b="1" dirty="0">
                <a:solidFill>
                  <a:srgbClr val="7030A0"/>
                </a:solidFill>
              </a:rPr>
              <a:t>, прыгает, катает машинку, бросает мяч, считает кубики, бегает... и при этом безостановочно что-то </a:t>
            </a:r>
            <a:r>
              <a:rPr lang="ru-RU" sz="1600" b="1" dirty="0">
                <a:solidFill>
                  <a:srgbClr val="7030A0"/>
                </a:solidFill>
              </a:rPr>
              <a:t>комментирует…но! Дети </a:t>
            </a:r>
            <a:r>
              <a:rPr lang="ru-RU" sz="1600" b="1" dirty="0">
                <a:solidFill>
                  <a:srgbClr val="7030A0"/>
                </a:solidFill>
              </a:rPr>
              <a:t>на многих занятиях находятся в состоянии пониженной двигательной активности, и занятия логико-математического характера не исключение.</a:t>
            </a:r>
          </a:p>
        </p:txBody>
      </p:sp>
      <p:pic>
        <p:nvPicPr>
          <p:cNvPr id="3074" name="Picture 2" descr="Картинки по запросу ДЕТИ И СПОРТ КАРТИНКИ ПРОЗРАЧНЫ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04" y="4067870"/>
            <a:ext cx="3130002" cy="154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856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1490" y="2915740"/>
            <a:ext cx="1512168" cy="352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 flipH="1">
            <a:off x="1313458" y="1691605"/>
            <a:ext cx="1512168" cy="972688"/>
          </a:xfrm>
          <a:prstGeom prst="cloudCallout">
            <a:avLst>
              <a:gd name="adj1" fmla="val -20833"/>
              <a:gd name="adj2" fmla="val 1009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8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05746" y="1403573"/>
            <a:ext cx="5184576" cy="5045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Каким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образом можно исправить ситуацию? Решение оказалось не слишком трудным. Если использовать дидактические игры, математические задания, в которых интегрированы математика и физкультура, то проблема исчезает сама по себе. Во время выполнения таких игр дети более эмоциональны, непосредственны, им очень нравится одновременно двигаться и выполнять задание. Кроме того увеличивается темп и содержательность всего математического занятия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2554060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37594" y="1907631"/>
            <a:ext cx="568863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dirty="0">
                <a:solidFill>
                  <a:srgbClr val="7030A0"/>
                </a:solidFill>
              </a:rPr>
              <a:t>                  Сочетание </a:t>
            </a:r>
            <a:r>
              <a:rPr lang="ru-RU" sz="1400" b="1" dirty="0">
                <a:solidFill>
                  <a:srgbClr val="7030A0"/>
                </a:solidFill>
              </a:rPr>
              <a:t>математики и физкультуры дает много преимуществ: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способствует </a:t>
            </a:r>
            <a:r>
              <a:rPr lang="ru-RU" sz="1400" b="1" dirty="0">
                <a:solidFill>
                  <a:srgbClr val="7030A0"/>
                </a:solidFill>
              </a:rPr>
              <a:t>повышению уровня познавательной активности,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развитию </a:t>
            </a:r>
            <a:r>
              <a:rPr lang="ru-RU" sz="1400" b="1" dirty="0">
                <a:solidFill>
                  <a:srgbClr val="7030A0"/>
                </a:solidFill>
              </a:rPr>
              <a:t>мышления и других психических процессов, облегчает процесс познания,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повышает </a:t>
            </a:r>
            <a:r>
              <a:rPr lang="ru-RU" sz="1400" b="1" dirty="0">
                <a:solidFill>
                  <a:srgbClr val="7030A0"/>
                </a:solidFill>
              </a:rPr>
              <a:t>общий эмоциональный фон занятия,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дает </a:t>
            </a:r>
            <a:r>
              <a:rPr lang="ru-RU" sz="1400" b="1" dirty="0">
                <a:solidFill>
                  <a:srgbClr val="7030A0"/>
                </a:solidFill>
              </a:rPr>
              <a:t>возможность не только решать определенные педагогические задачи, но и творчески использовать дидактический и учебный материал;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способствует </a:t>
            </a:r>
            <a:r>
              <a:rPr lang="ru-RU" sz="1400" b="1" dirty="0">
                <a:solidFill>
                  <a:srgbClr val="7030A0"/>
                </a:solidFill>
              </a:rPr>
              <a:t>формированию у детей целостного восприятия окружающего мира;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предоставляет </a:t>
            </a:r>
            <a:r>
              <a:rPr lang="ru-RU" sz="1400" b="1" dirty="0">
                <a:solidFill>
                  <a:srgbClr val="7030A0"/>
                </a:solidFill>
              </a:rPr>
              <a:t>возможность для повышения двигательной активности детей, казалось бы, на статистических занятиях. </a:t>
            </a:r>
            <a:endParaRPr lang="ru-RU" sz="1400" b="1" dirty="0">
              <a:solidFill>
                <a:srgbClr val="7030A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7030A0"/>
                </a:solidFill>
              </a:rPr>
              <a:t>физкультурное </a:t>
            </a:r>
            <a:r>
              <a:rPr lang="ru-RU" sz="1400" b="1" dirty="0">
                <a:solidFill>
                  <a:srgbClr val="7030A0"/>
                </a:solidFill>
              </a:rPr>
              <a:t>занятие с использованием таких дидактических игр становится более насыщенным и интересным для детей</a:t>
            </a:r>
            <a:r>
              <a:rPr lang="ru-RU" sz="1600" b="1" dirty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ДЕТИ И СПОРТ КАРТИНКИ ПРОЗРАЧНЫ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011" y="2072960"/>
            <a:ext cx="2774801" cy="318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3457" y="1403573"/>
            <a:ext cx="496855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        </a:t>
            </a:r>
            <a:r>
              <a:rPr lang="ru-RU" sz="2400" b="1" dirty="0">
                <a:solidFill>
                  <a:srgbClr val="C00000"/>
                </a:solidFill>
              </a:rPr>
              <a:t>Предлагаю </a:t>
            </a:r>
            <a:r>
              <a:rPr lang="ru-RU" sz="2400" b="1" dirty="0">
                <a:solidFill>
                  <a:srgbClr val="C00000"/>
                </a:solidFill>
              </a:rPr>
              <a:t>Вашему вниманию </a:t>
            </a:r>
            <a:r>
              <a:rPr lang="ru-RU" sz="2400" b="1" dirty="0">
                <a:solidFill>
                  <a:srgbClr val="C00000"/>
                </a:solidFill>
              </a:rPr>
              <a:t>ряд подвижных игр, игр-эстафет, </a:t>
            </a:r>
            <a:r>
              <a:rPr lang="ru-RU" sz="2400" b="1" dirty="0">
                <a:solidFill>
                  <a:srgbClr val="C00000"/>
                </a:solidFill>
              </a:rPr>
              <a:t>в которых органично сочетаются задачи математического и двигательного плана. Использование данных игр доставит настоящее удовольствие и радость, как детям, так и педагогу, будет способствовать процессу наиболее успешного физического и интеллектуального развития старших дошкольников</a:t>
            </a:r>
            <a:r>
              <a:rPr lang="ru-RU" sz="24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6282010" y="4427910"/>
            <a:ext cx="13681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Игры </a:t>
            </a:r>
            <a:r>
              <a:rPr lang="ru-RU" sz="1200" b="1" dirty="0">
                <a:solidFill>
                  <a:srgbClr val="C00000"/>
                </a:solidFill>
              </a:rPr>
              <a:t>подвижно-математические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83242" y="5270392"/>
            <a:ext cx="144016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39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5506" y="2411686"/>
            <a:ext cx="7488832" cy="646331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Подвижно-математические игры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491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381" y="1619597"/>
            <a:ext cx="5383162" cy="4824535"/>
          </a:xfrm>
          <a:prstGeom prst="rect">
            <a:avLst/>
          </a:prstGeom>
        </p:spPr>
      </p:pic>
      <p:pic>
        <p:nvPicPr>
          <p:cNvPr id="1026" name="Picture 2" descr="ÐÐ°ÑÑÐ¸Ð½ÐºÐ¸ Ð¿Ð¾ Ð·Ð°Ð¿ÑÐ¾ÑÑ ÐºÐ°ÑÑÐ¸Ð½ÐºÐ° ÐºÐ»Ð¸Ð¿Ð°ÑÑ Ð´ÐµÑÐ¸ Ð¿Ð°ÑÐ°Ð¼Ð¸ Ð±ÐµÐ³ÑÑ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066" y="1605706"/>
            <a:ext cx="2228134" cy="197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ºÐ°ÑÑÐ¸Ð½ÐºÐ° ÐºÐ»Ð¸Ð¿Ð°ÑÑ Ð´ÐµÑÐ¸ Ð¿Ð°ÑÐ°Ð¼Ð¸ Ð±ÐµÐ³ÑÑ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130" y="4211885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630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картинка дети бегаю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94178" y="1547588"/>
            <a:ext cx="1842100" cy="386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6714058" y="4724029"/>
            <a:ext cx="1080120" cy="7703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394" y="1259557"/>
            <a:ext cx="571167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152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9682</TotalTime>
  <Words>448</Words>
  <Application>Microsoft Office PowerPoint</Application>
  <PresentationFormat>Произвольный</PresentationFormat>
  <Paragraphs>57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Admin</cp:lastModifiedBy>
  <cp:revision>109</cp:revision>
  <dcterms:created xsi:type="dcterms:W3CDTF">2017-04-22T18:02:05Z</dcterms:created>
  <dcterms:modified xsi:type="dcterms:W3CDTF">2018-08-23T20:20:44Z</dcterms:modified>
</cp:coreProperties>
</file>