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7" r:id="rId12"/>
    <p:sldId id="268" r:id="rId13"/>
    <p:sldId id="269" r:id="rId14"/>
    <p:sldId id="278" r:id="rId15"/>
    <p:sldId id="279" r:id="rId16"/>
    <p:sldId id="275" r:id="rId17"/>
    <p:sldId id="283" r:id="rId18"/>
    <p:sldId id="284" r:id="rId19"/>
    <p:sldId id="276" r:id="rId20"/>
    <p:sldId id="277" r:id="rId21"/>
    <p:sldId id="272" r:id="rId22"/>
    <p:sldId id="280" r:id="rId23"/>
    <p:sldId id="282" r:id="rId24"/>
    <p:sldId id="285" r:id="rId25"/>
    <p:sldId id="281" r:id="rId26"/>
    <p:sldId id="273" r:id="rId27"/>
    <p:sldId id="266" r:id="rId2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16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6B35AB9F-E71A-4A60-91CC-97233B5398E6}" type="datetimeFigureOut">
              <a:rPr lang="ru-RU"/>
              <a:pPr>
                <a:defRPr/>
              </a:pPr>
              <a:t>23.09.2018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07D0904C-41D2-485B-8937-1ED07BAC62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343302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8914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38915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684B2383-4153-4774-BDE4-82272B52BE41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24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Овал 8"/>
          <p:cNvSpPr/>
          <p:nvPr/>
        </p:nvSpPr>
        <p:spPr>
          <a:xfrm>
            <a:off x="1157288" y="1344613"/>
            <a:ext cx="63500" cy="65087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6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F3CC3584-A00D-4C27-9DD5-8D48D4971629}" type="datetimeFigureOut">
              <a:rPr lang="ru-RU"/>
              <a:pPr>
                <a:defRPr/>
              </a:pPr>
              <a:t>23.09.2018</a:t>
            </a:fld>
            <a:endParaRPr lang="ru-RU"/>
          </a:p>
        </p:txBody>
      </p:sp>
      <p:sp>
        <p:nvSpPr>
          <p:cNvPr id="7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9E3A2AE3-8C6F-4989-AD90-80E89624549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8C8F39-9863-4ADE-B1B0-9D6DB3DB6F85}" type="datetimeFigureOut">
              <a:rPr lang="ru-RU"/>
              <a:pPr>
                <a:defRPr/>
              </a:pPr>
              <a:t>23.09.2018</a:t>
            </a:fld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36343E-F8BF-42CA-9810-3FE96B4F959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79D3E7-F0BC-466D-ABBA-8E892299FD7F}" type="datetimeFigureOut">
              <a:rPr lang="ru-RU"/>
              <a:pPr>
                <a:defRPr/>
              </a:pPr>
              <a:t>23.09.2018</a:t>
            </a:fld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A9FDBC-975E-4AA4-A289-C32DA14F3FF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71C042-6E88-4660-8FCF-4A4DBCCF6136}" type="datetimeFigureOut">
              <a:rPr lang="ru-RU"/>
              <a:pPr>
                <a:defRPr/>
              </a:pPr>
              <a:t>23.09.2018</a:t>
            </a:fld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FFA5E2-3DE7-4550-89EF-92B5CC34835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6"/>
          <p:cNvSpPr/>
          <p:nvPr/>
        </p:nvSpPr>
        <p:spPr>
          <a:xfrm>
            <a:off x="2282825" y="0"/>
            <a:ext cx="6858000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Прямоугольник 9"/>
          <p:cNvSpPr/>
          <p:nvPr/>
        </p:nvSpPr>
        <p:spPr bwMode="invGray">
          <a:xfrm>
            <a:off x="2286000" y="0"/>
            <a:ext cx="76200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Овал 8"/>
          <p:cNvSpPr/>
          <p:nvPr/>
        </p:nvSpPr>
        <p:spPr>
          <a:xfrm>
            <a:off x="2408238" y="2746375"/>
            <a:ext cx="63500" cy="63500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8B4541B5-B8A9-4E16-AD50-CBD4442944E7}" type="datetimeFigureOut">
              <a:rPr lang="ru-RU"/>
              <a:pPr>
                <a:defRPr/>
              </a:pPr>
              <a:t>23.09.2018</a:t>
            </a:fld>
            <a:endParaRPr lang="ru-RU"/>
          </a:p>
        </p:txBody>
      </p:sp>
      <p:sp>
        <p:nvSpPr>
          <p:cNvPr id="9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3CA645E7-7445-4429-AE0F-CE8D841C8A9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0CB8B5-48FC-45BB-9478-28B3AD5EF2F6}" type="datetimeFigureOut">
              <a:rPr lang="ru-RU"/>
              <a:pPr>
                <a:defRPr/>
              </a:pPr>
              <a:t>23.09.2018</a:t>
            </a:fld>
            <a:endParaRPr lang="ru-RU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F32E68-02E3-4040-9B9D-0E730FF48CA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/>
          <a:lstStyle>
            <a:lvl1pPr algn="ctr">
              <a:defRPr sz="4500" b="1" cap="none" baseline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33166961-6F4B-4CD7-A139-EEF758694369}" type="datetimeFigureOut">
              <a:rPr lang="ru-RU"/>
              <a:pPr>
                <a:defRPr/>
              </a:pPr>
              <a:t>23.09.2018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6EF0A63D-ED83-4226-9AD9-4C65812857E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4D485A-E1C1-40C9-B532-BFA6D8ADC0F9}" type="datetimeFigureOut">
              <a:rPr lang="ru-RU"/>
              <a:pPr>
                <a:defRPr/>
              </a:pPr>
              <a:t>23.09.2018</a:t>
            </a:fld>
            <a:endParaRPr lang="ru-RU"/>
          </a:p>
        </p:txBody>
      </p:sp>
      <p:sp>
        <p:nvSpPr>
          <p:cNvPr id="4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CA8913-DCC4-4A39-88D9-DEF9D44EF2D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4"/>
          <p:cNvSpPr/>
          <p:nvPr/>
        </p:nvSpPr>
        <p:spPr>
          <a:xfrm>
            <a:off x="1014413" y="0"/>
            <a:ext cx="8129587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Прямоугольник 5"/>
          <p:cNvSpPr/>
          <p:nvPr/>
        </p:nvSpPr>
        <p:spPr bwMode="invGray">
          <a:xfrm>
            <a:off x="1014413" y="0"/>
            <a:ext cx="7302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D4014502-790C-4062-84B3-56CBF883AD47}" type="datetimeFigureOut">
              <a:rPr lang="ru-RU"/>
              <a:pPr>
                <a:defRPr/>
              </a:pPr>
              <a:t>23.09.2018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AE4721CD-22E5-4719-A211-570B1E1C6C1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75EB49A5-925A-457A-B0F2-86B149D7A879}" type="datetimeFigureOut">
              <a:rPr lang="ru-RU"/>
              <a:pPr>
                <a:defRPr/>
              </a:pPr>
              <a:t>23.09.2018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5307E1BF-0E9B-4346-9BAE-74BA7566158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tIns="274320">
            <a:normAutofit/>
          </a:bodyPr>
          <a:lstStyle>
            <a:extLst/>
          </a:lstStyle>
          <a:p>
            <a:pPr indent="-283464" fontAlgn="auto">
              <a:lnSpc>
                <a:spcPts val="3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defRPr/>
            </a:pPr>
            <a:endParaRPr lang="en-US" sz="3200">
              <a:latin typeface="+mn-lt"/>
            </a:endParaRPr>
          </a:p>
        </p:txBody>
      </p:sp>
      <p:sp>
        <p:nvSpPr>
          <p:cNvPr id="6" name="Блок-схема: процесс 8"/>
          <p:cNvSpPr/>
          <p:nvPr/>
        </p:nvSpPr>
        <p:spPr>
          <a:xfrm rot="19468671">
            <a:off x="396875" y="954088"/>
            <a:ext cx="685800" cy="204787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Блок-схема: процесс 9"/>
          <p:cNvSpPr/>
          <p:nvPr/>
        </p:nvSpPr>
        <p:spPr>
          <a:xfrm rot="2103354" flipH="1">
            <a:off x="5003800" y="936625"/>
            <a:ext cx="649288" cy="204788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tIns="274320">
            <a:normAutofit/>
          </a:bodyPr>
          <a:lstStyle>
            <a:lvl1pPr indent="0">
              <a:buNone/>
              <a:defRPr sz="3200"/>
            </a:lvl1pPr>
            <a:extLst/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DB8FDEC1-4580-4891-92DD-0097C12F296F}" type="datetimeFigureOut">
              <a:rPr lang="ru-RU"/>
              <a:pPr>
                <a:defRPr/>
              </a:pPr>
              <a:t>23.09.2018</a:t>
            </a:fld>
            <a:endParaRPr lang="ru-RU"/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63BAB901-62BC-4B98-9EFD-8222D5F49FE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75" y="-815975"/>
            <a:ext cx="1638300" cy="1638300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Овал 7"/>
          <p:cNvSpPr/>
          <p:nvPr/>
        </p:nvSpPr>
        <p:spPr>
          <a:xfrm>
            <a:off x="168275" y="20638"/>
            <a:ext cx="1703388" cy="1703387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25" y="0"/>
            <a:ext cx="813117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100" y="274638"/>
            <a:ext cx="749935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33" name="Текст 8"/>
          <p:cNvSpPr>
            <a:spLocks noGrp="1"/>
          </p:cNvSpPr>
          <p:nvPr>
            <p:ph type="body" idx="1"/>
          </p:nvPr>
        </p:nvSpPr>
        <p:spPr bwMode="auto">
          <a:xfrm>
            <a:off x="1435100" y="1447800"/>
            <a:ext cx="749935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bg2">
                    <a:shade val="50000"/>
                    <a:satMod val="200000"/>
                  </a:schemeClr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029377F7-393B-4463-912B-D2434F13A71E}" type="datetimeFigureOut">
              <a:rPr lang="ru-RU"/>
              <a:pPr>
                <a:defRPr/>
              </a:pPr>
              <a:t>23.09.2018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  <a:latin typeface="+mn-lt"/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775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bg2">
                    <a:shade val="50000"/>
                    <a:satMod val="200000"/>
                  </a:schemeClr>
                </a:solidFill>
                <a:effectLst/>
                <a:latin typeface="+mn-lt"/>
              </a:defRPr>
            </a:lvl1pPr>
            <a:extLst/>
          </a:lstStyle>
          <a:p>
            <a:pPr>
              <a:defRPr/>
            </a:pPr>
            <a:fld id="{F71B5685-54ED-4407-B540-A95AC441127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413" y="0"/>
            <a:ext cx="7302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1" r:id="rId2"/>
    <p:sldLayoutId id="2147483673" r:id="rId3"/>
    <p:sldLayoutId id="2147483670" r:id="rId4"/>
    <p:sldLayoutId id="2147483674" r:id="rId5"/>
    <p:sldLayoutId id="2147483669" r:id="rId6"/>
    <p:sldLayoutId id="2147483675" r:id="rId7"/>
    <p:sldLayoutId id="2147483676" r:id="rId8"/>
    <p:sldLayoutId id="2147483677" r:id="rId9"/>
    <p:sldLayoutId id="2147483668" r:id="rId10"/>
    <p:sldLayoutId id="2147483667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4300" kern="1200">
          <a:solidFill>
            <a:srgbClr val="572314"/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9pPr>
      <a:extLst/>
    </p:titleStyle>
    <p:bodyStyle>
      <a:lvl1pPr marL="365125" indent="-282575" algn="l" rtl="0" fontAlgn="base">
        <a:spcBef>
          <a:spcPts val="6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36538" algn="l" rtl="0" fontAlgn="base">
        <a:spcBef>
          <a:spcPts val="550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5825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6963" indent="-173038" algn="l" rtl="0" fontAlgn="base">
        <a:spcBef>
          <a:spcPct val="20000"/>
        </a:spcBef>
        <a:spcAft>
          <a:spcPct val="0"/>
        </a:spcAft>
        <a:buClr>
          <a:srgbClr val="C32D2E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6988" indent="-182563" algn="l" rtl="0" fontAlgn="base">
        <a:spcBef>
          <a:spcPct val="20000"/>
        </a:spcBef>
        <a:spcAft>
          <a:spcPct val="0"/>
        </a:spcAft>
        <a:buClr>
          <a:srgbClr val="84AA33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gif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1431925" y="360363"/>
            <a:ext cx="7407275" cy="3355975"/>
          </a:xfrm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algn="ctr"/>
            <a:r>
              <a:rPr lang="ru-RU" sz="3600" b="1" smtClean="0">
                <a:solidFill>
                  <a:srgbClr val="611617"/>
                </a:solidFill>
                <a:effectLst/>
                <a:latin typeface="Arial Narrow" pitchFamily="34" charset="0"/>
              </a:rPr>
              <a:t>«</a:t>
            </a:r>
            <a:r>
              <a:rPr lang="ru-RU" sz="3600" b="1" i="1" smtClean="0">
                <a:solidFill>
                  <a:srgbClr val="611617"/>
                </a:solidFill>
                <a:effectLst/>
                <a:latin typeface="Arial Narrow" pitchFamily="34" charset="0"/>
              </a:rPr>
              <a:t>Интегрированный подход при реализации задач художественно-эстетического развития детей дошкольного возраста</a:t>
            </a:r>
            <a:r>
              <a:rPr lang="ru-RU" sz="3600" b="1" smtClean="0">
                <a:solidFill>
                  <a:srgbClr val="611617"/>
                </a:solidFill>
                <a:effectLst/>
                <a:latin typeface="Arial Narrow" pitchFamily="34" charset="0"/>
              </a:rPr>
              <a:t>»</a:t>
            </a:r>
            <a:br>
              <a:rPr lang="ru-RU" sz="3600" b="1" smtClean="0">
                <a:solidFill>
                  <a:srgbClr val="611617"/>
                </a:solidFill>
                <a:effectLst/>
                <a:latin typeface="Arial Narrow" pitchFamily="34" charset="0"/>
              </a:rPr>
            </a:br>
            <a:endParaRPr lang="ru-RU" sz="3600" b="1" smtClean="0">
              <a:solidFill>
                <a:srgbClr val="611617"/>
              </a:solidFill>
              <a:effectLst/>
              <a:latin typeface="Arial Narrow" pitchFamily="34" charset="0"/>
            </a:endParaRPr>
          </a:p>
        </p:txBody>
      </p:sp>
      <p:sp>
        <p:nvSpPr>
          <p:cNvPr id="7" name="Подзаголовок 6"/>
          <p:cNvSpPr>
            <a:spLocks noGrp="1"/>
          </p:cNvSpPr>
          <p:nvPr>
            <p:ph type="subTitle" idx="1"/>
          </p:nvPr>
        </p:nvSpPr>
        <p:spPr>
          <a:xfrm>
            <a:off x="1431925" y="2708275"/>
            <a:ext cx="7407275" cy="3600450"/>
          </a:xfrm>
        </p:spPr>
        <p:txBody>
          <a:bodyPr>
            <a:normAutofit/>
          </a:bodyPr>
          <a:lstStyle/>
          <a:p>
            <a:pPr marL="26988" algn="ctr">
              <a:lnSpc>
                <a:spcPct val="80000"/>
              </a:lnSpc>
            </a:pPr>
            <a:endParaRPr lang="ru-RU" sz="3200" b="1" dirty="0" smtClean="0">
              <a:solidFill>
                <a:srgbClr val="320E04"/>
              </a:solidFill>
            </a:endParaRPr>
          </a:p>
          <a:p>
            <a:pPr marL="26988" algn="r">
              <a:lnSpc>
                <a:spcPct val="80000"/>
              </a:lnSpc>
            </a:pPr>
            <a:endParaRPr lang="ru-RU" sz="3200" b="1" dirty="0" smtClean="0">
              <a:solidFill>
                <a:srgbClr val="320E04"/>
              </a:solidFill>
            </a:endParaRPr>
          </a:p>
          <a:p>
            <a:pPr marL="26988" algn="ctr">
              <a:lnSpc>
                <a:spcPct val="80000"/>
              </a:lnSpc>
            </a:pPr>
            <a:r>
              <a:rPr lang="ru-RU" sz="1600" b="1" dirty="0" smtClean="0">
                <a:solidFill>
                  <a:srgbClr val="611617"/>
                </a:solidFill>
                <a:latin typeface="Arial Narrow" pitchFamily="34" charset="0"/>
              </a:rPr>
              <a:t>                                                                    ВЫПОЛНИЛ:</a:t>
            </a:r>
          </a:p>
          <a:p>
            <a:pPr marL="26988" algn="ctr">
              <a:lnSpc>
                <a:spcPct val="80000"/>
              </a:lnSpc>
            </a:pPr>
            <a:r>
              <a:rPr lang="ru-RU" sz="1600" dirty="0" smtClean="0">
                <a:solidFill>
                  <a:srgbClr val="611617"/>
                </a:solidFill>
                <a:latin typeface="Arial Narrow" pitchFamily="34" charset="0"/>
              </a:rPr>
              <a:t>                                                                                                   Воспитатель МДОУ детский сад</a:t>
            </a:r>
          </a:p>
          <a:p>
            <a:pPr marL="26988" algn="ctr">
              <a:lnSpc>
                <a:spcPct val="80000"/>
              </a:lnSpc>
            </a:pPr>
            <a:r>
              <a:rPr lang="ru-RU" sz="1600" dirty="0" smtClean="0">
                <a:solidFill>
                  <a:srgbClr val="611617"/>
                </a:solidFill>
                <a:latin typeface="Arial Narrow" pitchFamily="34" charset="0"/>
              </a:rPr>
              <a:t>                                                                                                 общеразвивающего вида</a:t>
            </a:r>
          </a:p>
          <a:p>
            <a:pPr marL="26988" algn="ctr">
              <a:lnSpc>
                <a:spcPct val="80000"/>
              </a:lnSpc>
            </a:pPr>
            <a:r>
              <a:rPr lang="ru-RU" sz="1600" dirty="0" smtClean="0">
                <a:solidFill>
                  <a:srgbClr val="611617"/>
                </a:solidFill>
                <a:latin typeface="Arial Narrow" pitchFamily="34" charset="0"/>
              </a:rPr>
              <a:t>                                                                                                №2 «Мишутка»</a:t>
            </a:r>
          </a:p>
          <a:p>
            <a:pPr marL="26988" algn="ctr">
              <a:lnSpc>
                <a:spcPct val="80000"/>
              </a:lnSpc>
            </a:pPr>
            <a:r>
              <a:rPr lang="ru-RU" sz="1600" dirty="0" smtClean="0">
                <a:solidFill>
                  <a:srgbClr val="611617"/>
                </a:solidFill>
                <a:latin typeface="Arial Narrow" pitchFamily="34" charset="0"/>
              </a:rPr>
              <a:t>                                                                                             </a:t>
            </a:r>
            <a:r>
              <a:rPr lang="ru-RU" sz="1600" dirty="0" smtClean="0">
                <a:solidFill>
                  <a:srgbClr val="611617"/>
                </a:solidFill>
                <a:latin typeface="Arial Narrow" pitchFamily="34" charset="0"/>
              </a:rPr>
              <a:t>ГО</a:t>
            </a:r>
            <a:r>
              <a:rPr lang="ru-RU" sz="1600" dirty="0" smtClean="0">
                <a:solidFill>
                  <a:srgbClr val="611617"/>
                </a:solidFill>
                <a:latin typeface="Arial Narrow" pitchFamily="34" charset="0"/>
              </a:rPr>
              <a:t> Егорьевск </a:t>
            </a:r>
            <a:endParaRPr lang="ru-RU" sz="1600" dirty="0" smtClean="0">
              <a:solidFill>
                <a:srgbClr val="611617"/>
              </a:solidFill>
              <a:latin typeface="Arial Narrow" pitchFamily="34" charset="0"/>
            </a:endParaRPr>
          </a:p>
          <a:p>
            <a:pPr marL="26988" algn="ctr">
              <a:lnSpc>
                <a:spcPct val="80000"/>
              </a:lnSpc>
            </a:pPr>
            <a:r>
              <a:rPr lang="ru-RU" sz="1600" dirty="0" smtClean="0">
                <a:solidFill>
                  <a:srgbClr val="611617"/>
                </a:solidFill>
                <a:latin typeface="Arial Narrow" pitchFamily="34" charset="0"/>
              </a:rPr>
              <a:t>                                                                                               Московской области</a:t>
            </a:r>
          </a:p>
          <a:p>
            <a:pPr marL="26988" algn="ctr">
              <a:lnSpc>
                <a:spcPct val="80000"/>
              </a:lnSpc>
            </a:pPr>
            <a:r>
              <a:rPr lang="ru-RU" sz="1600" b="1" i="1" dirty="0" smtClean="0">
                <a:solidFill>
                  <a:srgbClr val="611617"/>
                </a:solidFill>
                <a:latin typeface="Arial Narrow" pitchFamily="34" charset="0"/>
              </a:rPr>
              <a:t>                                                                                              Перова Ирина Анатольевна</a:t>
            </a:r>
          </a:p>
          <a:p>
            <a:pPr marL="26988" algn="ctr">
              <a:lnSpc>
                <a:spcPct val="80000"/>
              </a:lnSpc>
            </a:pPr>
            <a:endParaRPr lang="ru-RU" sz="3200" b="1" dirty="0" smtClean="0">
              <a:solidFill>
                <a:srgbClr val="320E04"/>
              </a:solidFill>
            </a:endParaRPr>
          </a:p>
          <a:p>
            <a:pPr marL="26988" algn="ctr">
              <a:lnSpc>
                <a:spcPct val="80000"/>
              </a:lnSpc>
            </a:pPr>
            <a:endParaRPr lang="ru-RU" sz="3200" b="1" dirty="0" smtClean="0">
              <a:solidFill>
                <a:srgbClr val="320E04"/>
              </a:solidFill>
            </a:endParaRPr>
          </a:p>
          <a:p>
            <a:pPr marL="26988" algn="ctr">
              <a:lnSpc>
                <a:spcPct val="80000"/>
              </a:lnSpc>
            </a:pPr>
            <a:endParaRPr lang="ru-RU" sz="3200" dirty="0" smtClean="0">
              <a:solidFill>
                <a:srgbClr val="320E04"/>
              </a:solidFill>
            </a:endParaRPr>
          </a:p>
        </p:txBody>
      </p:sp>
      <p:pic>
        <p:nvPicPr>
          <p:cNvPr id="14339" name="Picture 2" descr="780b9f12bfed4ebbaa6ecc77d9ebfc50"/>
          <p:cNvPicPr>
            <a:picLocks noChangeAspect="1" noChangeArrowheads="1"/>
          </p:cNvPicPr>
          <p:nvPr/>
        </p:nvPicPr>
        <p:blipFill>
          <a:blip r:embed="rId2"/>
          <a:srcRect l="1338" t="12500" r="3674" b="3571"/>
          <a:stretch>
            <a:fillRect/>
          </a:stretch>
        </p:blipFill>
        <p:spPr bwMode="auto">
          <a:xfrm>
            <a:off x="1547813" y="3213100"/>
            <a:ext cx="4351337" cy="287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3" name="Picture 10" descr="http://metodisty.ru/modules/boonex/photos/data/files/6923_m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58888" y="2349500"/>
            <a:ext cx="3706812" cy="364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3600" b="1" dirty="0" smtClean="0">
                <a:solidFill>
                  <a:schemeClr val="tx2">
                    <a:satMod val="130000"/>
                  </a:schemeClr>
                </a:solidFill>
                <a:latin typeface="Arial Narrow" pitchFamily="34" charset="0"/>
              </a:rPr>
              <a:t>История интегративного подхода </a:t>
            </a:r>
            <a:br>
              <a:rPr lang="ru-RU" sz="3600" b="1" dirty="0" smtClean="0">
                <a:solidFill>
                  <a:schemeClr val="tx2">
                    <a:satMod val="130000"/>
                  </a:schemeClr>
                </a:solidFill>
                <a:latin typeface="Arial Narrow" pitchFamily="34" charset="0"/>
              </a:rPr>
            </a:br>
            <a:r>
              <a:rPr lang="ru-RU" sz="3600" b="1" dirty="0" smtClean="0">
                <a:solidFill>
                  <a:schemeClr val="tx2">
                    <a:satMod val="130000"/>
                  </a:schemeClr>
                </a:solidFill>
                <a:latin typeface="Arial Narrow" pitchFamily="34" charset="0"/>
              </a:rPr>
              <a:t>в педагогике.</a:t>
            </a:r>
            <a:endParaRPr lang="ru-RU" sz="3600" dirty="0">
              <a:solidFill>
                <a:schemeClr val="tx2">
                  <a:satMod val="130000"/>
                </a:schemeClr>
              </a:solidFill>
              <a:latin typeface="Arial Narrow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65760" indent="-283464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Arial Narrow" pitchFamily="34" charset="0"/>
              </a:rPr>
              <a:t>Нельзя сказать, что применение  принципа интеграции в 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Arial Narrow" pitchFamily="34" charset="0"/>
              </a:rPr>
              <a:t>дошкольной педагогике является чем-то новым.  Анализ  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Arial Narrow" pitchFamily="34" charset="0"/>
              </a:rPr>
              <a:t>                                          историко-педагогических аспектов 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Arial Narrow" pitchFamily="34" charset="0"/>
              </a:rPr>
              <a:t>                                          показал, что идеи </a:t>
            </a:r>
            <a:r>
              <a:rPr lang="ru-RU" sz="2400" dirty="0" err="1" smtClean="0">
                <a:solidFill>
                  <a:schemeClr val="accent3">
                    <a:lumMod val="50000"/>
                  </a:schemeClr>
                </a:solidFill>
                <a:latin typeface="Arial Narrow" pitchFamily="34" charset="0"/>
              </a:rPr>
              <a:t>интегративности</a:t>
            </a:r>
            <a:endParaRPr lang="ru-RU" sz="2400" dirty="0" smtClean="0">
              <a:solidFill>
                <a:schemeClr val="accent3">
                  <a:lumMod val="50000"/>
                </a:schemeClr>
              </a:solidFill>
              <a:latin typeface="Arial Narrow" pitchFamily="34" charset="0"/>
            </a:endParaRPr>
          </a:p>
          <a:p>
            <a:pPr marL="365760" indent="-283464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Arial Narrow" pitchFamily="34" charset="0"/>
              </a:rPr>
              <a:t>                                          в начале XX века (20-30-е годы) 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Arial Narrow" pitchFamily="34" charset="0"/>
              </a:rPr>
              <a:t>                                          отразились в школьной и 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Arial Narrow" pitchFamily="34" charset="0"/>
              </a:rPr>
              <a:t>                                          дошкольной педагогике в виде 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Arial Narrow" pitchFamily="34" charset="0"/>
              </a:rPr>
              <a:t>                                          нашедшего активное использование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Arial Narrow" pitchFamily="34" charset="0"/>
              </a:rPr>
              <a:t>                                          комплексно-проектного метода 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Arial Narrow" pitchFamily="34" charset="0"/>
              </a:rPr>
              <a:t>                                  и организующих моментов разных типов.</a:t>
            </a:r>
            <a:endParaRPr lang="ru-RU" sz="2400" dirty="0">
              <a:solidFill>
                <a:schemeClr val="accent3">
                  <a:lumMod val="50000"/>
                </a:schemeClr>
              </a:solidFill>
              <a:latin typeface="Arial Narrow" pitchFamily="34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31925" y="360363"/>
            <a:ext cx="7407275" cy="46037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endParaRPr lang="ru-RU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31925" y="620713"/>
            <a:ext cx="7407275" cy="5472112"/>
          </a:xfrm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Arial Narrow" pitchFamily="34" charset="0"/>
              </a:rPr>
              <a:t> В последующий период (40-60-е годы) исследования в области философии, психологии, педагогики позволили осмыслить комплексность, а затем и </a:t>
            </a:r>
            <a:r>
              <a:rPr lang="ru-RU" sz="2400" dirty="0" err="1" smtClean="0">
                <a:solidFill>
                  <a:schemeClr val="accent3">
                    <a:lumMod val="50000"/>
                  </a:schemeClr>
                </a:solidFill>
                <a:latin typeface="Arial Narrow" pitchFamily="34" charset="0"/>
              </a:rPr>
              <a:t>межпредметные</a:t>
            </a: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Arial Narrow" pitchFamily="34" charset="0"/>
              </a:rPr>
              <a:t> связи как педагогические явления. В дошкольной педагогике этого времени активно разрабатывалась дидактика по пути дифференциации занятий в соответствии с различными разделами программы (Ф.А. Сохин, Е.А. </a:t>
            </a:r>
            <a:r>
              <a:rPr lang="ru-RU" sz="2400" dirty="0" err="1" smtClean="0">
                <a:solidFill>
                  <a:schemeClr val="accent3">
                    <a:lumMod val="50000"/>
                  </a:schemeClr>
                </a:solidFill>
                <a:latin typeface="Arial Narrow" pitchFamily="34" charset="0"/>
              </a:rPr>
              <a:t>Флерина</a:t>
            </a: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Arial Narrow" pitchFamily="34" charset="0"/>
              </a:rPr>
              <a:t>, А.П. Усова).</a:t>
            </a:r>
            <a:endParaRPr lang="ru-RU" sz="2400" dirty="0">
              <a:solidFill>
                <a:schemeClr val="accent3">
                  <a:lumMod val="50000"/>
                </a:schemeClr>
              </a:solidFill>
              <a:latin typeface="Arial Narrow" pitchFamily="34" charset="0"/>
            </a:endParaRPr>
          </a:p>
        </p:txBody>
      </p:sp>
      <p:pic>
        <p:nvPicPr>
          <p:cNvPr id="24579" name="Picture 12" descr="http://tuanvietnam.net/assets/Uploads/Preparing-for-Decision.jpg"/>
          <p:cNvPicPr>
            <a:picLocks noChangeAspect="1" noChangeArrowheads="1"/>
          </p:cNvPicPr>
          <p:nvPr/>
        </p:nvPicPr>
        <p:blipFill>
          <a:blip r:embed="rId2"/>
          <a:srcRect t="25490"/>
          <a:stretch>
            <a:fillRect/>
          </a:stretch>
        </p:blipFill>
        <p:spPr bwMode="auto">
          <a:xfrm>
            <a:off x="2484438" y="3357563"/>
            <a:ext cx="4891087" cy="2735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1" name="Picture 16" descr="http://img0.liveinternet.ru/images/attach/c/4/79/799/79799358_3996605_oblachnie_os1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87450" y="765175"/>
            <a:ext cx="4008438" cy="345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31925" y="360363"/>
            <a:ext cx="7407275" cy="115887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endParaRPr lang="ru-RU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31925" y="620713"/>
            <a:ext cx="7407275" cy="5545137"/>
          </a:xfrm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Arial Narrow" pitchFamily="34" charset="0"/>
              </a:rPr>
              <a:t>                                      Проблема </a:t>
            </a:r>
            <a:r>
              <a:rPr lang="ru-RU" sz="2400" dirty="0" err="1" smtClean="0">
                <a:solidFill>
                  <a:schemeClr val="accent3">
                    <a:lumMod val="50000"/>
                  </a:schemeClr>
                </a:solidFill>
                <a:latin typeface="Arial Narrow" pitchFamily="34" charset="0"/>
              </a:rPr>
              <a:t>межпредметных</a:t>
            </a: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Arial Narrow" pitchFamily="34" charset="0"/>
              </a:rPr>
              <a:t> связей в </a:t>
            </a: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Arial Narrow" pitchFamily="34" charset="0"/>
              </a:rPr>
              <a:t>                                       школьной теории и практике конца</a:t>
            </a: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Arial Narrow" pitchFamily="34" charset="0"/>
              </a:rPr>
              <a:t>                                                            70-х – начала 80-х </a:t>
            </a: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Arial Narrow" pitchFamily="34" charset="0"/>
              </a:rPr>
              <a:t>                                                      трансформировалась и </a:t>
            </a: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Arial Narrow" pitchFamily="34" charset="0"/>
              </a:rPr>
              <a:t>                                                   укрупнилась в формулировку: </a:t>
            </a: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Arial Narrow" pitchFamily="34" charset="0"/>
              </a:rPr>
              <a:t>                                                  «интегрированное обучение».</a:t>
            </a: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Arial Narrow" pitchFamily="34" charset="0"/>
              </a:rPr>
              <a:t>                              В области дошкольной педагогики велись</a:t>
            </a: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Arial Narrow" pitchFamily="34" charset="0"/>
              </a:rPr>
              <a:t>                                    исследования сначала от позиций </a:t>
            </a: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Arial Narrow" pitchFamily="34" charset="0"/>
              </a:rPr>
              <a:t>комплексного, позже – системно-структурного подходов </a:t>
            </a: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Arial Narrow" pitchFamily="34" charset="0"/>
              </a:rPr>
              <a:t>(Н.А. Ветлугина), результатом которых явились виды </a:t>
            </a: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Arial Narrow" pitchFamily="34" charset="0"/>
              </a:rPr>
              <a:t>занятий – тематические и комплексные, интегрированные </a:t>
            </a: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Arial Narrow" pitchFamily="34" charset="0"/>
              </a:rPr>
              <a:t>по содержанию.</a:t>
            </a:r>
            <a:endParaRPr lang="ru-RU" sz="2400" dirty="0">
              <a:solidFill>
                <a:schemeClr val="accent3">
                  <a:lumMod val="50000"/>
                </a:schemeClr>
              </a:solidFill>
              <a:latin typeface="Arial Narrow" pitchFamily="34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5" name="Picture 14" descr="http://www.personalbrandingblog.com/wp-content/uploads/2010/11/consolidat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76825" y="3573463"/>
            <a:ext cx="3705225" cy="2933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31925" y="360363"/>
            <a:ext cx="7407275" cy="46037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endParaRPr lang="ru-RU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31925" y="549275"/>
            <a:ext cx="7407275" cy="5903913"/>
          </a:xfrm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Arial Narrow" pitchFamily="34" charset="0"/>
              </a:rPr>
              <a:t>В школьной педагогике 90-х годов ХХ - начала ХХI века</a:t>
            </a: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Arial Narrow" pitchFamily="34" charset="0"/>
              </a:rPr>
              <a:t> были выделены различные характеристики педагогической</a:t>
            </a: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Arial Narrow" pitchFamily="34" charset="0"/>
              </a:rPr>
              <a:t> интеграции (функции, интегрирующие факторы, </a:t>
            </a: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Arial Narrow" pitchFamily="34" charset="0"/>
              </a:rPr>
              <a:t>направления и некоторые другие). Педагогический процесс</a:t>
            </a: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Arial Narrow" pitchFamily="34" charset="0"/>
              </a:rPr>
              <a:t> дошкольных учреждений включает в себя интегрированные</a:t>
            </a: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Arial Narrow" pitchFamily="34" charset="0"/>
              </a:rPr>
              <a:t> занятия, содержание которых конструируется эмпирическим</a:t>
            </a: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Arial Narrow" pitchFamily="34" charset="0"/>
              </a:rPr>
              <a:t> путем. В этот период активно изучается проблема</a:t>
            </a: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Arial Narrow" pitchFamily="34" charset="0"/>
              </a:rPr>
              <a:t> взаимосвязи различных видов детской деятельности, </a:t>
            </a: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Arial Narrow" pitchFamily="34" charset="0"/>
              </a:rPr>
              <a:t>не оформленная как проблема </a:t>
            </a: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Arial Narrow" pitchFamily="34" charset="0"/>
              </a:rPr>
              <a:t>интеграции содержания </a:t>
            </a: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Arial Narrow" pitchFamily="34" charset="0"/>
              </a:rPr>
              <a:t>образования, но по сути </a:t>
            </a: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Arial Narrow" pitchFamily="34" charset="0"/>
              </a:rPr>
              <a:t>относящаяся к ней.</a:t>
            </a:r>
            <a:endParaRPr lang="ru-RU" sz="2400" dirty="0">
              <a:solidFill>
                <a:schemeClr val="accent3">
                  <a:lumMod val="50000"/>
                </a:schemeClr>
              </a:solidFill>
              <a:latin typeface="Arial Narrow" pitchFamily="34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49" name="Picture 20" descr="http://mdoy52.caduk.ru/images/p7_do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64163" y="3357563"/>
            <a:ext cx="3455987" cy="278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31925" y="360363"/>
            <a:ext cx="7407275" cy="115887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endParaRPr lang="ru-RU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31925" y="620713"/>
            <a:ext cx="7407275" cy="5688012"/>
          </a:xfrm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Arial Narrow" pitchFamily="34" charset="0"/>
              </a:rPr>
              <a:t>Принцип интеграции содержания дошкольного образования рассматривается как альтернатива предметному принципу построения образовательных программ. </a:t>
            </a: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Arial Narrow" pitchFamily="34" charset="0"/>
              </a:rPr>
              <a:t>Основные задачи содержания дошкольного образования каждой образовательной области должны решаться и в ходе реализации других областей Программы. </a:t>
            </a: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Arial Narrow" pitchFamily="34" charset="0"/>
              </a:rPr>
              <a:t>Предлагаемое условное деление </a:t>
            </a: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Arial Narrow" pitchFamily="34" charset="0"/>
              </a:rPr>
              <a:t>направлений развития детей </a:t>
            </a: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Arial Narrow" pitchFamily="34" charset="0"/>
              </a:rPr>
              <a:t>на образовательные области </a:t>
            </a: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Arial Narrow" pitchFamily="34" charset="0"/>
              </a:rPr>
              <a:t>вызвано наличием </a:t>
            </a: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Arial Narrow" pitchFamily="34" charset="0"/>
              </a:rPr>
              <a:t>специфических задач, </a:t>
            </a: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Arial Narrow" pitchFamily="34" charset="0"/>
              </a:rPr>
              <a:t>содержания, форм и методов </a:t>
            </a: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Arial Narrow" pitchFamily="34" charset="0"/>
              </a:rPr>
              <a:t>дошкольного образования.</a:t>
            </a:r>
            <a:endParaRPr lang="ru-RU" sz="2400" dirty="0">
              <a:solidFill>
                <a:schemeClr val="accent3">
                  <a:lumMod val="50000"/>
                </a:schemeClr>
              </a:solidFill>
              <a:latin typeface="Arial Narrow" pitchFamily="34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3" name="Picture 18" descr="http://www.omska.info/foto/dosk_foto1_2761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03350" y="549275"/>
            <a:ext cx="3136900" cy="3887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31925" y="360363"/>
            <a:ext cx="7407275" cy="115887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endParaRPr lang="ru-RU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31925" y="549275"/>
            <a:ext cx="7407275" cy="5759450"/>
          </a:xfrm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Arial Narrow" pitchFamily="34" charset="0"/>
              </a:rPr>
              <a:t>                                         Новые образовательные стандарты</a:t>
            </a: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Arial Narrow" pitchFamily="34" charset="0"/>
              </a:rPr>
              <a:t>                                         ДОУ определяют возможности</a:t>
            </a: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2400" b="1" i="1" dirty="0" smtClean="0">
                <a:solidFill>
                  <a:schemeClr val="accent3">
                    <a:lumMod val="50000"/>
                  </a:schemeClr>
                </a:solidFill>
                <a:latin typeface="Arial Narrow" pitchFamily="34" charset="0"/>
              </a:rPr>
              <a:t>                                   содержательной и технологической</a:t>
            </a: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2400" b="1" i="1" dirty="0" smtClean="0">
                <a:solidFill>
                  <a:schemeClr val="accent3">
                    <a:lumMod val="50000"/>
                  </a:schemeClr>
                </a:solidFill>
                <a:latin typeface="Arial Narrow" pitchFamily="34" charset="0"/>
              </a:rPr>
              <a:t>                                              интеграции </a:t>
            </a: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Arial Narrow" pitchFamily="34" charset="0"/>
              </a:rPr>
              <a:t>различных </a:t>
            </a:r>
            <a:r>
              <a:rPr lang="ru-RU" sz="2400" b="1" i="1" dirty="0" smtClean="0">
                <a:solidFill>
                  <a:schemeClr val="accent3">
                    <a:lumMod val="50000"/>
                  </a:schemeClr>
                </a:solidFill>
                <a:latin typeface="Arial Narrow" pitchFamily="34" charset="0"/>
              </a:rPr>
              <a:t>видов </a:t>
            </a: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2400" b="1" i="1" dirty="0" smtClean="0">
                <a:solidFill>
                  <a:schemeClr val="accent3">
                    <a:lumMod val="50000"/>
                  </a:schemeClr>
                </a:solidFill>
                <a:latin typeface="Arial Narrow" pitchFamily="34" charset="0"/>
              </a:rPr>
              <a:t>                                            детской деятельности.</a:t>
            </a: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Arial Narrow" pitchFamily="34" charset="0"/>
              </a:rPr>
              <a:t>                                           В содержании </a:t>
            </a:r>
            <a:r>
              <a:rPr lang="ru-RU" sz="2400" dirty="0" err="1" smtClean="0">
                <a:solidFill>
                  <a:schemeClr val="accent3">
                    <a:lumMod val="50000"/>
                  </a:schemeClr>
                </a:solidFill>
                <a:latin typeface="Arial Narrow" pitchFamily="34" charset="0"/>
              </a:rPr>
              <a:t>психолого</a:t>
            </a: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Arial Narrow" pitchFamily="34" charset="0"/>
              </a:rPr>
              <a:t>-</a:t>
            </a: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Arial Narrow" pitchFamily="34" charset="0"/>
              </a:rPr>
              <a:t>                                           педагогической работы выделяют</a:t>
            </a: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Arial Narrow" pitchFamily="34" charset="0"/>
              </a:rPr>
              <a:t>                                          </a:t>
            </a:r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latin typeface="Arial Narrow" pitchFamily="34" charset="0"/>
              </a:rPr>
              <a:t>пять образовательных областей:</a:t>
            </a: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Arial Narrow" pitchFamily="34" charset="0"/>
              </a:rPr>
              <a:t> </a:t>
            </a:r>
            <a:endParaRPr lang="ru-RU" sz="2400" b="1" dirty="0" smtClean="0">
              <a:solidFill>
                <a:schemeClr val="accent3">
                  <a:lumMod val="50000"/>
                </a:schemeClr>
              </a:solidFill>
              <a:latin typeface="Arial Narrow" pitchFamily="34" charset="0"/>
            </a:endParaRP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Arial Narrow" pitchFamily="34" charset="0"/>
              </a:rPr>
              <a:t>                                     социально-коммуникативное развитие;</a:t>
            </a:r>
          </a:p>
          <a:p>
            <a:pPr algn="ctr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Arial Narrow" pitchFamily="34" charset="0"/>
              </a:rPr>
              <a:t> познавательное развитие; речевое развитие; </a:t>
            </a:r>
          </a:p>
          <a:p>
            <a:pPr algn="ctr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Arial Narrow" pitchFamily="34" charset="0"/>
              </a:rPr>
              <a:t>художественно-эстетическое развитие; </a:t>
            </a:r>
          </a:p>
          <a:p>
            <a:pPr algn="ctr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Arial Narrow" pitchFamily="34" charset="0"/>
              </a:rPr>
              <a:t>физическое развитие.</a:t>
            </a: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endParaRPr lang="ru-RU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7" name="Picture 22" descr="http://blogs.pravkamchatka.ru/cryss/files/2010/09/30_06_2009_0515783001246354379_limki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87450" y="2349500"/>
            <a:ext cx="2541588" cy="3600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100" y="274638"/>
            <a:ext cx="7499350" cy="2146300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000" b="1" dirty="0" smtClean="0">
                <a:solidFill>
                  <a:schemeClr val="tx2">
                    <a:satMod val="130000"/>
                  </a:schemeClr>
                </a:solidFill>
                <a:latin typeface="Arial Narrow" pitchFamily="34" charset="0"/>
              </a:rPr>
              <a:t>Интеграция в искусстве и художественно-эстетическом развитии дошкольников.</a:t>
            </a:r>
            <a:r>
              <a:rPr lang="ru-RU" dirty="0" smtClean="0">
                <a:solidFill>
                  <a:schemeClr val="tx2">
                    <a:satMod val="130000"/>
                  </a:schemeClr>
                </a:solidFill>
              </a:rPr>
              <a:t/>
            </a:r>
            <a:br>
              <a:rPr lang="ru-RU" dirty="0" smtClean="0">
                <a:solidFill>
                  <a:schemeClr val="tx2">
                    <a:satMod val="130000"/>
                  </a:schemeClr>
                </a:solidFill>
              </a:rPr>
            </a:br>
            <a:endParaRPr lang="ru-RU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100" y="1916113"/>
            <a:ext cx="7499350" cy="4332287"/>
          </a:xfrm>
        </p:spPr>
        <p:txBody>
          <a:bodyPr>
            <a:normAutofit/>
          </a:bodyPr>
          <a:lstStyle/>
          <a:p>
            <a:pPr marL="365760" indent="-283464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2600" dirty="0" smtClean="0">
                <a:solidFill>
                  <a:schemeClr val="accent3">
                    <a:lumMod val="50000"/>
                  </a:schemeClr>
                </a:solidFill>
                <a:latin typeface="Arial Narrow" pitchFamily="34" charset="0"/>
              </a:rPr>
              <a:t>Искусство – особая форма познания и ведения жизни. 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2600" dirty="0" smtClean="0">
                <a:solidFill>
                  <a:schemeClr val="accent3">
                    <a:lumMod val="50000"/>
                  </a:schemeClr>
                </a:solidFill>
                <a:latin typeface="Arial Narrow" pitchFamily="34" charset="0"/>
              </a:rPr>
              <a:t>                              Оно отличается от науки тем, что 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2600" dirty="0" smtClean="0">
                <a:solidFill>
                  <a:schemeClr val="accent3">
                    <a:lumMod val="50000"/>
                  </a:schemeClr>
                </a:solidFill>
                <a:latin typeface="Arial Narrow" pitchFamily="34" charset="0"/>
              </a:rPr>
              <a:t>                              рисует наш мир в образах. И образы, 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2600" dirty="0" smtClean="0">
                <a:solidFill>
                  <a:schemeClr val="accent3">
                    <a:lumMod val="50000"/>
                  </a:schemeClr>
                </a:solidFill>
                <a:latin typeface="Arial Narrow" pitchFamily="34" charset="0"/>
              </a:rPr>
              <a:t>                              передаваемые в произведениях 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2600" dirty="0" smtClean="0">
                <a:solidFill>
                  <a:schemeClr val="accent3">
                    <a:lumMod val="50000"/>
                  </a:schemeClr>
                </a:solidFill>
                <a:latin typeface="Arial Narrow" pitchFamily="34" charset="0"/>
              </a:rPr>
              <a:t>                              искусства, всегда метафоричны, они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2600" dirty="0" smtClean="0">
                <a:solidFill>
                  <a:schemeClr val="accent3">
                    <a:lumMod val="50000"/>
                  </a:schemeClr>
                </a:solidFill>
                <a:latin typeface="Arial Narrow" pitchFamily="34" charset="0"/>
              </a:rPr>
              <a:t>                              не копируют действительность, а 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2600" dirty="0" smtClean="0">
                <a:solidFill>
                  <a:schemeClr val="accent3">
                    <a:lumMod val="50000"/>
                  </a:schemeClr>
                </a:solidFill>
                <a:latin typeface="Arial Narrow" pitchFamily="34" charset="0"/>
              </a:rPr>
              <a:t>                              передают ее через ассоциативный 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2600" dirty="0" smtClean="0">
                <a:solidFill>
                  <a:schemeClr val="accent3">
                    <a:lumMod val="50000"/>
                  </a:schemeClr>
                </a:solidFill>
                <a:latin typeface="Arial Narrow" pitchFamily="34" charset="0"/>
              </a:rPr>
              <a:t>                              ряд, поскольку художник мыслит 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2600" dirty="0" smtClean="0">
                <a:solidFill>
                  <a:schemeClr val="accent3">
                    <a:lumMod val="50000"/>
                  </a:schemeClr>
                </a:solidFill>
                <a:latin typeface="Arial Narrow" pitchFamily="34" charset="0"/>
              </a:rPr>
              <a:t>                              ассоциативно. 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None/>
              <a:defRPr/>
            </a:pPr>
            <a:endParaRPr lang="ru-RU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31925" y="360363"/>
            <a:ext cx="7407275" cy="46037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endParaRPr lang="ru-RU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31925" y="549275"/>
            <a:ext cx="7407275" cy="5759450"/>
          </a:xfrm>
        </p:spPr>
        <p:txBody>
          <a:bodyPr>
            <a:normAutofit fontScale="92500"/>
          </a:bodyPr>
          <a:lstStyle/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Arial Narrow" pitchFamily="34" charset="0"/>
              </a:rPr>
              <a:t>Проблема художественно-эстетического воспитания детей дошкольного возраста средствами комплекса искусств получила свое отражение в современных исследованиях М.Б. </a:t>
            </a:r>
            <a:r>
              <a:rPr lang="ru-RU" dirty="0" err="1" smtClean="0">
                <a:solidFill>
                  <a:schemeClr val="accent3">
                    <a:lumMod val="50000"/>
                  </a:schemeClr>
                </a:solidFill>
                <a:latin typeface="Arial Narrow" pitchFamily="34" charset="0"/>
              </a:rPr>
              <a:t>Зацепиной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Arial Narrow" pitchFamily="34" charset="0"/>
              </a:rPr>
              <a:t>, Е.Н. Зуйковой, </a:t>
            </a: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Arial Narrow" pitchFamily="34" charset="0"/>
              </a:rPr>
              <a:t>Т.С. Комаровой, Г.В. </a:t>
            </a:r>
            <a:r>
              <a:rPr lang="ru-RU" dirty="0" err="1" smtClean="0">
                <a:solidFill>
                  <a:schemeClr val="accent3">
                    <a:lumMod val="50000"/>
                  </a:schemeClr>
                </a:solidFill>
                <a:latin typeface="Arial Narrow" pitchFamily="34" charset="0"/>
              </a:rPr>
              <a:t>Лабунской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Arial Narrow" pitchFamily="34" charset="0"/>
              </a:rPr>
              <a:t>, Т.Г. Пеня, Р.М. </a:t>
            </a:r>
            <a:r>
              <a:rPr lang="ru-RU" dirty="0" err="1" smtClean="0">
                <a:solidFill>
                  <a:schemeClr val="accent3">
                    <a:lumMod val="50000"/>
                  </a:schemeClr>
                </a:solidFill>
                <a:latin typeface="Arial Narrow" pitchFamily="34" charset="0"/>
              </a:rPr>
              <a:t>Чумичевой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Arial Narrow" pitchFamily="34" charset="0"/>
              </a:rPr>
              <a:t>, Б.П. </a:t>
            </a:r>
            <a:r>
              <a:rPr lang="ru-RU" dirty="0" err="1" smtClean="0">
                <a:solidFill>
                  <a:schemeClr val="accent3">
                    <a:lumMod val="50000"/>
                  </a:schemeClr>
                </a:solidFill>
                <a:latin typeface="Arial Narrow" pitchFamily="34" charset="0"/>
              </a:rPr>
              <a:t>Юсова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Arial Narrow" pitchFamily="34" charset="0"/>
              </a:rPr>
              <a:t>, в которых отмечается, что </a:t>
            </a: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Arial Narrow" pitchFamily="34" charset="0"/>
              </a:rPr>
              <a:t>использование комплекса искусств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Arial Narrow" pitchFamily="34" charset="0"/>
              </a:rPr>
              <a:t> в </a:t>
            </a:r>
            <a:r>
              <a:rPr lang="ru-RU" dirty="0" err="1" smtClean="0">
                <a:solidFill>
                  <a:schemeClr val="accent3">
                    <a:lumMod val="50000"/>
                  </a:schemeClr>
                </a:solidFill>
                <a:latin typeface="Arial Narrow" pitchFamily="34" charset="0"/>
              </a:rPr>
              <a:t>воспитательно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Arial Narrow" pitchFamily="34" charset="0"/>
              </a:rPr>
              <a:t>- образовательном процессе ДОУ ведет к формированию у дошкольников творческих начал в деятельности: проявление активности, самостоятельности и инициативы в применении основных приемов работы к новому содержанию, нахождении новых способов решения поставленных задач в эмоциональном выражении своих чувств вербальными методами, а также при помощи различных изобразительных средств. </a:t>
            </a:r>
            <a:endParaRPr lang="ru-RU" dirty="0">
              <a:solidFill>
                <a:schemeClr val="accent3">
                  <a:lumMod val="50000"/>
                </a:schemeClr>
              </a:solidFill>
              <a:latin typeface="Arial Narrow" pitchFamily="34" charset="0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31925" y="360363"/>
            <a:ext cx="7407275" cy="1700212"/>
          </a:xfrm>
        </p:spPr>
        <p:txBody>
          <a:bodyPr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3600" b="1" dirty="0" smtClean="0">
                <a:solidFill>
                  <a:schemeClr val="tx2">
                    <a:satMod val="130000"/>
                  </a:schemeClr>
                </a:solidFill>
                <a:latin typeface="Arial Narrow" pitchFamily="34" charset="0"/>
              </a:rPr>
              <a:t>Формы организации образовательного процесса на основе интеграции искусства:</a:t>
            </a:r>
            <a:endParaRPr lang="ru-RU" sz="3600" b="1" dirty="0">
              <a:solidFill>
                <a:schemeClr val="tx2">
                  <a:satMod val="130000"/>
                </a:schemeClr>
              </a:solidFill>
              <a:latin typeface="Arial Narrow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31925" y="2276475"/>
            <a:ext cx="7407275" cy="3529013"/>
          </a:xfrm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ru-RU" dirty="0" smtClean="0"/>
              <a:t>      </a:t>
            </a:r>
            <a:r>
              <a:rPr lang="ru-RU" dirty="0" err="1" smtClean="0"/>
              <a:t>пластообразная</a:t>
            </a:r>
            <a:r>
              <a:rPr lang="ru-RU" dirty="0" smtClean="0"/>
              <a:t>; </a:t>
            </a:r>
          </a:p>
          <a:p>
            <a:pPr fontAlgn="auto"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ru-RU" dirty="0" smtClean="0"/>
              <a:t>      спиралевидная; </a:t>
            </a:r>
          </a:p>
          <a:p>
            <a:pPr fontAlgn="auto"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ru-RU" dirty="0" smtClean="0"/>
              <a:t>      контрастная; </a:t>
            </a:r>
          </a:p>
          <a:p>
            <a:pPr fontAlgn="auto"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ru-RU" dirty="0" smtClean="0"/>
              <a:t>      взаимопроникающая; </a:t>
            </a:r>
          </a:p>
          <a:p>
            <a:pPr fontAlgn="auto"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ru-RU" dirty="0" smtClean="0"/>
              <a:t>      индивидуально-дифференцированная. </a:t>
            </a: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endParaRPr lang="ru-RU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69" name="Picture 24" descr="http://www.ozedu.ru/files/u1077/fileZqxF39_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79838" y="4005263"/>
            <a:ext cx="4833937" cy="2519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100" y="274638"/>
            <a:ext cx="7499350" cy="58737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endParaRPr lang="ru-RU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100" y="476250"/>
            <a:ext cx="7499350" cy="5761038"/>
          </a:xfrm>
        </p:spPr>
        <p:txBody>
          <a:bodyPr>
            <a:normAutofit/>
          </a:bodyPr>
          <a:lstStyle/>
          <a:p>
            <a:pPr marL="365760" indent="-283464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Arial Narrow" pitchFamily="34" charset="0"/>
              </a:rPr>
              <a:t>При интеграции разных видов искусства, художественной деятельности, все содержание включается в процесс разработки и создания образа практически на равных основаниях. Но какое-то тематическое содержание всегда выступает в роли стержневого, вокруг которого объединяются и другие формы работы, виды искусства и художественной деятельности.</a:t>
            </a:r>
            <a:r>
              <a:rPr lang="ru-RU" sz="2600" dirty="0" smtClean="0">
                <a:solidFill>
                  <a:schemeClr val="accent3">
                    <a:lumMod val="50000"/>
                  </a:schemeClr>
                </a:solidFill>
                <a:latin typeface="Arial Narrow" pitchFamily="34" charset="0"/>
              </a:rPr>
              <a:t> 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Arial Narrow" pitchFamily="34" charset="0"/>
              </a:rPr>
              <a:t>Для детей дошкольного возраста в качестве таких стержневых содержаний чаще всего выступают: игра, природа,                                                          художественная                                                      литература,                                                 театрализованная и                                     изобразительная                                                     деятельность. 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None/>
              <a:defRPr/>
            </a:pP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31925" y="476250"/>
            <a:ext cx="7407275" cy="2016125"/>
          </a:xfrm>
        </p:spPr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2600" b="1" dirty="0" smtClean="0">
                <a:solidFill>
                  <a:schemeClr val="accent3">
                    <a:lumMod val="50000"/>
                  </a:schemeClr>
                </a:solidFill>
                <a:latin typeface="Arial Narrow" pitchFamily="34" charset="0"/>
              </a:rPr>
              <a:t>Цель исследования</a:t>
            </a:r>
            <a:r>
              <a:rPr lang="ru-RU" sz="2600" dirty="0" smtClean="0">
                <a:solidFill>
                  <a:schemeClr val="accent3">
                    <a:lumMod val="50000"/>
                  </a:schemeClr>
                </a:solidFill>
                <a:latin typeface="Arial Narrow" pitchFamily="34" charset="0"/>
              </a:rPr>
              <a:t> – изучение теоретико-методологических основ и анализ применения в практической работе интегрированного обучения детей </a:t>
            </a:r>
            <a:br>
              <a:rPr lang="ru-RU" sz="2600" dirty="0" smtClean="0">
                <a:solidFill>
                  <a:schemeClr val="accent3">
                    <a:lumMod val="50000"/>
                  </a:schemeClr>
                </a:solidFill>
                <a:latin typeface="Arial Narrow" pitchFamily="34" charset="0"/>
              </a:rPr>
            </a:br>
            <a:r>
              <a:rPr lang="ru-RU" sz="2600" dirty="0" smtClean="0">
                <a:solidFill>
                  <a:schemeClr val="accent3">
                    <a:lumMod val="50000"/>
                  </a:schemeClr>
                </a:solidFill>
                <a:latin typeface="Arial Narrow" pitchFamily="34" charset="0"/>
              </a:rPr>
              <a:t>в дошкольных образовательных учреждениях.</a:t>
            </a:r>
            <a:r>
              <a:rPr lang="ru-RU" sz="2800" dirty="0" smtClean="0">
                <a:solidFill>
                  <a:schemeClr val="tx2">
                    <a:satMod val="130000"/>
                  </a:schemeClr>
                </a:solidFill>
              </a:rPr>
              <a:t/>
            </a:r>
            <a:br>
              <a:rPr lang="ru-RU" sz="2800" dirty="0" smtClean="0">
                <a:solidFill>
                  <a:schemeClr val="tx2">
                    <a:satMod val="130000"/>
                  </a:schemeClr>
                </a:solidFill>
              </a:rPr>
            </a:br>
            <a:endParaRPr lang="ru-RU" sz="2800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type="subTitle" idx="1"/>
          </p:nvPr>
        </p:nvSpPr>
        <p:spPr>
          <a:xfrm>
            <a:off x="1431925" y="2276475"/>
            <a:ext cx="7407275" cy="3889375"/>
          </a:xfrm>
        </p:spPr>
        <p:txBody>
          <a:bodyPr>
            <a:normAutofit fontScale="92500" lnSpcReduction="20000"/>
          </a:bodyPr>
          <a:lstStyle/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Arial Narrow" pitchFamily="34" charset="0"/>
              </a:rPr>
              <a:t>Задачи исследования:</a:t>
            </a:r>
            <a:endParaRPr lang="ru-RU" dirty="0" smtClean="0">
              <a:solidFill>
                <a:schemeClr val="accent3">
                  <a:lumMod val="50000"/>
                </a:schemeClr>
              </a:solidFill>
              <a:latin typeface="Arial Narrow" pitchFamily="34" charset="0"/>
            </a:endParaRP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Arial Narrow" pitchFamily="34" charset="0"/>
              </a:rPr>
              <a:t> Выявить и обобщить основные положения теории, методики и практики интегрированного обучения детей в дошкольных образовательных учреждениях как инновационной формы организации обучения.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Arial Narrow" pitchFamily="34" charset="0"/>
              </a:rPr>
              <a:t> Выяснить суть </a:t>
            </a:r>
            <a:r>
              <a:rPr lang="ru-RU" dirty="0" err="1" smtClean="0">
                <a:solidFill>
                  <a:schemeClr val="accent3">
                    <a:lumMod val="50000"/>
                  </a:schemeClr>
                </a:solidFill>
                <a:latin typeface="Arial Narrow" pitchFamily="34" charset="0"/>
              </a:rPr>
              <a:t>полихудожественного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Arial Narrow" pitchFamily="34" charset="0"/>
              </a:rPr>
              <a:t> подхода в художественно-эстетическом обучении.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Arial Narrow" pitchFamily="34" charset="0"/>
              </a:rPr>
              <a:t> Выявить специфику тенденций и принципов интегрированного обучения детей в дошкольных образовательных учреждениях.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Arial Narrow" pitchFamily="34" charset="0"/>
              </a:rPr>
              <a:t> Составить анализ работы с использованием интегрированного обучения в ДОУ.</a:t>
            </a: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endParaRPr lang="ru-RU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100" y="274638"/>
            <a:ext cx="7499350" cy="58737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endParaRPr lang="ru-RU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100" y="476250"/>
            <a:ext cx="7499350" cy="5772150"/>
          </a:xfrm>
        </p:spPr>
        <p:txBody>
          <a:bodyPr>
            <a:normAutofit fontScale="77500" lnSpcReduction="20000"/>
          </a:bodyPr>
          <a:lstStyle/>
          <a:p>
            <a:pPr marL="365760" indent="-283464" fontAlgn="auto">
              <a:spcAft>
                <a:spcPts val="0"/>
              </a:spcAft>
              <a:buFont typeface="Wingdings 2"/>
              <a:buNone/>
              <a:defRPr/>
            </a:pPr>
            <a:endParaRPr lang="ru-RU" sz="3100" dirty="0" smtClean="0">
              <a:solidFill>
                <a:schemeClr val="accent3">
                  <a:lumMod val="50000"/>
                </a:schemeClr>
              </a:solidFill>
              <a:latin typeface="Arial Narrow" pitchFamily="34" charset="0"/>
            </a:endParaRPr>
          </a:p>
          <a:p>
            <a:pPr marL="365760" indent="-283464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3100" dirty="0" smtClean="0">
                <a:solidFill>
                  <a:schemeClr val="accent3">
                    <a:lumMod val="50000"/>
                  </a:schemeClr>
                </a:solidFill>
                <a:latin typeface="Arial Narrow" pitchFamily="34" charset="0"/>
              </a:rPr>
              <a:t>Важно заметить, что </a:t>
            </a:r>
            <a:r>
              <a:rPr lang="ru-RU" sz="3100" b="1" dirty="0" smtClean="0">
                <a:solidFill>
                  <a:schemeClr val="accent3">
                    <a:lumMod val="50000"/>
                  </a:schemeClr>
                </a:solidFill>
                <a:latin typeface="Arial Narrow" pitchFamily="34" charset="0"/>
              </a:rPr>
              <a:t>методика проведения занятия </a:t>
            </a:r>
            <a:r>
              <a:rPr lang="ru-RU" sz="3100" dirty="0" smtClean="0">
                <a:solidFill>
                  <a:schemeClr val="accent3">
                    <a:lumMod val="50000"/>
                  </a:schemeClr>
                </a:solidFill>
                <a:latin typeface="Arial Narrow" pitchFamily="34" charset="0"/>
              </a:rPr>
              <a:t>с использованием интегрированного подхода существенно отличается от методики проведения обычного занятия. 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3100" dirty="0" smtClean="0">
                <a:solidFill>
                  <a:schemeClr val="accent3">
                    <a:lumMod val="50000"/>
                  </a:schemeClr>
                </a:solidFill>
                <a:latin typeface="Arial Narrow" pitchFamily="34" charset="0"/>
              </a:rPr>
              <a:t>В процессе обучения на таких занятиях используются различные методы и приемы.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3100" dirty="0" smtClean="0">
                <a:solidFill>
                  <a:schemeClr val="accent3">
                    <a:lumMod val="50000"/>
                  </a:schemeClr>
                </a:solidFill>
                <a:latin typeface="Arial Narrow" pitchFamily="34" charset="0"/>
              </a:rPr>
              <a:t>Наиболее эффективны из них следующие: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sz="3100" dirty="0" smtClean="0">
                <a:solidFill>
                  <a:schemeClr val="accent3">
                    <a:lumMod val="50000"/>
                  </a:schemeClr>
                </a:solidFill>
                <a:latin typeface="Arial Narrow" pitchFamily="34" charset="0"/>
              </a:rPr>
              <a:t>- сравнительный анализ, сопоставление, поиск, эвристическая деятельность; 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sz="3100" dirty="0" smtClean="0">
                <a:solidFill>
                  <a:schemeClr val="accent3">
                    <a:lumMod val="50000"/>
                  </a:schemeClr>
                </a:solidFill>
                <a:latin typeface="Arial Narrow" pitchFamily="34" charset="0"/>
              </a:rPr>
              <a:t>- проблемные вопросы, стимулирующие проявление своего рода совместных с  педагогом «открытий», помогающих ребенку найти ответ.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sz="3100" dirty="0" smtClean="0">
                <a:solidFill>
                  <a:schemeClr val="accent3">
                    <a:lumMod val="50000"/>
                  </a:schemeClr>
                </a:solidFill>
                <a:latin typeface="Arial Narrow" pitchFamily="34" charset="0"/>
              </a:rPr>
              <a:t>- разнообразные речевые дидактические игры для знакомства с культурно-речевыми эталонами, активизации словаря, расширения представления о многообразии граней родного языка, воспитания чувства уверенности в своих силах.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None/>
              <a:defRPr/>
            </a:pPr>
            <a:endParaRPr lang="ru-RU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31925" y="360363"/>
            <a:ext cx="7407275" cy="115887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endParaRPr lang="ru-RU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31925" y="765175"/>
            <a:ext cx="7407275" cy="5543550"/>
          </a:xfrm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latin typeface="Arial Narrow" pitchFamily="34" charset="0"/>
              </a:rPr>
              <a:t>Структура </a:t>
            </a: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Arial Narrow" pitchFamily="34" charset="0"/>
              </a:rPr>
              <a:t>интегрированных занятий отличается от </a:t>
            </a: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Arial Narrow" pitchFamily="34" charset="0"/>
              </a:rPr>
              <a:t>структуры обычных, и к ней предъявляются следующие </a:t>
            </a: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Arial Narrow" pitchFamily="34" charset="0"/>
              </a:rPr>
              <a:t>требования:</a:t>
            </a:r>
          </a:p>
          <a:p>
            <a:pPr fontAlgn="auto">
              <a:spcAft>
                <a:spcPts val="0"/>
              </a:spcAft>
              <a:buFontTx/>
              <a:buChar char="-"/>
              <a:defRPr/>
            </a:pP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Arial Narrow" pitchFamily="34" charset="0"/>
              </a:rPr>
              <a:t>чёткость, компактность, сжатость учебного материала;</a:t>
            </a:r>
          </a:p>
          <a:p>
            <a:pPr fontAlgn="auto">
              <a:spcAft>
                <a:spcPts val="0"/>
              </a:spcAft>
              <a:buFontTx/>
              <a:buChar char="-"/>
              <a:defRPr/>
            </a:pP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Arial Narrow" pitchFamily="34" charset="0"/>
              </a:rPr>
              <a:t>продуманность и логическая взаимосвязь изучаемого материала разделов программы  на каждом занятии;</a:t>
            </a:r>
          </a:p>
          <a:p>
            <a:pPr fontAlgn="auto">
              <a:spcAft>
                <a:spcPts val="0"/>
              </a:spcAft>
              <a:buFontTx/>
              <a:buChar char="-"/>
              <a:defRPr/>
            </a:pP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Arial Narrow" pitchFamily="34" charset="0"/>
              </a:rPr>
              <a:t>взаимообусловленность, взаимосвязанность материала интегрируемых предметов на каждом этапе занятия;</a:t>
            </a:r>
          </a:p>
          <a:p>
            <a:pPr fontAlgn="auto">
              <a:spcAft>
                <a:spcPts val="0"/>
              </a:spcAft>
              <a:buFontTx/>
              <a:buChar char="-"/>
              <a:defRPr/>
            </a:pP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Arial Narrow" pitchFamily="34" charset="0"/>
              </a:rPr>
              <a:t>большая информативная емкость образовательного материала, используемого на  занятии;</a:t>
            </a:r>
          </a:p>
          <a:p>
            <a:pPr fontAlgn="auto">
              <a:spcAft>
                <a:spcPts val="0"/>
              </a:spcAft>
              <a:buFontTx/>
              <a:buChar char="-"/>
              <a:defRPr/>
            </a:pP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Arial Narrow" pitchFamily="34" charset="0"/>
              </a:rPr>
              <a:t>систематичность и доступность изложения материала;</a:t>
            </a: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Arial Narrow" pitchFamily="34" charset="0"/>
              </a:rPr>
              <a:t>- необходимость соблюдения временных рамок занятия. </a:t>
            </a: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endParaRPr lang="ru-RU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1" name="Picture 2" descr="http://lib.znaimo.com.ua/tw_files2/urls_4/948/d-947234/947234_html_m74b6eda3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03350" y="2133600"/>
            <a:ext cx="3952875" cy="4448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31925" y="360363"/>
            <a:ext cx="7407275" cy="115887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endParaRPr lang="ru-RU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31925" y="692150"/>
            <a:ext cx="7407275" cy="5184775"/>
          </a:xfrm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Arial Narrow" pitchFamily="34" charset="0"/>
              </a:rPr>
              <a:t>Учитывая особенности мышления детей дошкольного </a:t>
            </a: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Arial Narrow" pitchFamily="34" charset="0"/>
              </a:rPr>
              <a:t>возраста, на занятии необходимо использовать большое</a:t>
            </a: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Arial Narrow" pitchFamily="34" charset="0"/>
              </a:rPr>
              <a:t> количество разнообразного наглядного материала и   </a:t>
            </a: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Arial Narrow" pitchFamily="34" charset="0"/>
              </a:rPr>
              <a:t>                               атрибутов (выставки картин, репродукций,</a:t>
            </a: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Arial Narrow" pitchFamily="34" charset="0"/>
              </a:rPr>
              <a:t>                               предметов быта, поделок, элементы </a:t>
            </a: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Arial Narrow" pitchFamily="34" charset="0"/>
              </a:rPr>
              <a:t>                                 костюмов). Их следует распределить так,</a:t>
            </a: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Arial Narrow" pitchFamily="34" charset="0"/>
              </a:rPr>
              <a:t>                                    чтобы дети могли свободно подойти</a:t>
            </a: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Arial Narrow" pitchFamily="34" charset="0"/>
              </a:rPr>
              <a:t>                                    к ним, рассмотреть и использовать.</a:t>
            </a: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endParaRPr lang="ru-RU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5" name="Picture 2" descr="http://www.ural56.ru/upload/iblock/23d/max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08625" y="549275"/>
            <a:ext cx="3419475" cy="2563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100" y="274638"/>
            <a:ext cx="7499350" cy="130175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endParaRPr lang="ru-RU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100" y="549275"/>
            <a:ext cx="7499350" cy="5903913"/>
          </a:xfrm>
        </p:spPr>
        <p:txBody>
          <a:bodyPr>
            <a:normAutofit/>
          </a:bodyPr>
          <a:lstStyle/>
          <a:p>
            <a:pPr marL="365760" indent="-283464" fontAlgn="auto">
              <a:spcAft>
                <a:spcPts val="0"/>
              </a:spcAft>
              <a:buFont typeface="Wingdings 2"/>
              <a:buNone/>
              <a:defRPr/>
            </a:pPr>
            <a:endParaRPr lang="ru-RU" sz="800" dirty="0" smtClean="0">
              <a:solidFill>
                <a:schemeClr val="accent3">
                  <a:lumMod val="50000"/>
                </a:schemeClr>
              </a:solidFill>
              <a:latin typeface="Arial Narrow" pitchFamily="34" charset="0"/>
            </a:endParaRPr>
          </a:p>
          <a:p>
            <a:pPr marL="365760" indent="-283464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Arial Narrow" pitchFamily="34" charset="0"/>
              </a:rPr>
              <a:t>Важной особенностью 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Arial Narrow" pitchFamily="34" charset="0"/>
              </a:rPr>
              <a:t>интегрированного занятия является 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Arial Narrow" pitchFamily="34" charset="0"/>
              </a:rPr>
              <a:t>смена динамических поз 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Arial Narrow" pitchFamily="34" charset="0"/>
              </a:rPr>
              <a:t>и видов детской деятельности. 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None/>
              <a:defRPr/>
            </a:pPr>
            <a:endParaRPr lang="ru-RU" sz="800" dirty="0" smtClean="0">
              <a:solidFill>
                <a:schemeClr val="accent3">
                  <a:lumMod val="50000"/>
                </a:schemeClr>
              </a:solidFill>
              <a:latin typeface="Arial Narrow" pitchFamily="34" charset="0"/>
            </a:endParaRPr>
          </a:p>
          <a:p>
            <a:pPr marL="365760" indent="-283464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Arial Narrow" pitchFamily="34" charset="0"/>
              </a:rPr>
              <a:t>Во время занятия предполагается использование разнообразных видов детской деятельности, которые можно интегрировать между собой, например, драматизацию сказки с конструированием из строительного материала, изготовлением декораций, атрибутов к игре; слушание музыкального произведения с чтением стихов, рассматриванием произведений изобразительного искусства и рисованием.</a:t>
            </a:r>
            <a:endParaRPr lang="ru-RU" sz="2400" dirty="0">
              <a:solidFill>
                <a:schemeClr val="accent3">
                  <a:lumMod val="50000"/>
                </a:schemeClr>
              </a:solidFill>
              <a:latin typeface="Arial Narrow" pitchFamily="34" charset="0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1435100" y="274638"/>
            <a:ext cx="7499350" cy="130175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endParaRPr lang="ru-RU" dirty="0">
              <a:solidFill>
                <a:schemeClr val="tx2">
                  <a:satMod val="130000"/>
                </a:schemeClr>
              </a:solidFill>
            </a:endParaRPr>
          </a:p>
        </p:txBody>
      </p:sp>
      <p:pic>
        <p:nvPicPr>
          <p:cNvPr id="37890" name="Picture 8" descr="http://activerain.com/image_store/uploads/8/1/3/2/3/ar123721920932318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1116013" y="981075"/>
            <a:ext cx="3676650" cy="5059363"/>
          </a:xfrm>
        </p:spPr>
      </p:pic>
      <p:sp>
        <p:nvSpPr>
          <p:cNvPr id="8" name="Содержимое 7"/>
          <p:cNvSpPr>
            <a:spLocks noGrp="1"/>
          </p:cNvSpPr>
          <p:nvPr>
            <p:ph sz="half" idx="2"/>
          </p:nvPr>
        </p:nvSpPr>
        <p:spPr>
          <a:xfrm>
            <a:off x="3563938" y="692150"/>
            <a:ext cx="5370512" cy="5495925"/>
          </a:xfrm>
        </p:spPr>
        <p:txBody>
          <a:bodyPr>
            <a:normAutofit/>
          </a:bodyPr>
          <a:lstStyle/>
          <a:p>
            <a:pPr marL="365760" indent="-283464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Arial Narrow" pitchFamily="34" charset="0"/>
              </a:rPr>
              <a:t>В своей работе кроме интегративного подхода к содержанию и процессу обучения и воспитания дошкольников я активно использую метод </a:t>
            </a:r>
            <a:r>
              <a:rPr lang="ru-RU" sz="2400" dirty="0" err="1" smtClean="0">
                <a:solidFill>
                  <a:schemeClr val="accent3">
                    <a:lumMod val="50000"/>
                  </a:schemeClr>
                </a:solidFill>
                <a:latin typeface="Arial Narrow" pitchFamily="34" charset="0"/>
              </a:rPr>
              <a:t>полихудожественного</a:t>
            </a: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Arial Narrow" pitchFamily="34" charset="0"/>
              </a:rPr>
              <a:t> развития детей. Его особенностью является воздействие на ребенка комплексом искусств.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Arial Narrow" pitchFamily="34" charset="0"/>
              </a:rPr>
              <a:t>        Также довольно часто использую рассматривание репродукций картин, беседы по картинам и их «</a:t>
            </a:r>
            <a:r>
              <a:rPr lang="ru-RU" sz="2400" dirty="0" err="1" smtClean="0">
                <a:solidFill>
                  <a:schemeClr val="accent3">
                    <a:lumMod val="50000"/>
                  </a:schemeClr>
                </a:solidFill>
                <a:latin typeface="Arial Narrow" pitchFamily="34" charset="0"/>
              </a:rPr>
              <a:t>оживотворение</a:t>
            </a: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Arial Narrow" pitchFamily="34" charset="0"/>
              </a:rPr>
              <a:t>», использование игровых заданий, игровых ситуаций,  игр-драматизаций, психологических и пластических этюдов. 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None/>
              <a:defRPr/>
            </a:pPr>
            <a:endParaRPr lang="ru-RU" sz="2400" dirty="0">
              <a:solidFill>
                <a:schemeClr val="accent3">
                  <a:lumMod val="50000"/>
                </a:schemeClr>
              </a:solidFill>
              <a:latin typeface="Arial Narrow" pitchFamily="34" charset="0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100" y="274638"/>
            <a:ext cx="7499350" cy="1714500"/>
          </a:xfrm>
        </p:spPr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2800" dirty="0" smtClean="0">
                <a:solidFill>
                  <a:schemeClr val="tx2">
                    <a:satMod val="130000"/>
                  </a:schemeClr>
                </a:solidFill>
                <a:latin typeface="Arial Narrow" pitchFamily="34" charset="0"/>
              </a:rPr>
              <a:t>Проводимая практическая работа по введению интегрированного подхода к развитию творческих способностей детей через синтез разных видов искусств позволила:</a:t>
            </a:r>
            <a:endParaRPr lang="ru-RU" sz="2800" dirty="0">
              <a:solidFill>
                <a:schemeClr val="tx2">
                  <a:satMod val="130000"/>
                </a:schemeClr>
              </a:solidFill>
              <a:latin typeface="Arial Narrow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100" y="1989138"/>
            <a:ext cx="7499350" cy="4259262"/>
          </a:xfrm>
        </p:spPr>
        <p:txBody>
          <a:bodyPr>
            <a:normAutofit fontScale="70000" lnSpcReduction="20000"/>
          </a:bodyPr>
          <a:lstStyle/>
          <a:p>
            <a:pPr marL="365760" indent="-283464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sz="3400" u="sng" dirty="0" smtClean="0">
                <a:solidFill>
                  <a:schemeClr val="accent3">
                    <a:lumMod val="50000"/>
                  </a:schemeClr>
                </a:solidFill>
                <a:latin typeface="Arial Narrow" pitchFamily="34" charset="0"/>
              </a:rPr>
              <a:t>детям</a:t>
            </a:r>
            <a:r>
              <a:rPr lang="ru-RU" sz="3400" dirty="0" smtClean="0">
                <a:solidFill>
                  <a:schemeClr val="accent3">
                    <a:lumMod val="50000"/>
                  </a:schemeClr>
                </a:solidFill>
                <a:latin typeface="Arial Narrow" pitchFamily="34" charset="0"/>
              </a:rPr>
              <a:t> – развить культуру чувств, наполнить жизнь радостью, любовью, открыть окно в прекрасный и удивительный мир искусства, создать условия для проявления собственного творчества в разных видах творческой деятельности;</a:t>
            </a:r>
            <a:br>
              <a:rPr lang="ru-RU" sz="3400" dirty="0" smtClean="0">
                <a:solidFill>
                  <a:schemeClr val="accent3">
                    <a:lumMod val="50000"/>
                  </a:schemeClr>
                </a:solidFill>
                <a:latin typeface="Arial Narrow" pitchFamily="34" charset="0"/>
              </a:rPr>
            </a:br>
            <a:r>
              <a:rPr lang="ru-RU" sz="3400" u="sng" dirty="0" smtClean="0">
                <a:solidFill>
                  <a:schemeClr val="accent3">
                    <a:lumMod val="50000"/>
                  </a:schemeClr>
                </a:solidFill>
                <a:latin typeface="Arial Narrow" pitchFamily="34" charset="0"/>
              </a:rPr>
              <a:t>педагогам</a:t>
            </a:r>
            <a:r>
              <a:rPr lang="ru-RU" sz="3400" dirty="0" smtClean="0">
                <a:solidFill>
                  <a:schemeClr val="accent3">
                    <a:lumMod val="50000"/>
                  </a:schemeClr>
                </a:solidFill>
                <a:latin typeface="Arial Narrow" pitchFamily="34" charset="0"/>
              </a:rPr>
              <a:t> – внедрить в практику работы новую модель системы работы по развитию творческих способностей детей на основе интегрированного подхода через синтез искусств;</a:t>
            </a:r>
            <a:br>
              <a:rPr lang="ru-RU" sz="3400" dirty="0" smtClean="0">
                <a:solidFill>
                  <a:schemeClr val="accent3">
                    <a:lumMod val="50000"/>
                  </a:schemeClr>
                </a:solidFill>
                <a:latin typeface="Arial Narrow" pitchFamily="34" charset="0"/>
              </a:rPr>
            </a:br>
            <a:r>
              <a:rPr lang="ru-RU" sz="3400" u="sng" dirty="0" smtClean="0">
                <a:solidFill>
                  <a:schemeClr val="accent3">
                    <a:lumMod val="50000"/>
                  </a:schemeClr>
                </a:solidFill>
                <a:latin typeface="Arial Narrow" pitchFamily="34" charset="0"/>
              </a:rPr>
              <a:t>родителям</a:t>
            </a:r>
            <a:r>
              <a:rPr lang="ru-RU" sz="3400" dirty="0" smtClean="0">
                <a:solidFill>
                  <a:schemeClr val="accent3">
                    <a:lumMod val="50000"/>
                  </a:schemeClr>
                </a:solidFill>
                <a:latin typeface="Arial Narrow" pitchFamily="34" charset="0"/>
              </a:rPr>
              <a:t> – стать равноправными участниками образовательного процесса через реализацию совместных детско-взрослых творческих проектов и участие в совместных и персональных выставках. </a:t>
            </a:r>
            <a:endParaRPr lang="ru-RU" sz="3400" dirty="0">
              <a:solidFill>
                <a:schemeClr val="accent3">
                  <a:lumMod val="50000"/>
                </a:schemeClr>
              </a:solidFill>
              <a:latin typeface="Arial Narrow" pitchFamily="34" charset="0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1" name="Picture 2" descr="http://www.edu.cap.ru/home/8298/klassnoe%20rukowodstwo/foto%20klacca/file085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03350" y="2370138"/>
            <a:ext cx="3960813" cy="3960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31925" y="360363"/>
            <a:ext cx="7407275" cy="115887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endParaRPr lang="ru-RU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31925" y="692150"/>
            <a:ext cx="7407275" cy="5257800"/>
          </a:xfrm>
        </p:spPr>
        <p:txBody>
          <a:bodyPr>
            <a:normAutofit lnSpcReduction="10000"/>
          </a:bodyPr>
          <a:lstStyle/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Arial Narrow" pitchFamily="34" charset="0"/>
              </a:rPr>
              <a:t>Интеграция является одной из наиболее благоприятных форм развития творческих способностей детей дошкольного возраста, что эмоции, вызванные искусством, способны творить чудеса: они приобщают детей к высшим духовным ценностям, развивают их способности и раздвигают горизонты сознания. </a:t>
            </a:r>
            <a:b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Arial Narrow" pitchFamily="34" charset="0"/>
              </a:rPr>
            </a:b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Arial Narrow" pitchFamily="34" charset="0"/>
              </a:rPr>
              <a:t>                                                            И поэтому сегодня </a:t>
            </a: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Arial Narrow" pitchFamily="34" charset="0"/>
              </a:rPr>
              <a:t>                                                          особенно актуально</a:t>
            </a: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Arial Narrow" pitchFamily="34" charset="0"/>
              </a:rPr>
              <a:t>                                                          осуществление </a:t>
            </a: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Arial Narrow" pitchFamily="34" charset="0"/>
              </a:rPr>
              <a:t>                                                        интегрированного подхода </a:t>
            </a: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Arial Narrow" pitchFamily="34" charset="0"/>
              </a:rPr>
              <a:t>                                                        в развитии творческих </a:t>
            </a: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Arial Narrow" pitchFamily="34" charset="0"/>
              </a:rPr>
              <a:t>                                                     способностей дошкольников </a:t>
            </a: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Arial Narrow" pitchFamily="34" charset="0"/>
              </a:rPr>
              <a:t>                                                       на основе синтеза искусств. </a:t>
            </a: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/>
              <a:t>  </a:t>
            </a:r>
            <a:endParaRPr lang="ru-RU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Заголовок 15"/>
          <p:cNvSpPr>
            <a:spLocks noGrp="1"/>
          </p:cNvSpPr>
          <p:nvPr>
            <p:ph type="ctrTitle"/>
          </p:nvPr>
        </p:nvSpPr>
        <p:spPr>
          <a:xfrm>
            <a:off x="1431925" y="360363"/>
            <a:ext cx="7407275" cy="1773237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sz="3600" b="1" dirty="0" smtClean="0">
                <a:solidFill>
                  <a:schemeClr val="accent3">
                    <a:lumMod val="50000"/>
                  </a:schemeClr>
                </a:solidFill>
                <a:latin typeface="Arial Narrow" pitchFamily="34" charset="0"/>
              </a:rPr>
              <a:t>Смотрю – и слышу, слушаю – и вижу, </a:t>
            </a:r>
            <a:br>
              <a:rPr lang="ru-RU" sz="3600" b="1" dirty="0" smtClean="0">
                <a:solidFill>
                  <a:schemeClr val="accent3">
                    <a:lumMod val="50000"/>
                  </a:schemeClr>
                </a:solidFill>
                <a:latin typeface="Arial Narrow" pitchFamily="34" charset="0"/>
              </a:rPr>
            </a:br>
            <a:r>
              <a:rPr lang="ru-RU" sz="3600" b="1" dirty="0" smtClean="0">
                <a:solidFill>
                  <a:schemeClr val="accent3">
                    <a:lumMod val="50000"/>
                  </a:schemeClr>
                </a:solidFill>
                <a:latin typeface="Arial Narrow" pitchFamily="34" charset="0"/>
              </a:rPr>
              <a:t>вижу – и чувствую!</a:t>
            </a:r>
            <a:r>
              <a:rPr lang="ru-RU" sz="3600" dirty="0" smtClean="0">
                <a:solidFill>
                  <a:schemeClr val="accent3">
                    <a:lumMod val="50000"/>
                  </a:schemeClr>
                </a:solidFill>
                <a:latin typeface="Arial Narrow" pitchFamily="34" charset="0"/>
              </a:rPr>
              <a:t> </a:t>
            </a:r>
            <a:br>
              <a:rPr lang="ru-RU" sz="3600" dirty="0" smtClean="0">
                <a:solidFill>
                  <a:schemeClr val="accent3">
                    <a:lumMod val="50000"/>
                  </a:schemeClr>
                </a:solidFill>
                <a:latin typeface="Arial Narrow" pitchFamily="34" charset="0"/>
              </a:rPr>
            </a:br>
            <a:endParaRPr lang="ru-RU" sz="3600" dirty="0">
              <a:solidFill>
                <a:schemeClr val="accent3">
                  <a:lumMod val="50000"/>
                </a:schemeClr>
              </a:solidFill>
              <a:latin typeface="Arial Narrow" pitchFamily="34" charset="0"/>
            </a:endParaRPr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1431925" y="5300663"/>
            <a:ext cx="7407275" cy="1008062"/>
          </a:xfrm>
        </p:spPr>
        <p:txBody>
          <a:bodyPr>
            <a:normAutofit/>
          </a:bodyPr>
          <a:lstStyle/>
          <a:p>
            <a:pPr algn="ctr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/>
              <a:t>     </a:t>
            </a: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Arial Narrow" pitchFamily="34" charset="0"/>
              </a:rPr>
              <a:t>Эта простая формула определяет интегрированное восприятие окружающего мира дошкольниками.</a:t>
            </a:r>
            <a:endParaRPr lang="ru-RU" sz="2400" dirty="0">
              <a:solidFill>
                <a:schemeClr val="accent3">
                  <a:lumMod val="50000"/>
                </a:schemeClr>
              </a:solidFill>
              <a:latin typeface="Arial Narrow" pitchFamily="34" charset="0"/>
            </a:endParaRPr>
          </a:p>
        </p:txBody>
      </p:sp>
      <p:pic>
        <p:nvPicPr>
          <p:cNvPr id="41987" name="Picture 26" descr="http://www.v3wall.com/wallpaper/medium/0911/medium_2009112701231125543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11413" y="1628775"/>
            <a:ext cx="4968875" cy="3725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Picture 2" descr="http://leratop.ru/wp-content/uploads/2012/12/BDSM_dictionary1.png"/>
          <p:cNvPicPr>
            <a:picLocks noChangeAspect="1" noChangeArrowheads="1"/>
          </p:cNvPicPr>
          <p:nvPr/>
        </p:nvPicPr>
        <p:blipFill>
          <a:blip r:embed="rId2"/>
          <a:srcRect t="11812" r="-404" b="9930"/>
          <a:stretch>
            <a:fillRect/>
          </a:stretch>
        </p:blipFill>
        <p:spPr bwMode="auto">
          <a:xfrm>
            <a:off x="1258888" y="1484313"/>
            <a:ext cx="3973512" cy="309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3600" b="1" dirty="0" smtClean="0">
                <a:solidFill>
                  <a:schemeClr val="tx2">
                    <a:satMod val="130000"/>
                  </a:schemeClr>
                </a:solidFill>
                <a:latin typeface="Arial Narrow" pitchFamily="34" charset="0"/>
              </a:rPr>
              <a:t>Понятие термина интеграция </a:t>
            </a:r>
            <a:br>
              <a:rPr lang="ru-RU" sz="3600" b="1" dirty="0" smtClean="0">
                <a:solidFill>
                  <a:schemeClr val="tx2">
                    <a:satMod val="130000"/>
                  </a:schemeClr>
                </a:solidFill>
                <a:latin typeface="Arial Narrow" pitchFamily="34" charset="0"/>
              </a:rPr>
            </a:br>
            <a:r>
              <a:rPr lang="ru-RU" sz="3600" b="1" dirty="0" smtClean="0">
                <a:solidFill>
                  <a:schemeClr val="tx2">
                    <a:satMod val="130000"/>
                  </a:schemeClr>
                </a:solidFill>
                <a:latin typeface="Arial Narrow" pitchFamily="34" charset="0"/>
              </a:rPr>
              <a:t>в современной педагогике.</a:t>
            </a:r>
            <a:endParaRPr lang="ru-RU" sz="3600" dirty="0">
              <a:solidFill>
                <a:schemeClr val="tx2">
                  <a:satMod val="130000"/>
                </a:schemeClr>
              </a:solidFill>
              <a:latin typeface="Arial Narrow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100" y="1628775"/>
            <a:ext cx="7499350" cy="4619625"/>
          </a:xfrm>
        </p:spPr>
        <p:txBody>
          <a:bodyPr>
            <a:normAutofit/>
          </a:bodyPr>
          <a:lstStyle/>
          <a:p>
            <a:pPr marL="365760" indent="-283464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/>
              <a:t>                                                 </a:t>
            </a: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Arial Narrow" pitchFamily="34" charset="0"/>
              </a:rPr>
              <a:t>Слово интегративный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Arial Narrow" pitchFamily="34" charset="0"/>
              </a:rPr>
              <a:t>                                                     латинского   происхождения. 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Arial Narrow" pitchFamily="34" charset="0"/>
              </a:rPr>
              <a:t>                                                     В его основе дефиниция 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Arial Narrow" pitchFamily="34" charset="0"/>
              </a:rPr>
              <a:t>                                                    «</a:t>
            </a:r>
            <a:r>
              <a:rPr lang="ru-RU" sz="2400" dirty="0" err="1" smtClean="0">
                <a:solidFill>
                  <a:schemeClr val="accent3">
                    <a:lumMod val="50000"/>
                  </a:schemeClr>
                </a:solidFill>
                <a:latin typeface="Arial Narrow" pitchFamily="34" charset="0"/>
              </a:rPr>
              <a:t>integratio</a:t>
            </a: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Arial Narrow" pitchFamily="34" charset="0"/>
              </a:rPr>
              <a:t>», что означает 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Arial Narrow" pitchFamily="34" charset="0"/>
              </a:rPr>
              <a:t>                                                   восстановление, восполнение, 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Arial Narrow" pitchFamily="34" charset="0"/>
              </a:rPr>
              <a:t>                                                   в переводе – объединение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Arial Narrow" pitchFamily="34" charset="0"/>
              </a:rPr>
              <a:t>                                                   элементов в целое.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Arial Narrow" pitchFamily="34" charset="0"/>
              </a:rPr>
              <a:t> </a:t>
            </a:r>
            <a:r>
              <a:rPr lang="ru-RU" sz="2400" b="1" i="1" dirty="0" smtClean="0">
                <a:solidFill>
                  <a:schemeClr val="accent3">
                    <a:lumMod val="50000"/>
                  </a:schemeClr>
                </a:solidFill>
                <a:latin typeface="Arial Narrow" pitchFamily="34" charset="0"/>
              </a:rPr>
              <a:t> Интегральный </a:t>
            </a: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Arial Narrow" pitchFamily="34" charset="0"/>
              </a:rPr>
              <a:t>– значит целостный изначально, 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Arial Narrow" pitchFamily="34" charset="0"/>
              </a:rPr>
              <a:t>   а </a:t>
            </a:r>
            <a:r>
              <a:rPr lang="ru-RU" sz="2400" b="1" i="1" dirty="0" smtClean="0">
                <a:solidFill>
                  <a:schemeClr val="accent3">
                    <a:lumMod val="50000"/>
                  </a:schemeClr>
                </a:solidFill>
                <a:latin typeface="Arial Narrow" pitchFamily="34" charset="0"/>
              </a:rPr>
              <a:t>интеграция</a:t>
            </a: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Arial Narrow" pitchFamily="34" charset="0"/>
              </a:rPr>
              <a:t> - процесс создания этой целостности.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1435100" y="274638"/>
            <a:ext cx="7499350" cy="58737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endParaRPr lang="ru-RU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1435100" y="692150"/>
            <a:ext cx="7499350" cy="5556250"/>
          </a:xfrm>
        </p:spPr>
        <p:txBody>
          <a:bodyPr>
            <a:normAutofit/>
          </a:bodyPr>
          <a:lstStyle/>
          <a:p>
            <a:pPr marL="365760" indent="-283464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latin typeface="Arial Narrow" pitchFamily="34" charset="0"/>
              </a:rPr>
              <a:t>В философии </a:t>
            </a: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Arial Narrow" pitchFamily="34" charset="0"/>
              </a:rPr>
              <a:t>интеграция понимается как сторона процесса развития, связанная с объединением в целое ранее разнородных частей и элементов. 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None/>
              <a:defRPr/>
            </a:pPr>
            <a:endParaRPr lang="ru-RU" sz="2400" dirty="0" smtClean="0">
              <a:solidFill>
                <a:schemeClr val="accent3">
                  <a:lumMod val="50000"/>
                </a:schemeClr>
              </a:solidFill>
              <a:latin typeface="Arial Narrow" pitchFamily="34" charset="0"/>
            </a:endParaRPr>
          </a:p>
          <a:p>
            <a:pPr marL="365760" indent="-283464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Arial Narrow" pitchFamily="34" charset="0"/>
              </a:rPr>
              <a:t>Отдельные части 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Arial Narrow" pitchFamily="34" charset="0"/>
              </a:rPr>
              <a:t>интегрированного целого 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Arial Narrow" pitchFamily="34" charset="0"/>
              </a:rPr>
              <a:t>могут обладать различной 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Arial Narrow" pitchFamily="34" charset="0"/>
              </a:rPr>
              <a:t>степенью автономии. 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None/>
              <a:defRPr/>
            </a:pPr>
            <a:endParaRPr lang="ru-RU" sz="2400" dirty="0" smtClean="0">
              <a:solidFill>
                <a:schemeClr val="accent3">
                  <a:lumMod val="50000"/>
                </a:schemeClr>
              </a:solidFill>
              <a:latin typeface="Arial Narrow" pitchFamily="34" charset="0"/>
            </a:endParaRPr>
          </a:p>
          <a:p>
            <a:pPr marL="365760" indent="-283464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Arial Narrow" pitchFamily="34" charset="0"/>
              </a:rPr>
              <a:t>Интеграция – </a:t>
            </a:r>
            <a:r>
              <a:rPr lang="ru-RU" sz="2400" b="1" i="1" dirty="0" smtClean="0">
                <a:solidFill>
                  <a:schemeClr val="accent3">
                    <a:lumMod val="50000"/>
                  </a:schemeClr>
                </a:solidFill>
                <a:latin typeface="Arial Narrow" pitchFamily="34" charset="0"/>
              </a:rPr>
              <a:t>это переход 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2400" b="1" i="1" dirty="0" smtClean="0">
                <a:solidFill>
                  <a:schemeClr val="accent3">
                    <a:lumMod val="50000"/>
                  </a:schemeClr>
                </a:solidFill>
                <a:latin typeface="Arial Narrow" pitchFamily="34" charset="0"/>
              </a:rPr>
              <a:t>количества в качество</a:t>
            </a: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Arial Narrow" pitchFamily="34" charset="0"/>
              </a:rPr>
              <a:t>.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None/>
              <a:defRPr/>
            </a:pPr>
            <a:endParaRPr lang="ru-RU" dirty="0"/>
          </a:p>
        </p:txBody>
      </p:sp>
      <p:pic>
        <p:nvPicPr>
          <p:cNvPr id="17411" name="Picture 2" descr="http://www.business-cloud.de/wp-content/uploads/2013/03/shutterstock_Cato-564x60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3800" y="2133600"/>
            <a:ext cx="3341688" cy="3554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Picture 2" descr="http://www.gimnazia40.ru/upload/2012-2013/dostijeniya-2012-13/prof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58888" y="2205038"/>
            <a:ext cx="3606800" cy="3744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435100" y="274638"/>
            <a:ext cx="7499350" cy="58737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endParaRPr lang="ru-RU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1435100" y="620713"/>
            <a:ext cx="7499350" cy="5627687"/>
          </a:xfrm>
        </p:spPr>
        <p:txBody>
          <a:bodyPr>
            <a:normAutofit fontScale="92500"/>
          </a:bodyPr>
          <a:lstStyle/>
          <a:p>
            <a:pPr marL="365760" indent="-283464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2600" dirty="0" smtClean="0">
                <a:solidFill>
                  <a:schemeClr val="accent3">
                    <a:lumMod val="50000"/>
                  </a:schemeClr>
                </a:solidFill>
                <a:latin typeface="Arial Narrow" pitchFamily="34" charset="0"/>
              </a:rPr>
              <a:t>Анализ </a:t>
            </a:r>
            <a:r>
              <a:rPr lang="ru-RU" sz="2600" b="1" dirty="0" smtClean="0">
                <a:solidFill>
                  <a:schemeClr val="accent3">
                    <a:lumMod val="50000"/>
                  </a:schemeClr>
                </a:solidFill>
                <a:latin typeface="Arial Narrow" pitchFamily="34" charset="0"/>
              </a:rPr>
              <a:t>педагогического значения </a:t>
            </a:r>
            <a:r>
              <a:rPr lang="ru-RU" sz="2600" dirty="0" smtClean="0">
                <a:solidFill>
                  <a:schemeClr val="accent3">
                    <a:lumMod val="50000"/>
                  </a:schemeClr>
                </a:solidFill>
                <a:latin typeface="Arial Narrow" pitchFamily="34" charset="0"/>
              </a:rPr>
              <a:t>термина «интеграция» показывает, что в методической литературе широко используется очень большое количество терминов, связанных с корнем слова «интеграция».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2600" dirty="0" smtClean="0">
                <a:solidFill>
                  <a:schemeClr val="accent3">
                    <a:lumMod val="50000"/>
                  </a:schemeClr>
                </a:solidFill>
                <a:latin typeface="Arial Narrow" pitchFamily="34" charset="0"/>
              </a:rPr>
              <a:t>                   Более полное понятие интеграции в педагогике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2600" dirty="0" smtClean="0">
                <a:solidFill>
                  <a:schemeClr val="accent3">
                    <a:lumMod val="50000"/>
                  </a:schemeClr>
                </a:solidFill>
                <a:latin typeface="Arial Narrow" pitchFamily="34" charset="0"/>
              </a:rPr>
              <a:t>                   дает </a:t>
            </a:r>
            <a:r>
              <a:rPr lang="ru-RU" sz="2600" b="1" dirty="0" smtClean="0">
                <a:solidFill>
                  <a:schemeClr val="accent3">
                    <a:lumMod val="50000"/>
                  </a:schemeClr>
                </a:solidFill>
                <a:latin typeface="Arial Narrow" pitchFamily="34" charset="0"/>
              </a:rPr>
              <a:t>В.С.Безрукова</a:t>
            </a:r>
            <a:r>
              <a:rPr lang="ru-RU" sz="2600" dirty="0" smtClean="0">
                <a:solidFill>
                  <a:schemeClr val="accent3">
                    <a:lumMod val="50000"/>
                  </a:schemeClr>
                </a:solidFill>
                <a:latin typeface="Arial Narrow" pitchFamily="34" charset="0"/>
              </a:rPr>
              <a:t>. По ее мнению,  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2600" dirty="0" smtClean="0">
                <a:solidFill>
                  <a:schemeClr val="accent3">
                    <a:lumMod val="50000"/>
                  </a:schemeClr>
                </a:solidFill>
                <a:latin typeface="Arial Narrow" pitchFamily="34" charset="0"/>
              </a:rPr>
              <a:t>                   педагогическая интеграция   -  высшая форма 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2600" dirty="0" smtClean="0">
                <a:solidFill>
                  <a:schemeClr val="accent3">
                    <a:lumMod val="50000"/>
                  </a:schemeClr>
                </a:solidFill>
                <a:latin typeface="Arial Narrow" pitchFamily="34" charset="0"/>
              </a:rPr>
              <a:t>                               взаимосвязи (разделов образования,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2600" dirty="0" smtClean="0">
                <a:solidFill>
                  <a:schemeClr val="accent3">
                    <a:lumMod val="50000"/>
                  </a:schemeClr>
                </a:solidFill>
                <a:latin typeface="Arial Narrow" pitchFamily="34" charset="0"/>
              </a:rPr>
              <a:t>                             этапов образования), которой присуще 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2600" dirty="0" smtClean="0">
                <a:solidFill>
                  <a:schemeClr val="accent3">
                    <a:lumMod val="50000"/>
                  </a:schemeClr>
                </a:solidFill>
                <a:latin typeface="Arial Narrow" pitchFamily="34" charset="0"/>
              </a:rPr>
              <a:t>                                 нерасторжимость компонентов, 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2600" dirty="0" smtClean="0">
                <a:solidFill>
                  <a:schemeClr val="accent3">
                    <a:lumMod val="50000"/>
                  </a:schemeClr>
                </a:solidFill>
                <a:latin typeface="Arial Narrow" pitchFamily="34" charset="0"/>
              </a:rPr>
              <a:t>                           новая объективность, </a:t>
            </a:r>
            <a:r>
              <a:rPr lang="ru-RU" sz="2600" dirty="0" err="1" smtClean="0">
                <a:solidFill>
                  <a:schemeClr val="accent3">
                    <a:lumMod val="50000"/>
                  </a:schemeClr>
                </a:solidFill>
                <a:latin typeface="Arial Narrow" pitchFamily="34" charset="0"/>
              </a:rPr>
              <a:t>монообъект</a:t>
            </a:r>
            <a:r>
              <a:rPr lang="ru-RU" sz="2600" dirty="0" smtClean="0">
                <a:solidFill>
                  <a:schemeClr val="accent3">
                    <a:lumMod val="50000"/>
                  </a:schemeClr>
                </a:solidFill>
                <a:latin typeface="Arial Narrow" pitchFamily="34" charset="0"/>
              </a:rPr>
              <a:t>, 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2600" dirty="0" smtClean="0">
                <a:solidFill>
                  <a:schemeClr val="accent3">
                    <a:lumMod val="50000"/>
                  </a:schemeClr>
                </a:solidFill>
                <a:latin typeface="Arial Narrow" pitchFamily="34" charset="0"/>
              </a:rPr>
              <a:t>                    новая структура, новая функция 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2600" dirty="0" smtClean="0">
                <a:solidFill>
                  <a:schemeClr val="accent3">
                    <a:lumMod val="50000"/>
                  </a:schemeClr>
                </a:solidFill>
                <a:latin typeface="Arial Narrow" pitchFamily="34" charset="0"/>
              </a:rPr>
              <a:t>                    вступающих в связь объектов.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100" y="404813"/>
            <a:ext cx="7499350" cy="863600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3100" dirty="0" smtClean="0">
                <a:solidFill>
                  <a:schemeClr val="tx2">
                    <a:satMod val="130000"/>
                  </a:schemeClr>
                </a:solidFill>
                <a:latin typeface="Arial Narrow" pitchFamily="34" charset="0"/>
              </a:rPr>
              <a:t/>
            </a:r>
            <a:br>
              <a:rPr lang="ru-RU" sz="3100" dirty="0" smtClean="0">
                <a:solidFill>
                  <a:schemeClr val="tx2">
                    <a:satMod val="130000"/>
                  </a:schemeClr>
                </a:solidFill>
                <a:latin typeface="Arial Narrow" pitchFamily="34" charset="0"/>
              </a:rPr>
            </a:br>
            <a:r>
              <a:rPr lang="ru-RU" sz="3100" dirty="0" smtClean="0">
                <a:solidFill>
                  <a:schemeClr val="tx2">
                    <a:satMod val="130000"/>
                  </a:schemeClr>
                </a:solidFill>
                <a:latin typeface="Arial Narrow" pitchFamily="34" charset="0"/>
              </a:rPr>
              <a:t>Педагогическую интеграцию </a:t>
            </a:r>
            <a:br>
              <a:rPr lang="ru-RU" sz="3100" dirty="0" smtClean="0">
                <a:solidFill>
                  <a:schemeClr val="tx2">
                    <a:satMod val="130000"/>
                  </a:schemeClr>
                </a:solidFill>
                <a:latin typeface="Arial Narrow" pitchFamily="34" charset="0"/>
              </a:rPr>
            </a:br>
            <a:r>
              <a:rPr lang="ru-RU" sz="3100" dirty="0" smtClean="0">
                <a:solidFill>
                  <a:schemeClr val="tx2">
                    <a:satMod val="130000"/>
                  </a:schemeClr>
                </a:solidFill>
                <a:latin typeface="Arial Narrow" pitchFamily="34" charset="0"/>
              </a:rPr>
              <a:t>она рассматривает в виде:</a:t>
            </a:r>
            <a:r>
              <a:rPr lang="ru-RU" dirty="0" smtClean="0">
                <a:solidFill>
                  <a:schemeClr val="tx2">
                    <a:satMod val="130000"/>
                  </a:schemeClr>
                </a:solidFill>
              </a:rPr>
              <a:t/>
            </a:r>
            <a:br>
              <a:rPr lang="ru-RU" dirty="0" smtClean="0">
                <a:solidFill>
                  <a:schemeClr val="tx2">
                    <a:satMod val="130000"/>
                  </a:schemeClr>
                </a:solidFill>
              </a:rPr>
            </a:br>
            <a:endParaRPr lang="ru-RU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latin typeface="Arial Narrow" pitchFamily="34" charset="0"/>
              </a:rPr>
              <a:t>принципа</a:t>
            </a: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Arial Narrow" pitchFamily="34" charset="0"/>
              </a:rPr>
              <a:t> (ведущая идея, отражающая особенности современного этапа развития и гарантирующая в случае ее реализации достижение более высоких позитивных результатов в научной и педагогической деятельности);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latin typeface="Arial Narrow" pitchFamily="34" charset="0"/>
              </a:rPr>
              <a:t>процесса</a:t>
            </a: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Arial Narrow" pitchFamily="34" charset="0"/>
              </a:rPr>
              <a:t> (непосредственное установление связей между объектами и создание новой целостной системы в соответствии с предполагаемым результатом. Это процесс интегрирования объектов, проектирования пути получения результата);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latin typeface="Arial Narrow" pitchFamily="34" charset="0"/>
              </a:rPr>
              <a:t>результата</a:t>
            </a: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Arial Narrow" pitchFamily="34" charset="0"/>
              </a:rPr>
              <a:t> (форма, которую обретают объекты, вступая во взаимосвязь друг с другом, например, интегрированное занятие) </a:t>
            </a:r>
            <a:endParaRPr lang="ru-RU" sz="2400" dirty="0">
              <a:solidFill>
                <a:schemeClr val="accent3">
                  <a:lumMod val="50000"/>
                </a:schemeClr>
              </a:solidFill>
              <a:latin typeface="Arial Narrow" pitchFamily="34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Picture 2" descr="http://ic.pics.livejournal.com/torin_kr/8246231/33145/33145_origina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03350" y="2060575"/>
            <a:ext cx="2881313" cy="2881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100" y="274638"/>
            <a:ext cx="7499350" cy="706437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800" b="1" i="1" dirty="0" smtClean="0">
                <a:solidFill>
                  <a:schemeClr val="tx2">
                    <a:satMod val="130000"/>
                  </a:schemeClr>
                </a:solidFill>
                <a:latin typeface="Arial Narrow" pitchFamily="34" charset="0"/>
              </a:rPr>
              <a:t>Физиологической основой интеграции</a:t>
            </a:r>
            <a:endParaRPr lang="ru-RU" sz="2800" dirty="0">
              <a:solidFill>
                <a:schemeClr val="tx2">
                  <a:satMod val="130000"/>
                </a:schemeClr>
              </a:solidFill>
              <a:latin typeface="Arial Narrow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619250" y="981075"/>
            <a:ext cx="7315200" cy="5267325"/>
          </a:xfrm>
        </p:spPr>
        <p:txBody>
          <a:bodyPr>
            <a:normAutofit/>
          </a:bodyPr>
          <a:lstStyle/>
          <a:p>
            <a:pPr marL="365760" indent="-283464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/>
              <a:t>    </a:t>
            </a: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Arial Narrow" pitchFamily="34" charset="0"/>
              </a:rPr>
              <a:t>является закономерность функционирования высшей нервной деятельности.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Arial Narrow" pitchFamily="34" charset="0"/>
              </a:rPr>
              <a:t>                                           Разработанная И.П. Павловым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Arial Narrow" pitchFamily="34" charset="0"/>
              </a:rPr>
              <a:t>                                           и И.М. Сеченовым теория о  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Arial Narrow" pitchFamily="34" charset="0"/>
              </a:rPr>
              <a:t>                                           взаимодействии всех функций 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Arial Narrow" pitchFamily="34" charset="0"/>
              </a:rPr>
              <a:t>                                           организма и взаимосвязи их 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Arial Narrow" pitchFamily="34" charset="0"/>
              </a:rPr>
              <a:t>                                       с окружающей средой подтверждает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Arial Narrow" pitchFamily="34" charset="0"/>
              </a:rPr>
              <a:t>                                       целостность восприятия 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Arial Narrow" pitchFamily="34" charset="0"/>
              </a:rPr>
              <a:t>                                      окружающего субъектом 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Arial Narrow" pitchFamily="34" charset="0"/>
              </a:rPr>
              <a:t>и адекватного отражения им различных процессов и явлений при помощи всех анализаторов.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5" name="Picture 4" descr="http://ds232.ucoz.ru/Deti_i_Roditel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48263" y="1916113"/>
            <a:ext cx="3600450" cy="3675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100" y="274638"/>
            <a:ext cx="7499350" cy="706437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800" b="1" i="1" dirty="0" smtClean="0">
                <a:solidFill>
                  <a:schemeClr val="tx2">
                    <a:satMod val="130000"/>
                  </a:schemeClr>
                </a:solidFill>
                <a:latin typeface="Arial Narrow" pitchFamily="34" charset="0"/>
              </a:rPr>
              <a:t>Психологическими основами интеграции</a:t>
            </a:r>
            <a:endParaRPr lang="ru-RU" sz="2800" dirty="0">
              <a:solidFill>
                <a:schemeClr val="tx2">
                  <a:satMod val="130000"/>
                </a:schemeClr>
              </a:solidFill>
              <a:latin typeface="Arial Narrow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65760" indent="-283464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Arial Narrow" pitchFamily="34" charset="0"/>
              </a:rPr>
              <a:t>являются общность психических процессов, 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Arial Narrow" pitchFamily="34" charset="0"/>
              </a:rPr>
              <a:t>развитие которых необходимо 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Arial Narrow" pitchFamily="34" charset="0"/>
              </a:rPr>
              <a:t>для успешного 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Arial Narrow" pitchFamily="34" charset="0"/>
              </a:rPr>
              <a:t>осуществления деятельности 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Arial Narrow" pitchFamily="34" charset="0"/>
              </a:rPr>
              <a:t>(эстетическое восприятие, 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Arial Narrow" pitchFamily="34" charset="0"/>
              </a:rPr>
              <a:t>образное мышление, 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Arial Narrow" pitchFamily="34" charset="0"/>
              </a:rPr>
              <a:t>воображение, 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Arial Narrow" pitchFamily="34" charset="0"/>
              </a:rPr>
              <a:t>эмоциональное отношение 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Arial Narrow" pitchFamily="34" charset="0"/>
              </a:rPr>
              <a:t>                      к деятельности, 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Arial Narrow" pitchFamily="34" charset="0"/>
              </a:rPr>
              <a:t>а также память и внимание).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29" name="Picture 6" descr="http://www.healthcare-informatics.com/sites/healthcare-informatics.com/files/imagecache/570x360/chief%20integration%20officer_0.jpg"/>
          <p:cNvPicPr>
            <a:picLocks noChangeAspect="1" noChangeArrowheads="1"/>
          </p:cNvPicPr>
          <p:nvPr/>
        </p:nvPicPr>
        <p:blipFill>
          <a:blip r:embed="rId2"/>
          <a:srcRect l="6631" t="2654" r="8485" b="1854"/>
          <a:stretch>
            <a:fillRect/>
          </a:stretch>
        </p:blipFill>
        <p:spPr bwMode="auto">
          <a:xfrm>
            <a:off x="1547813" y="981075"/>
            <a:ext cx="3328987" cy="3743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100" y="274638"/>
            <a:ext cx="7499350" cy="130175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endParaRPr lang="ru-RU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100" y="620713"/>
            <a:ext cx="7499350" cy="5627687"/>
          </a:xfrm>
        </p:spPr>
        <p:txBody>
          <a:bodyPr>
            <a:normAutofit/>
          </a:bodyPr>
          <a:lstStyle/>
          <a:p>
            <a:pPr marL="365760" indent="-283464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  <a:latin typeface="Arial Narrow" pitchFamily="34" charset="0"/>
              </a:rPr>
              <a:t>Таким образом, </a:t>
            </a:r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  <a:latin typeface="Arial Narrow" pitchFamily="34" charset="0"/>
              </a:rPr>
              <a:t>интеграция</a:t>
            </a: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  <a:latin typeface="Arial Narrow" pitchFamily="34" charset="0"/>
              </a:rPr>
              <a:t> – 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  <a:latin typeface="Arial Narrow" pitchFamily="34" charset="0"/>
              </a:rPr>
              <a:t>                                        это не простое объединение 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  <a:latin typeface="Arial Narrow" pitchFamily="34" charset="0"/>
              </a:rPr>
              <a:t>                                        частей в целое, а система, 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  <a:latin typeface="Arial Narrow" pitchFamily="34" charset="0"/>
              </a:rPr>
              <a:t>                                        которая ведет 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  <a:latin typeface="Arial Narrow" pitchFamily="34" charset="0"/>
              </a:rPr>
              <a:t>                                        к количественным и 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  <a:latin typeface="Arial Narrow" pitchFamily="34" charset="0"/>
              </a:rPr>
              <a:t>                                        качественным изменениям 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  <a:latin typeface="Arial Narrow" pitchFamily="34" charset="0"/>
              </a:rPr>
              <a:t>                                        не только уровня знаний 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  <a:latin typeface="Arial Narrow" pitchFamily="34" charset="0"/>
              </a:rPr>
              <a:t>                                         и умений воспитанников, педагогического мастерства педагогов, но и всей современной системы образования в целом. 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231</TotalTime>
  <Words>1179</Words>
  <Application>Microsoft Office PowerPoint</Application>
  <PresentationFormat>Экран (4:3)</PresentationFormat>
  <Paragraphs>202</Paragraphs>
  <Slides>27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28" baseType="lpstr">
      <vt:lpstr>Солнцестояние</vt:lpstr>
      <vt:lpstr>«Интегрированный подход при реализации задач художественно-эстетического развития детей дошкольного возраста» </vt:lpstr>
      <vt:lpstr>Цель исследования – изучение теоретико-методологических основ и анализ применения в практической работе интегрированного обучения детей  в дошкольных образовательных учреждениях. </vt:lpstr>
      <vt:lpstr>Понятие термина интеграция  в современной педагогике.</vt:lpstr>
      <vt:lpstr>Презентация PowerPoint</vt:lpstr>
      <vt:lpstr>Презентация PowerPoint</vt:lpstr>
      <vt:lpstr> Педагогическую интеграцию  она рассматривает в виде: </vt:lpstr>
      <vt:lpstr>Физиологической основой интеграции</vt:lpstr>
      <vt:lpstr>Психологическими основами интеграции</vt:lpstr>
      <vt:lpstr>Презентация PowerPoint</vt:lpstr>
      <vt:lpstr>История интегративного подхода  в педагогике.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Интеграция в искусстве и художественно-эстетическом развитии дошкольников. </vt:lpstr>
      <vt:lpstr>Презентация PowerPoint</vt:lpstr>
      <vt:lpstr>Формы организации образовательного процесса на основе интеграции искусства: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Проводимая практическая работа по введению интегрированного подхода к развитию творческих способностей детей через синтез разных видов искусств позволила:</vt:lpstr>
      <vt:lpstr>Презентация PowerPoint</vt:lpstr>
      <vt:lpstr>Смотрю – и слышу, слушаю – и вижу,  вижу – и чувствую! 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</dc:title>
  <cp:lastModifiedBy>user</cp:lastModifiedBy>
  <cp:revision>27</cp:revision>
  <dcterms:modified xsi:type="dcterms:W3CDTF">2018-09-23T07:26:45Z</dcterms:modified>
</cp:coreProperties>
</file>