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9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>
    <p:restoredLeft sz="15602"/>
    <p:restoredTop sz="94678"/>
  </p:normalViewPr>
  <p:slideViewPr>
    <p:cSldViewPr>
      <p:cViewPr varScale="1">
        <p:scale>
          <a:sx n="42" d="100"/>
          <a:sy n="42" d="100"/>
        </p:scale>
        <p:origin x="-786" y="-10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192" cy="73736192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slide" Target="slides/slide15.xml"  /><Relationship Id="rId17" Type="http://schemas.openxmlformats.org/officeDocument/2006/relationships/slide" Target="slides/slide16.xml"  /><Relationship Id="rId18" Type="http://schemas.openxmlformats.org/officeDocument/2006/relationships/slide" Target="slides/slide17.xml"  /><Relationship Id="rId19" Type="http://schemas.openxmlformats.org/officeDocument/2006/relationships/slide" Target="slides/slide18.xml"  /><Relationship Id="rId2" Type="http://schemas.openxmlformats.org/officeDocument/2006/relationships/slide" Target="slides/slide1.xml"  /><Relationship Id="rId20" Type="http://schemas.openxmlformats.org/officeDocument/2006/relationships/slide" Target="slides/slide19.xml"  /><Relationship Id="rId21" Type="http://schemas.openxmlformats.org/officeDocument/2006/relationships/slide" Target="slides/slide20.xml"  /><Relationship Id="rId22" Type="http://schemas.openxmlformats.org/officeDocument/2006/relationships/slide" Target="slides/slide21.xml"  /><Relationship Id="rId23" Type="http://schemas.openxmlformats.org/officeDocument/2006/relationships/slide" Target="slides/slide22.xml"  /><Relationship Id="rId24" Type="http://schemas.openxmlformats.org/officeDocument/2006/relationships/slide" Target="slides/slide23.xml"  /><Relationship Id="rId25" Type="http://schemas.openxmlformats.org/officeDocument/2006/relationships/slide" Target="slides/slide24.xml"  /><Relationship Id="rId26" Type="http://schemas.openxmlformats.org/officeDocument/2006/relationships/slide" Target="slides/slide25.xml"  /><Relationship Id="rId27" Type="http://schemas.openxmlformats.org/officeDocument/2006/relationships/slide" Target="slides/slide26.xml"  /><Relationship Id="rId28" Type="http://schemas.openxmlformats.org/officeDocument/2006/relationships/slide" Target="slides/slide27.xml"  /><Relationship Id="rId29" Type="http://schemas.openxmlformats.org/officeDocument/2006/relationships/slide" Target="slides/slide28.xml"  /><Relationship Id="rId3" Type="http://schemas.openxmlformats.org/officeDocument/2006/relationships/slide" Target="slides/slide2.xml"  /><Relationship Id="rId30" Type="http://schemas.openxmlformats.org/officeDocument/2006/relationships/slide" Target="slides/slide29.xml"  /><Relationship Id="rId31" Type="http://schemas.openxmlformats.org/officeDocument/2006/relationships/slide" Target="slides/slide30.xml"  /><Relationship Id="rId32" Type="http://schemas.openxmlformats.org/officeDocument/2006/relationships/presProps" Target="presProps.xml"  /><Relationship Id="rId33" Type="http://schemas.openxmlformats.org/officeDocument/2006/relationships/viewProps" Target="viewProps.xml"  /><Relationship Id="rId34" Type="http://schemas.openxmlformats.org/officeDocument/2006/relationships/theme" Target="theme/theme1.xml"  /><Relationship Id="rId35" Type="http://schemas.openxmlformats.org/officeDocument/2006/relationships/tableStyles" Target="tableStyles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E0321-0C19-4582-8D24-3B8BF3C561BF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A967609-6119-41FF-8C8A-4D72FFDE1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13" Type="http://schemas.openxmlformats.org/officeDocument/2006/relationships/image" Target="../media/image1.jpeg"  /><Relationship Id="rId14" Type="http://schemas.openxmlformats.org/officeDocument/2006/relationships/image" Target="../media/image2.png"  /><Relationship Id="rId15" Type="http://schemas.openxmlformats.org/officeDocument/2006/relationships/image" Target="../media/image3.png"  /><Relationship Id="rId16" Type="http://schemas.openxmlformats.org/officeDocument/2006/relationships/image" Target="../media/image4.pn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solidFill>
            <a:schemeClr val="bg1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373216"/>
            <a:ext cx="3168352" cy="1331080"/>
          </a:xfrm>
          <a:prstGeom prst="rect">
            <a:avLst/>
          </a:prstGeom>
          <a:noFill/>
        </p:spPr>
      </p:pic>
      <p:pic>
        <p:nvPicPr>
          <p:cNvPr id="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373216"/>
            <a:ext cx="3168352" cy="1331080"/>
          </a:xfrm>
          <a:prstGeom prst="rect">
            <a:avLst/>
          </a:prstGeom>
          <a:noFill/>
        </p:spPr>
      </p:pic>
      <p:pic>
        <p:nvPicPr>
          <p:cNvPr id="20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5373216"/>
            <a:ext cx="3168352" cy="1331080"/>
          </a:xfrm>
          <a:prstGeom prst="rect">
            <a:avLst/>
          </a:prstGeom>
          <a:noFill/>
        </p:spPr>
      </p:pic>
      <p:pic>
        <p:nvPicPr>
          <p:cNvPr id="16386" name="Picture 2" descr="http://img-fotki.yandex.ru/get/5603/svetlera.233/0_5a2e8_6ca8761b_XS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467544" y="5157192"/>
            <a:ext cx="1229177" cy="1321695"/>
          </a:xfrm>
          <a:prstGeom prst="rect">
            <a:avLst/>
          </a:prstGeom>
          <a:noFill/>
        </p:spPr>
      </p:pic>
      <p:pic>
        <p:nvPicPr>
          <p:cNvPr id="16388" name="Picture 4" descr="http://img-fotki.yandex.ru/get/5905/svetlera.233/0_5a2e0_a1798d9c_L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0" y="0"/>
            <a:ext cx="1405034" cy="1152128"/>
          </a:xfrm>
          <a:prstGeom prst="rect">
            <a:avLst/>
          </a:prstGeom>
          <a:noFill/>
        </p:spPr>
      </p:pic>
      <p:sp>
        <p:nvSpPr>
          <p:cNvPr id="16390" name="AutoShape 6" descr="http://img-fotki.yandex.ru/get/5905/svetlera.233/0_5a2e9_2bfbcf22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img-fotki.yandex.ru/get/5905/svetlera.233/0_5a2e9_2bfbcf22_L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596336" y="4653136"/>
            <a:ext cx="1240185" cy="17369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17.png"  /><Relationship Id="rId5" Type="http://schemas.openxmlformats.org/officeDocument/2006/relationships/image" Target="../media/image18.jpeg"  /><Relationship Id="rId6" Type="http://schemas.openxmlformats.org/officeDocument/2006/relationships/image" Target="../media/image10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4.xml"  /><Relationship Id="rId2" Type="http://schemas.openxmlformats.org/officeDocument/2006/relationships/image" Target="../media/image19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0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4.xml"  /><Relationship Id="rId2" Type="http://schemas.openxmlformats.org/officeDocument/2006/relationships/image" Target="../media/image21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2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slide" Target="slide16.xml"  /><Relationship Id="rId3" Type="http://schemas.openxmlformats.org/officeDocument/2006/relationships/image" Target="../media/image23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slide" Target="slide3.xml"  /><Relationship Id="rId4" Type="http://schemas.openxmlformats.org/officeDocument/2006/relationships/image" Target="../media/image24.png"  /><Relationship Id="rId5" Type="http://schemas.openxmlformats.org/officeDocument/2006/relationships/image" Target="../media/image10.png"  /><Relationship Id="rId6" Type="http://schemas.openxmlformats.org/officeDocument/2006/relationships/image" Target="../media/image12.png"  /><Relationship Id="rId7" Type="http://schemas.openxmlformats.org/officeDocument/2006/relationships/image" Target="../media/image25.png"  /><Relationship Id="rId8" Type="http://schemas.openxmlformats.org/officeDocument/2006/relationships/image" Target="../media/image26.pn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27.png"  /><Relationship Id="rId5" Type="http://schemas.openxmlformats.org/officeDocument/2006/relationships/image" Target="../media/image28.png"  /><Relationship Id="rId6" Type="http://schemas.openxmlformats.org/officeDocument/2006/relationships/image" Target="../media/image10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29.jpeg"  /><Relationship Id="rId5" Type="http://schemas.openxmlformats.org/officeDocument/2006/relationships/image" Target="../media/image30.png"  /><Relationship Id="rId6" Type="http://schemas.openxmlformats.org/officeDocument/2006/relationships/image" Target="../media/image10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31.png"  /><Relationship Id="rId5" Type="http://schemas.openxmlformats.org/officeDocument/2006/relationships/image" Target="../media/image32.png"  /><Relationship Id="rId6" Type="http://schemas.openxmlformats.org/officeDocument/2006/relationships/image" Target="../media/image10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33.png"  /><Relationship Id="rId5" Type="http://schemas.openxmlformats.org/officeDocument/2006/relationships/image" Target="../media/image34.png"  /><Relationship Id="rId6" Type="http://schemas.openxmlformats.org/officeDocument/2006/relationships/image" Target="../media/image10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35.png"  /><Relationship Id="rId5" Type="http://schemas.openxmlformats.org/officeDocument/2006/relationships/image" Target="../media/image36.png"  /><Relationship Id="rId6" Type="http://schemas.openxmlformats.org/officeDocument/2006/relationships/image" Target="../media/image10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37.png"  /><Relationship Id="rId5" Type="http://schemas.openxmlformats.org/officeDocument/2006/relationships/image" Target="../media/image33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38.jpeg"  /><Relationship Id="rId5" Type="http://schemas.openxmlformats.org/officeDocument/2006/relationships/image" Target="../media/image39.jpeg"  /><Relationship Id="rId6" Type="http://schemas.openxmlformats.org/officeDocument/2006/relationships/slide" Target="slide3.xml"  /><Relationship Id="rId7" Type="http://schemas.openxmlformats.org/officeDocument/2006/relationships/image" Target="../media/image24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0.pn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1.jpe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42.jpeg"  /><Relationship Id="rId3" Type="http://schemas.openxmlformats.org/officeDocument/2006/relationships/image" Target="../media/image43.jpeg"  /><Relationship Id="rId4" Type="http://schemas.openxmlformats.org/officeDocument/2006/relationships/image" Target="../media/image44.jpeg"  /><Relationship Id="rId5" Type="http://schemas.openxmlformats.org/officeDocument/2006/relationships/image" Target="../media/image45.jpeg"  /><Relationship Id="rId6" Type="http://schemas.openxmlformats.org/officeDocument/2006/relationships/image" Target="../media/image46.jpeg"  /><Relationship Id="rId7" Type="http://schemas.openxmlformats.org/officeDocument/2006/relationships/image" Target="../media/image47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48.jpeg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49.jpeg"  /><Relationship Id="rId3" Type="http://schemas.openxmlformats.org/officeDocument/2006/relationships/image" Target="../media/image50.jpeg"  /><Relationship Id="rId4" Type="http://schemas.openxmlformats.org/officeDocument/2006/relationships/image" Target="../media/image51.jpeg"  /><Relationship Id="rId5" Type="http://schemas.openxmlformats.org/officeDocument/2006/relationships/image" Target="../media/image52.jpeg"  /><Relationship Id="rId6" Type="http://schemas.openxmlformats.org/officeDocument/2006/relationships/image" Target="../media/image53.jpeg"  /><Relationship Id="rId7" Type="http://schemas.openxmlformats.org/officeDocument/2006/relationships/image" Target="../media/image54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5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slide" Target="slide4.xml"  /><Relationship Id="rId3" Type="http://schemas.openxmlformats.org/officeDocument/2006/relationships/image" Target="../media/image5.png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hyperlink" Target="http://www.babyeda.ru/zagadki-obmanki.html" TargetMode="External" /><Relationship Id="rId3" Type="http://schemas.openxmlformats.org/officeDocument/2006/relationships/hyperlink" Target="http://www.lenagold.ru/" TargetMode="External"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6.png"  /><Relationship Id="rId4" Type="http://schemas.openxmlformats.org/officeDocument/2006/relationships/image" Target="../media/image7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8.png"  /><Relationship Id="rId4" Type="http://schemas.openxmlformats.org/officeDocument/2006/relationships/image" Target="../media/image9.jpeg"  /><Relationship Id="rId5" Type="http://schemas.openxmlformats.org/officeDocument/2006/relationships/image" Target="../media/image10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8.png"  /><Relationship Id="rId4" Type="http://schemas.openxmlformats.org/officeDocument/2006/relationships/image" Target="../media/image11.jpeg"  /><Relationship Id="rId5" Type="http://schemas.openxmlformats.org/officeDocument/2006/relationships/image" Target="../media/image10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13.png"  /><Relationship Id="rId5" Type="http://schemas.openxmlformats.org/officeDocument/2006/relationships/image" Target="../media/image14.jpeg"  /><Relationship Id="rId6" Type="http://schemas.openxmlformats.org/officeDocument/2006/relationships/image" Target="../media/image10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audio" Target="../media/audio1.wav"  /><Relationship Id="rId3" Type="http://schemas.openxmlformats.org/officeDocument/2006/relationships/image" Target="../media/image12.png"  /><Relationship Id="rId4" Type="http://schemas.openxmlformats.org/officeDocument/2006/relationships/image" Target="../media/image15.png"  /><Relationship Id="rId5" Type="http://schemas.openxmlformats.org/officeDocument/2006/relationships/image" Target="../media/image10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6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0"/>
          </p:nvPr>
        </p:nvSpPr>
        <p:spPr>
          <a:xfrm>
            <a:off x="827584" y="620689"/>
            <a:ext cx="7772400" cy="950924"/>
          </a:xfrm>
        </p:spPr>
        <p:txBody>
          <a:bodyPr/>
          <a:lstStyle/>
          <a:p>
            <a:pPr lvl="0">
              <a:defRPr/>
            </a:pPr>
            <a:r>
              <a:rPr 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Государственное бюджетное  образовательное учреждение</a:t>
            </a:r>
            <a:br>
              <a:rPr 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средняя образовательная школа города Москвы  </a:t>
            </a:r>
            <a:r>
              <a:rPr lang="en-US" alt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904</a:t>
            </a:r>
            <a:br>
              <a:rPr 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ru-RU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(дошкольное отделение)</a:t>
            </a:r>
            <a:endParaRPr lang="ru-RU" sz="200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132856"/>
            <a:ext cx="6400800" cy="1752600"/>
          </a:xfrm>
        </p:spPr>
        <p:txBody>
          <a:bodyPr/>
          <a:lstStyle/>
          <a:p>
            <a:pPr lvl="0">
              <a:defRPr/>
            </a:pPr>
            <a:r>
              <a:rPr lang="ru-RU" b="1" cap="all">
                <a:solidFill>
                  <a:schemeClr val="tx1">
                    <a:lumMod val="65000"/>
                    <a:lumOff val="35000"/>
                  </a:schemeClr>
                </a:solidFill>
              </a:rPr>
              <a:t>Презентация:</a:t>
            </a:r>
            <a:endParaRPr lang="ru-RU" b="1" cap="all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>
              <a:defRPr/>
            </a:pPr>
            <a:r>
              <a:rPr lang="ru-RU" b="1" cap="all">
                <a:solidFill>
                  <a:schemeClr val="tx1">
                    <a:lumMod val="65000"/>
                    <a:lumOff val="35000"/>
                  </a:schemeClr>
                </a:solidFill>
              </a:rPr>
              <a:t>игра-викторина</a:t>
            </a:r>
            <a:br>
              <a:rPr lang="ru-RU" b="1" cap="all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cap="all">
                <a:solidFill>
                  <a:schemeClr val="tx1">
                    <a:lumMod val="65000"/>
                    <a:lumOff val="35000"/>
                  </a:schemeClr>
                </a:solidFill>
              </a:rPr>
              <a:t>«любимый сказочный герой»</a:t>
            </a:r>
            <a:endParaRPr lang="ru-RU" b="1" cap="all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>
              <a:defRPr/>
            </a:pPr>
            <a:r>
              <a:rPr lang="ru-RU" sz="1200" b="1" cap="all">
                <a:latin typeface="Bookman Old Style"/>
              </a:rPr>
              <a:t>Для детей среднего и старшего дошкольного возраста</a:t>
            </a:r>
            <a:r>
              <a:rPr lang="ru-RU" sz="2800" b="1" cap="all"/>
              <a:t> </a:t>
            </a: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71670" y="4357694"/>
            <a:ext cx="5623655" cy="2012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>
                <a:latin typeface="Bookman Old Style"/>
              </a:rPr>
              <a:t>Воспитатель :Тряпкина Надежда Анатольевна</a:t>
            </a:r>
            <a:endParaRPr lang="ru-RU">
              <a:latin typeface="Bookman Old Style"/>
            </a:endParaRPr>
          </a:p>
          <a:p>
            <a:pPr lvl="0">
              <a:defRPr/>
            </a:pPr>
            <a:endParaRPr lang="ru-RU">
              <a:latin typeface="Bookman Old Style"/>
            </a:endParaRPr>
          </a:p>
          <a:p>
            <a:pPr lvl="0">
              <a:defRPr/>
            </a:pPr>
            <a:endParaRPr lang="ru-RU">
              <a:latin typeface="Bookman Old Style"/>
            </a:endParaRPr>
          </a:p>
          <a:p>
            <a:pPr lvl="0">
              <a:defRPr/>
            </a:pPr>
            <a:endParaRPr lang="ru-RU">
              <a:latin typeface="Bookman Old Style"/>
            </a:endParaRPr>
          </a:p>
          <a:p>
            <a:pPr lvl="0">
              <a:defRPr/>
            </a:pPr>
            <a:r>
              <a:rPr lang="ru-RU">
                <a:latin typeface="Bookman Old Style"/>
              </a:rPr>
              <a:t>              Москва      </a:t>
            </a:r>
            <a:endParaRPr lang="ru-RU">
              <a:latin typeface="Bookman Old Style"/>
            </a:endParaRPr>
          </a:p>
          <a:p>
            <a:pPr lvl="0">
              <a:defRPr/>
            </a:pPr>
            <a:r>
              <a:rPr lang="ru-RU">
                <a:latin typeface="Bookman Old Style"/>
              </a:rPr>
              <a:t>              201</a:t>
            </a:r>
            <a:r>
              <a:rPr lang="en-US" altLang="ru-RU">
                <a:latin typeface="Bookman Old Style"/>
              </a:rPr>
              <a:t>7</a:t>
            </a:r>
            <a:r>
              <a:rPr lang="ru-RU">
                <a:latin typeface="Bookman Old Style"/>
              </a:rPr>
              <a:t> г</a:t>
            </a:r>
            <a:endParaRPr lang="ru-RU">
              <a:latin typeface="Bookman Old Style"/>
            </a:endParaRPr>
          </a:p>
          <a:p>
            <a:pPr lvl="0">
              <a:defRPr/>
            </a:pPr>
            <a:endParaRPr lang="ru-RU">
              <a:latin typeface="Bookman Old Styl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/>
          <a:lstStyle/>
          <a:p>
            <a:r>
              <a:rPr lang="ru-RU" dirty="0">
                <a:latin typeface="Bookman Old Style" pitchFamily="18" charset="0"/>
              </a:rPr>
              <a:t>Кто жил в теремке?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19" y="1916832"/>
            <a:ext cx="5135113" cy="4542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4984962"/>
            <a:ext cx="1428750" cy="1428750"/>
          </a:xfrm>
          <a:prstGeom prst="rect">
            <a:avLst/>
          </a:prstGeom>
        </p:spPr>
      </p:pic>
      <p:pic>
        <p:nvPicPr>
          <p:cNvPr id="512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6807" y="6594158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634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Какую песенку пел колобок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dirty="0" smtClean="0"/>
              <a:t>Я колобок, колобок,</a:t>
            </a:r>
            <a:br>
              <a:rPr lang="ru-RU" sz="2800" dirty="0" smtClean="0"/>
            </a:br>
            <a:r>
              <a:rPr lang="ru-RU" sz="2800" dirty="0" smtClean="0"/>
              <a:t>Я по </a:t>
            </a:r>
            <a:r>
              <a:rPr lang="ru-RU" dirty="0" smtClean="0"/>
              <a:t>амбар</a:t>
            </a:r>
            <a:r>
              <a:rPr lang="ru-RU" sz="2800" dirty="0" smtClean="0"/>
              <a:t>у метен,</a:t>
            </a:r>
            <a:br>
              <a:rPr lang="ru-RU" sz="2800" dirty="0" smtClean="0"/>
            </a:br>
            <a:r>
              <a:rPr lang="ru-RU" sz="2800" dirty="0" smtClean="0"/>
              <a:t>По сусекам </a:t>
            </a:r>
            <a:r>
              <a:rPr lang="ru-RU" sz="2800" dirty="0" err="1" smtClean="0"/>
              <a:t>скребен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В печку сажен,</a:t>
            </a:r>
            <a:br>
              <a:rPr lang="ru-RU" sz="2800" dirty="0" smtClean="0"/>
            </a:br>
            <a:r>
              <a:rPr lang="ru-RU" sz="2800" dirty="0" smtClean="0"/>
              <a:t>На окошке стужен.</a:t>
            </a:r>
            <a:br>
              <a:rPr lang="ru-RU" sz="2800" dirty="0" smtClean="0"/>
            </a:br>
            <a:r>
              <a:rPr lang="ru-RU" sz="2800" dirty="0" smtClean="0"/>
              <a:t>Я от дедушки ушел,</a:t>
            </a:r>
            <a:br>
              <a:rPr lang="ru-RU" sz="2800" dirty="0" smtClean="0"/>
            </a:br>
            <a:r>
              <a:rPr lang="ru-RU" sz="2800" dirty="0" smtClean="0"/>
              <a:t>Я от бабушки ушел.</a:t>
            </a:r>
            <a:endParaRPr lang="ru-RU" sz="2800" dirty="0"/>
          </a:p>
        </p:txBody>
      </p:sp>
      <p:pic>
        <p:nvPicPr>
          <p:cNvPr id="5" name="Содержимое 4" descr="kolobok00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94268" y="1600200"/>
            <a:ext cx="3964012" cy="505883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     В какой сказке девочка взяла самую         большую ложку и поела из самой большой чашки?</a:t>
            </a:r>
            <a:endParaRPr lang="ru-RU" sz="3200" dirty="0"/>
          </a:p>
        </p:txBody>
      </p:sp>
      <p:pic>
        <p:nvPicPr>
          <p:cNvPr id="12" name="Содержимое 11" descr="16352903lab3mlm124628159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928802"/>
            <a:ext cx="5072098" cy="3804074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296974"/>
          </a:xfrm>
        </p:spPr>
        <p:txBody>
          <a:bodyPr/>
          <a:lstStyle/>
          <a:p>
            <a:r>
              <a:rPr lang="ru-RU" dirty="0" smtClean="0"/>
              <a:t>     Как звали медведей в сказке Л.Толстого «Три медведя»?</a:t>
            </a:r>
            <a:endParaRPr lang="ru-RU" dirty="0"/>
          </a:p>
        </p:txBody>
      </p:sp>
      <p:pic>
        <p:nvPicPr>
          <p:cNvPr id="6" name="Содержимое 5" descr="2246438_html_439f517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143116"/>
            <a:ext cx="4038600" cy="269240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14942" y="4000504"/>
            <a:ext cx="3471858" cy="2125659"/>
          </a:xfrm>
        </p:spPr>
        <p:txBody>
          <a:bodyPr/>
          <a:lstStyle/>
          <a:p>
            <a:r>
              <a:rPr lang="ru-RU" dirty="0" smtClean="0"/>
              <a:t>Михайло </a:t>
            </a:r>
            <a:r>
              <a:rPr lang="ru-RU" dirty="0" err="1" smtClean="0"/>
              <a:t>Иваныч</a:t>
            </a:r>
            <a:endParaRPr lang="ru-RU" dirty="0" smtClean="0"/>
          </a:p>
          <a:p>
            <a:r>
              <a:rPr lang="ru-RU" dirty="0" smtClean="0"/>
              <a:t>Настасья Петровна</a:t>
            </a:r>
          </a:p>
          <a:p>
            <a:r>
              <a:rPr lang="ru-RU" dirty="0" smtClean="0"/>
              <a:t>Мишутка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   Кто из трех поросят построил самый прочный дом?</a:t>
            </a:r>
            <a:endParaRPr lang="ru-RU" sz="4000" dirty="0"/>
          </a:p>
        </p:txBody>
      </p:sp>
      <p:pic>
        <p:nvPicPr>
          <p:cNvPr id="6" name="Содержимое 5" descr="20390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1928802"/>
            <a:ext cx="4923230" cy="3396539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868" y="785794"/>
            <a:ext cx="1446000" cy="215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85918" y="3429000"/>
            <a:ext cx="5143536" cy="12144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Загадки -обманки</a:t>
            </a:r>
            <a:endParaRPr lang="ru-RU" sz="4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4941168"/>
            <a:ext cx="1235516" cy="1080000"/>
          </a:xfrm>
        </p:spPr>
      </p:pic>
      <p:pic>
        <p:nvPicPr>
          <p:cNvPr id="614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55637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28860" y="1214422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Живу за океаном,</a:t>
            </a:r>
          </a:p>
          <a:p>
            <a:r>
              <a:rPr lang="ru-RU" sz="2000" dirty="0" smtClean="0">
                <a:latin typeface="Bookman Old Style" pitchFamily="18" charset="0"/>
              </a:rPr>
              <a:t>На пальме рву бананы,</a:t>
            </a:r>
          </a:p>
          <a:p>
            <a:r>
              <a:rPr lang="ru-RU" sz="2000" dirty="0" smtClean="0">
                <a:latin typeface="Bookman Old Style" pitchFamily="18" charset="0"/>
              </a:rPr>
              <a:t>Я весела, здорова,</a:t>
            </a:r>
          </a:p>
          <a:p>
            <a:r>
              <a:rPr lang="ru-RU" sz="2000" dirty="0" smtClean="0">
                <a:latin typeface="Bookman Old Style" pitchFamily="18" charset="0"/>
              </a:rPr>
              <a:t>А кто же я? </a:t>
            </a:r>
            <a:r>
              <a:rPr lang="ru-RU" sz="2000" dirty="0" err="1" smtClean="0">
                <a:latin typeface="Bookman Old Style" pitchFamily="18" charset="0"/>
              </a:rPr>
              <a:t>Kopoва</a:t>
            </a:r>
            <a:r>
              <a:rPr lang="ru-RU" sz="2000" dirty="0" smtClean="0">
                <a:latin typeface="Bookman Old Style" pitchFamily="18" charset="0"/>
              </a:rPr>
              <a:t>?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4c129b77e45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1643050"/>
            <a:ext cx="1331260" cy="144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43570" y="392906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(обезьяна)</a:t>
            </a:r>
            <a:endParaRPr lang="ru-RU" dirty="0"/>
          </a:p>
        </p:txBody>
      </p:sp>
      <p:pic>
        <p:nvPicPr>
          <p:cNvPr id="10" name="Рисунок 9" descr="obez3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2571744"/>
            <a:ext cx="198333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022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62"/>
          </a:xfrm>
        </p:spPr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Домик носит на себе,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С нею рядом он везде,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Дом на прочный щит похож,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Кто ж там прячется? 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f7a6fccd256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1500174"/>
            <a:ext cx="1396800" cy="1440000"/>
          </a:xfrm>
          <a:prstGeom prst="rect">
            <a:avLst/>
          </a:prstGeom>
        </p:spPr>
      </p:pic>
      <p:pic>
        <p:nvPicPr>
          <p:cNvPr id="8" name="Рисунок 7" descr="01ed5a7945c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430" y="2428868"/>
            <a:ext cx="2211976" cy="2160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072198" y="3929066"/>
            <a:ext cx="1227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(черепаха)</a:t>
            </a:r>
            <a:endParaRPr lang="ru-RU" dirty="0"/>
          </a:p>
        </p:txBody>
      </p:sp>
      <p:pic>
        <p:nvPicPr>
          <p:cNvPr id="11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6807" y="6594158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5"/>
          </a:xfrm>
        </p:spPr>
        <p:txBody>
          <a:bodyPr/>
          <a:lstStyle/>
          <a:p>
            <a:r>
              <a:rPr lang="ru-RU" sz="2400" dirty="0" err="1" smtClean="0"/>
              <a:t>Ква-ква-ква</a:t>
            </a:r>
            <a:r>
              <a:rPr lang="ru-RU" sz="2400" dirty="0" smtClean="0"/>
              <a:t> - какая песня!</a:t>
            </a:r>
            <a:br>
              <a:rPr lang="ru-RU" sz="2400" dirty="0" smtClean="0"/>
            </a:br>
            <a:r>
              <a:rPr lang="ru-RU" sz="2400" dirty="0" smtClean="0"/>
              <a:t>Что быть может интересней,</a:t>
            </a:r>
            <a:br>
              <a:rPr lang="ru-RU" sz="2400" dirty="0" smtClean="0"/>
            </a:br>
            <a:r>
              <a:rPr lang="ru-RU" sz="2400" dirty="0" smtClean="0"/>
              <a:t>Что быть может веселей?</a:t>
            </a:r>
            <a:br>
              <a:rPr lang="ru-RU" sz="2400" dirty="0" smtClean="0"/>
            </a:br>
            <a:r>
              <a:rPr lang="ru-RU" sz="2400" dirty="0" smtClean="0"/>
              <a:t>А поет вам... соловей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4143380"/>
            <a:ext cx="111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(лягушка)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571480"/>
            <a:ext cx="1847850" cy="2466975"/>
          </a:xfrm>
          <a:prstGeom prst="rect">
            <a:avLst/>
          </a:prstGeom>
        </p:spPr>
      </p:pic>
      <p:pic>
        <p:nvPicPr>
          <p:cNvPr id="8" name="Рисунок 7" descr="lagush4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2214554"/>
            <a:ext cx="2658062" cy="2160000"/>
          </a:xfrm>
          <a:prstGeom prst="rect">
            <a:avLst/>
          </a:prstGeom>
        </p:spPr>
      </p:pic>
      <p:pic>
        <p:nvPicPr>
          <p:cNvPr id="9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90" y="6429396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Я мяукать не боюсь,</a:t>
            </a:r>
            <a:br>
              <a:rPr lang="ru-RU" sz="2400" dirty="0" smtClean="0"/>
            </a:br>
            <a:r>
              <a:rPr lang="ru-RU" sz="2400" dirty="0" smtClean="0"/>
              <a:t>Коготками я дерусь,</a:t>
            </a:r>
            <a:br>
              <a:rPr lang="ru-RU" sz="2400" dirty="0" smtClean="0"/>
            </a:br>
            <a:r>
              <a:rPr lang="ru-RU" sz="2400" dirty="0" smtClean="0"/>
              <a:t>Зря меня ты не пугай!</a:t>
            </a:r>
            <a:br>
              <a:rPr lang="ru-RU" sz="2400" dirty="0" smtClean="0"/>
            </a:br>
            <a:r>
              <a:rPr lang="ru-RU" sz="2400" dirty="0" smtClean="0"/>
              <a:t>Кто задира?... Попугай </a:t>
            </a: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6380" y="4214818"/>
            <a:ext cx="952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(Кошка)</a:t>
            </a:r>
            <a:endParaRPr lang="ru-RU" dirty="0"/>
          </a:p>
        </p:txBody>
      </p:sp>
      <p:pic>
        <p:nvPicPr>
          <p:cNvPr id="6" name="Рисунок 5" descr="50f7fc06a44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357166"/>
            <a:ext cx="1099760" cy="2160000"/>
          </a:xfrm>
          <a:prstGeom prst="rect">
            <a:avLst/>
          </a:prstGeom>
        </p:spPr>
      </p:pic>
      <p:pic>
        <p:nvPicPr>
          <p:cNvPr id="7" name="Рисунок 6" descr="kosh1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857364"/>
            <a:ext cx="1488343" cy="2880000"/>
          </a:xfrm>
          <a:prstGeom prst="rect">
            <a:avLst/>
          </a:prstGeom>
        </p:spPr>
      </p:pic>
      <p:pic>
        <p:nvPicPr>
          <p:cNvPr id="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61352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мероприятия: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развивать внимание, мышление, память, умение</a:t>
            </a:r>
            <a:r>
              <a:rPr lang="ru-RU" sz="2800" dirty="0" smtClean="0"/>
              <a:t>, передавать характерные  черты сказочного героя,  закрепить знания детей о сказках;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научить </a:t>
            </a:r>
            <a:r>
              <a:rPr lang="ru-RU" sz="2800" dirty="0" smtClean="0"/>
              <a:t>понимать характеры сказочных героев, ситуации,  воспринимать образное содержание, замечать выразительные средства;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обогащать словарный запас детей </a:t>
            </a:r>
            <a:r>
              <a:rPr lang="ru-RU" sz="2800" dirty="0" smtClean="0"/>
              <a:t>синонимами </a:t>
            </a:r>
            <a:r>
              <a:rPr lang="ru-RU" sz="2800" dirty="0" smtClean="0"/>
              <a:t>и антонимами.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Я лаю и кусаю,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Я дом ваш охраняю,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Всегда смотрю во все глаза,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А как зовут меня? ... Коза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86446" y="4286256"/>
            <a:ext cx="1285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(Собака)</a:t>
            </a:r>
            <a:br>
              <a:rPr lang="ru-RU" dirty="0" smtClean="0"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6" name="Рисунок 5" descr="goat-picture-col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928670"/>
            <a:ext cx="2087619" cy="1440000"/>
          </a:xfrm>
          <a:prstGeom prst="rect">
            <a:avLst/>
          </a:prstGeom>
        </p:spPr>
      </p:pic>
      <p:pic>
        <p:nvPicPr>
          <p:cNvPr id="7" name="Рисунок 6" descr="sobaka19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785926"/>
            <a:ext cx="2686679" cy="3600000"/>
          </a:xfrm>
          <a:prstGeom prst="rect">
            <a:avLst/>
          </a:prstGeom>
        </p:spPr>
      </p:pic>
      <p:pic>
        <p:nvPicPr>
          <p:cNvPr id="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61352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Утром рано я встаю,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Молочком всех напою,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Травку я жую за речкой,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А зовусь я как? ... Овечкой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86446" y="4357694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(Коровой)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4c129b77e4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071678"/>
            <a:ext cx="2662520" cy="2880000"/>
          </a:xfrm>
          <a:prstGeom prst="rect">
            <a:avLst/>
          </a:prstGeom>
        </p:spPr>
      </p:pic>
      <p:pic>
        <p:nvPicPr>
          <p:cNvPr id="7" name="Рисунок 6" descr="035f3296d02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86643" y="857232"/>
            <a:ext cx="1469334" cy="1800000"/>
          </a:xfrm>
          <a:prstGeom prst="rect">
            <a:avLst/>
          </a:prstGeom>
        </p:spPr>
      </p:pic>
      <p:pic>
        <p:nvPicPr>
          <p:cNvPr id="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61352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Носик, словно пятачок,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Хвостик - маленький крючок,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err="1" smtClean="0">
                <a:latin typeface="Bookman Old Style" pitchFamily="18" charset="0"/>
              </a:rPr>
              <a:t>Розовая</a:t>
            </a:r>
            <a:r>
              <a:rPr lang="ru-RU" sz="2400" dirty="0" smtClean="0">
                <a:latin typeface="Bookman Old Style" pitchFamily="18" charset="0"/>
              </a:rPr>
              <a:t> спинка, белая щетинка,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А на лбу-то - розочка,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Как зовусь я? ... Козочка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57950" y="3500438"/>
            <a:ext cx="1643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(Поросенок)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985a5b208ac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2500306"/>
            <a:ext cx="3254893" cy="2880000"/>
          </a:xfrm>
          <a:prstGeom prst="rect">
            <a:avLst/>
          </a:prstGeom>
        </p:spPr>
      </p:pic>
      <p:pic>
        <p:nvPicPr>
          <p:cNvPr id="7" name="Рисунок 6" descr="goat-picture-colo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857232"/>
            <a:ext cx="2087619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Просыпаясь поутру,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Долбит дерева кору,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Собирает червячков: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Тук-тук-тук - обед готов!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Птичка просто молодец,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Как зовут ее? ... Скворец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6380" y="4214818"/>
            <a:ext cx="1071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((Дятел)</a:t>
            </a:r>
            <a:br>
              <a:rPr lang="ru-RU" dirty="0" smtClean="0"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7" name="Рисунок 6" descr="images (2).jpg"/>
          <p:cNvPicPr>
            <a:picLocks noChangeAspect="1"/>
          </p:cNvPicPr>
          <p:nvPr/>
        </p:nvPicPr>
        <p:blipFill>
          <a:blip r:embed="rId4"/>
          <a:srcRect l="20297"/>
          <a:stretch>
            <a:fillRect/>
          </a:stretch>
        </p:blipFill>
        <p:spPr>
          <a:xfrm>
            <a:off x="6858016" y="285728"/>
            <a:ext cx="1533529" cy="2371725"/>
          </a:xfrm>
          <a:prstGeom prst="rect">
            <a:avLst/>
          </a:prstGeom>
        </p:spPr>
      </p:pic>
      <p:pic>
        <p:nvPicPr>
          <p:cNvPr id="8" name="Рисунок 7" descr="04905005304805405505205704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2643182"/>
            <a:ext cx="2000250" cy="2286000"/>
          </a:xfrm>
          <a:prstGeom prst="rect">
            <a:avLst/>
          </a:prstGeom>
        </p:spPr>
      </p:pic>
      <p:pic>
        <p:nvPicPr>
          <p:cNvPr id="10" name="Объект 4">
            <a:hlinkClick r:id="rId6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4942" y="5143512"/>
            <a:ext cx="1235516" cy="1080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3714752"/>
            <a:ext cx="8229600" cy="928694"/>
          </a:xfrm>
        </p:spPr>
        <p:txBody>
          <a:bodyPr/>
          <a:lstStyle/>
          <a:p>
            <a:r>
              <a:rPr lang="ru-RU" sz="3600" b="1" i="1" dirty="0" smtClean="0"/>
              <a:t>3. Задание «Исправь ошибки»</a:t>
            </a:r>
            <a:br>
              <a:rPr lang="ru-RU" sz="3600" b="1" i="1" dirty="0" smtClean="0"/>
            </a:br>
            <a:r>
              <a:rPr lang="ru-RU" sz="3600" b="1" i="1" dirty="0" smtClean="0"/>
              <a:t>по сказкам «Курочка Ряба» и «Колобок».</a:t>
            </a:r>
            <a:endParaRPr lang="ru-RU" sz="3600" b="1" i="1" dirty="0"/>
          </a:p>
        </p:txBody>
      </p:sp>
      <p:pic>
        <p:nvPicPr>
          <p:cNvPr id="10" name="Содержимое 9" descr="77864324_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571480"/>
            <a:ext cx="2078175" cy="3071129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186401">
            <a:off x="2643174" y="571480"/>
            <a:ext cx="3615729" cy="484890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«Курочка Ряба»</a:t>
            </a:r>
            <a:endParaRPr lang="ru-RU" dirty="0"/>
          </a:p>
        </p:txBody>
      </p:sp>
      <p:pic>
        <p:nvPicPr>
          <p:cNvPr id="1026" name="Picture 2" descr="C:\Users\Вовка Катька\Desktop\Новая папка (3)\ryab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7"/>
            <a:ext cx="2571768" cy="1716164"/>
          </a:xfrm>
          <a:prstGeom prst="rect">
            <a:avLst/>
          </a:prstGeom>
          <a:noFill/>
        </p:spPr>
      </p:pic>
      <p:pic>
        <p:nvPicPr>
          <p:cNvPr id="1027" name="Picture 3" descr="C:\Users\Вовка Катька\Desktop\Новая папка (3)\ryab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9" y="1071546"/>
            <a:ext cx="2578678" cy="1714512"/>
          </a:xfrm>
          <a:prstGeom prst="rect">
            <a:avLst/>
          </a:prstGeom>
          <a:noFill/>
        </p:spPr>
      </p:pic>
      <p:pic>
        <p:nvPicPr>
          <p:cNvPr id="1028" name="Picture 4" descr="C:\Users\Вовка Катька\Desktop\Новая папка (3)\ryab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7340" y="1071546"/>
            <a:ext cx="2407895" cy="1643074"/>
          </a:xfrm>
          <a:prstGeom prst="rect">
            <a:avLst/>
          </a:prstGeom>
          <a:noFill/>
        </p:spPr>
      </p:pic>
      <p:pic>
        <p:nvPicPr>
          <p:cNvPr id="1029" name="Picture 5" descr="C:\Users\Вовка Катька\Desktop\Новая папка (3)\ryaba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214687"/>
            <a:ext cx="2643206" cy="1790772"/>
          </a:xfrm>
          <a:prstGeom prst="rect">
            <a:avLst/>
          </a:prstGeom>
          <a:noFill/>
        </p:spPr>
      </p:pic>
      <p:pic>
        <p:nvPicPr>
          <p:cNvPr id="1030" name="Picture 6" descr="C:\Users\Вовка Катька\Desktop\Новая папка (3)\ryaba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6539" y="3322332"/>
            <a:ext cx="2684420" cy="1838581"/>
          </a:xfrm>
          <a:prstGeom prst="rect">
            <a:avLst/>
          </a:prstGeom>
          <a:noFill/>
        </p:spPr>
      </p:pic>
      <p:pic>
        <p:nvPicPr>
          <p:cNvPr id="1031" name="Picture 7" descr="C:\Users\Вовка Катька\Desktop\Новая папка (3)\ryaba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1798" y="3071810"/>
            <a:ext cx="2531422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овка Катька\Desktop\Новая папка (3)\3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28604"/>
            <a:ext cx="4071966" cy="4990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овка Катька\Desktop\Новая папка (3)\8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571876"/>
            <a:ext cx="1517765" cy="1928826"/>
          </a:xfrm>
          <a:prstGeom prst="rect">
            <a:avLst/>
          </a:prstGeom>
          <a:noFill/>
        </p:spPr>
      </p:pic>
      <p:pic>
        <p:nvPicPr>
          <p:cNvPr id="3075" name="Picture 3" descr="C:\Users\Вовка Катька\Desktop\Новая папка (3)\6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786190"/>
            <a:ext cx="1684608" cy="2143140"/>
          </a:xfrm>
          <a:prstGeom prst="rect">
            <a:avLst/>
          </a:prstGeom>
          <a:noFill/>
        </p:spPr>
      </p:pic>
      <p:pic>
        <p:nvPicPr>
          <p:cNvPr id="3076" name="Picture 4" descr="C:\Users\Вовка Катька\Desktop\Новая папка (3)\5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786190"/>
            <a:ext cx="1714480" cy="2195053"/>
          </a:xfrm>
          <a:prstGeom prst="rect">
            <a:avLst/>
          </a:prstGeom>
          <a:noFill/>
        </p:spPr>
      </p:pic>
      <p:pic>
        <p:nvPicPr>
          <p:cNvPr id="3077" name="Picture 5" descr="C:\Users\Вовка Катька\Desktop\Новая папка (3)\4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1571612"/>
            <a:ext cx="1479298" cy="1857388"/>
          </a:xfrm>
          <a:prstGeom prst="rect">
            <a:avLst/>
          </a:prstGeom>
          <a:noFill/>
        </p:spPr>
      </p:pic>
      <p:pic>
        <p:nvPicPr>
          <p:cNvPr id="3078" name="Picture 6" descr="C:\Users\Вовка Катька\Desktop\Новая папка (3)\2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1500174"/>
            <a:ext cx="1785950" cy="2036084"/>
          </a:xfrm>
          <a:prstGeom prst="rect">
            <a:avLst/>
          </a:prstGeom>
          <a:noFill/>
        </p:spPr>
      </p:pic>
      <p:pic>
        <p:nvPicPr>
          <p:cNvPr id="3079" name="Picture 7" descr="C:\Users\Вовка Катька\Desktop\Новая папка (3)\1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1357298"/>
            <a:ext cx="1866010" cy="214314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«Колобок»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329458198_teremo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285728"/>
            <a:ext cx="3951291" cy="509746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286124"/>
            <a:ext cx="4608512" cy="1143000"/>
          </a:xfrm>
        </p:spPr>
        <p:txBody>
          <a:bodyPr/>
          <a:lstStyle/>
          <a:p>
            <a:r>
              <a:rPr lang="ru-RU" sz="2800" dirty="0" smtClean="0">
                <a:latin typeface="Bookman Old Style" pitchFamily="18" charset="0"/>
              </a:rPr>
              <a:t>1. Игра- викторина.</a:t>
            </a:r>
            <a:br>
              <a:rPr lang="ru-RU" sz="2800" dirty="0" smtClean="0">
                <a:latin typeface="Bookman Old Style" pitchFamily="18" charset="0"/>
              </a:rPr>
            </a:b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7620" y="714356"/>
            <a:ext cx="1533147" cy="242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103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Комплексные занятия по программе «От рождения до школы» под ред. Н.Е. </a:t>
            </a:r>
            <a:r>
              <a:rPr lang="ru-RU" dirty="0" err="1" smtClean="0">
                <a:hlinkClick r:id="rId2"/>
              </a:rPr>
              <a:t>Вераксы</a:t>
            </a:r>
            <a:r>
              <a:rPr lang="ru-RU" dirty="0" smtClean="0">
                <a:hlinkClick r:id="rId2"/>
              </a:rPr>
              <a:t>, Т.С. </a:t>
            </a:r>
            <a:r>
              <a:rPr lang="ru-RU" dirty="0" err="1" smtClean="0">
                <a:hlinkClick r:id="rId2"/>
              </a:rPr>
              <a:t>Коморовой</a:t>
            </a:r>
            <a:r>
              <a:rPr lang="ru-RU" dirty="0" smtClean="0">
                <a:hlinkClick r:id="rId2"/>
              </a:rPr>
              <a:t>, М.А. Васильевой, 2012.</a:t>
            </a:r>
          </a:p>
          <a:p>
            <a:r>
              <a:rPr lang="en-US" dirty="0" smtClean="0">
                <a:hlinkClick r:id="rId2"/>
              </a:rPr>
              <a:t>http://www.babyeda.ru/zagadki-obmanki.html</a:t>
            </a:r>
            <a:r>
              <a:rPr lang="ru-RU" dirty="0" smtClean="0"/>
              <a:t> - загадки-обманки</a:t>
            </a:r>
          </a:p>
          <a:p>
            <a:r>
              <a:rPr lang="en-US" dirty="0" smtClean="0">
                <a:hlinkClick r:id="rId3"/>
              </a:rPr>
              <a:t>http://www.lenagold.ru/</a:t>
            </a:r>
            <a:r>
              <a:rPr lang="ru-RU" dirty="0" smtClean="0"/>
              <a:t> - картинки </a:t>
            </a:r>
            <a:r>
              <a:rPr lang="en-US" dirty="0" err="1" smtClean="0"/>
              <a:t>png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Bookman Old Style" pitchFamily="18" charset="0"/>
              </a:rPr>
              <a:t>Давайте же мыться, плескаться,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Купаться, нырять, кувыркаться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В ушате, в корыте, в лохани,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В реке, в ручейке, в океане,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И в ванне, и в бане,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Всегда и везде – 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Вечная слава воде!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204864"/>
            <a:ext cx="2872779" cy="36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140968"/>
            <a:ext cx="2133604" cy="1493523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504056" cy="216024"/>
          </a:xfrm>
          <a:prstGeom prst="actionButtonForwardNex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836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3226370"/>
          </a:xfrm>
        </p:spPr>
        <p:txBody>
          <a:bodyPr/>
          <a:lstStyle/>
          <a:p>
            <a:r>
              <a:rPr lang="ru-RU" sz="2400" dirty="0">
                <a:latin typeface="Bookman Old Style" pitchFamily="18" charset="0"/>
              </a:rPr>
              <a:t>Скачет сито по полям,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А корыто по лугам.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За лопатою метла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>Вдоль по улице пошла…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286124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6" y="2500306"/>
            <a:ext cx="2785200" cy="39600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525344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90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r>
              <a:rPr lang="ru-RU" sz="2400" dirty="0">
                <a:latin typeface="Bookman Old Style" pitchFamily="18" charset="0"/>
              </a:rPr>
              <a:t>За кого держалась Жучка?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124744"/>
            <a:ext cx="4670270" cy="4320000"/>
          </a:xfrm>
          <a:prstGeom prst="rect">
            <a:avLst/>
          </a:prstGeom>
        </p:spPr>
      </p:pic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9485" y="656780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64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Bookman Old Style" pitchFamily="18" charset="0"/>
              </a:rPr>
              <a:t>Из чего фея сделала карету для Золушки?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052736"/>
            <a:ext cx="3678072" cy="36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683373"/>
            <a:ext cx="2112000" cy="1800000"/>
          </a:xfrm>
          <a:prstGeom prst="rect">
            <a:avLst/>
          </a:prstGeom>
        </p:spPr>
      </p:pic>
      <p:pic>
        <p:nvPicPr>
          <p:cNvPr id="307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525344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008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5616624" cy="1642194"/>
          </a:xfrm>
        </p:spPr>
        <p:txBody>
          <a:bodyPr/>
          <a:lstStyle/>
          <a:p>
            <a:r>
              <a:rPr lang="ru-RU" sz="2400" dirty="0">
                <a:latin typeface="Bookman Old Style" pitchFamily="18" charset="0"/>
              </a:rPr>
              <a:t>Кто любил сочинять </a:t>
            </a:r>
            <a:r>
              <a:rPr lang="ru-RU" sz="2400" dirty="0" err="1">
                <a:latin typeface="Bookman Old Style" pitchFamily="18" charset="0"/>
              </a:rPr>
              <a:t>шумелки</a:t>
            </a:r>
            <a:r>
              <a:rPr lang="ru-RU" sz="2400" dirty="0">
                <a:latin typeface="Bookman Old Style" pitchFamily="18" charset="0"/>
              </a:rPr>
              <a:t>, </a:t>
            </a:r>
            <a:r>
              <a:rPr lang="ru-RU" sz="2400" dirty="0" err="1">
                <a:latin typeface="Bookman Old Style" pitchFamily="18" charset="0"/>
              </a:rPr>
              <a:t>ворчалки</a:t>
            </a:r>
            <a:r>
              <a:rPr lang="ru-RU" sz="2400" dirty="0">
                <a:latin typeface="Bookman Old Style" pitchFamily="18" charset="0"/>
              </a:rPr>
              <a:t>, сопелки?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36004"/>
            <a:ext cx="2133785" cy="1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Admin\Downloads\skazka\мультфильмы\6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1571612"/>
            <a:ext cx="2337477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613525"/>
            <a:ext cx="530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132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одолел </a:t>
            </a:r>
            <a:r>
              <a:rPr lang="ru-RU" dirty="0" err="1" smtClean="0"/>
              <a:t>тараканище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vorob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1142984"/>
            <a:ext cx="3786214" cy="4008933"/>
          </a:xfr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SPecialiST RePack</ep:Company>
  <ep:Words>299</ep:Words>
  <ep:PresentationFormat>Экран (4:3)</ep:PresentationFormat>
  <ep:Paragraphs>58</ep:Paragraphs>
  <ep:Slides>30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30</vt:i4>
      </vt:variant>
    </vt:vector>
  </ep:HeadingPairs>
  <ep:TitlesOfParts>
    <vt:vector size="31" baseType="lpstr">
      <vt:lpstr>Тема4</vt:lpstr>
      <vt:lpstr>Государственное бюджетное  образовательное учреждение средняя образовательная школа города Москвы  904 (дошкольное отделение)</vt:lpstr>
      <vt:lpstr>Цели мероприятия:</vt:lpstr>
      <vt:lpstr xml:space="preserve">1. Игра- викторина. </vt:lpstr>
      <vt:lpstr>Давайте же мыться, плескаться, Купаться, нырять, кувыркаться В ушате, в корыте, в лохани, В реке, в ручейке, в океане, И в ванне, и в бане, Всегда и везде –  Вечная слава воде!</vt:lpstr>
      <vt:lpstr xml:space="preserve">Скачет сито по полям, А корыто по лугам. За лопатою метла Вдоль по улице пошла… </vt:lpstr>
      <vt:lpstr xml:space="preserve">За кого держалась Жучка? </vt:lpstr>
      <vt:lpstr xml:space="preserve">Из чего фея сделала карету для Золушки? </vt:lpstr>
      <vt:lpstr xml:space="preserve">Кто любил сочинять шумелки, ворчалки, сопелки? </vt:lpstr>
      <vt:lpstr>Кто одолел тараканище?</vt:lpstr>
      <vt:lpstr xml:space="preserve">Кто жил в теремке? </vt:lpstr>
      <vt:lpstr xml:space="preserve">     Какую песенку пел колобок ?</vt:lpstr>
      <vt:lpstr xml:space="preserve">     В какой сказке девочка взяла самую         большую ложку и поела из самой большой чашки?</vt:lpstr>
      <vt:lpstr xml:space="preserve">     Как звали медведей в сказке Л.Толстого «Три медведя»?</vt:lpstr>
      <vt:lpstr xml:space="preserve">   Кто из трех поросят построил самый прочный дом?</vt:lpstr>
      <vt:lpstr>Слайд 15</vt:lpstr>
      <vt:lpstr>Слайд 16</vt:lpstr>
      <vt:lpstr xml:space="preserve">Домик носит на себе, С нею рядом он везде, Дом на прочный щит похож, Кто ж там прячется? </vt:lpstr>
      <vt:lpstr xml:space="preserve">Ква-ква-ква - какая песня! Что быть может интересней, Что быть может веселей? А поет вам... соловей </vt:lpstr>
      <vt:lpstr xml:space="preserve">Я мяукать не боюсь, Коготками я дерусь, Зря меня ты не пугай! Кто задира?... Попугай </vt:lpstr>
      <vt:lpstr>Я лаю и кусаю, Я дом ваш охраняю, Всегда смотрю во все глаза, А как зовут меня? ... Коза</vt:lpstr>
      <vt:lpstr>Утром рано я встаю, Молочком всех напою, Травку я жую за речкой, А зовусь я как? ... Овечкой</vt:lpstr>
      <vt:lpstr>Носик, словно пятачок, Хвостик - маленький крючок, Розовая спинка, белая щетинка, А на лбу-то - розочка, Как зовусь я? ... Козочка</vt:lpstr>
      <vt:lpstr>Просыпаясь поутру, Долбит дерева кору, Собирает червячков: Тук-тук-тук - обед готов! Птичка просто молодец, Как зовут ее? ... Скворец</vt:lpstr>
      <vt:lpstr>3. Задание «Исправь ошибки» по сказкам «Курочка Ряба» и «Колобок».</vt:lpstr>
      <vt:lpstr>Слайд 25</vt:lpstr>
      <vt:lpstr>«Курочка Ряба»</vt:lpstr>
      <vt:lpstr>Слайд 27</vt:lpstr>
      <vt:lpstr>«Колобок»</vt:lpstr>
      <vt:lpstr>Слайд 29</vt:lpstr>
      <vt:lpstr>Источники: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2013-04-01T02:07:56.000</dcterms:created>
  <dc:creator>Admin</dc:creator>
  <cp:lastModifiedBy>user</cp:lastModifiedBy>
  <dcterms:modified xsi:type="dcterms:W3CDTF">2018-10-01T17:52:59.434</dcterms:modified>
  <cp:revision>49</cp:revision>
  <dc:title>Презентация PowerPoint</dc:title>
  <cp:version>0906.0100.01</cp:version>
</cp:coreProperties>
</file>