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58" r:id="rId10"/>
    <p:sldId id="260" r:id="rId11"/>
    <p:sldId id="275" r:id="rId12"/>
    <p:sldId id="27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72" r:id="rId24"/>
    <p:sldId id="295" r:id="rId25"/>
    <p:sldId id="271" r:id="rId2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204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346" y="6736727"/>
            <a:ext cx="4227758" cy="117615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186" y="4176388"/>
            <a:ext cx="5381513" cy="2390889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50" y="975359"/>
            <a:ext cx="4800600" cy="46329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9" y="502023"/>
            <a:ext cx="1543050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93085" y="975360"/>
            <a:ext cx="3621965" cy="65263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857250" y="975360"/>
            <a:ext cx="4800600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896" y="2896864"/>
            <a:ext cx="4475000" cy="323112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6828" y="6143348"/>
            <a:ext cx="4477871" cy="1113947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57249" y="975359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975360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335" y="1867103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5477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865376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322" y="2946401"/>
            <a:ext cx="2727064" cy="1677991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37" y="975360"/>
            <a:ext cx="3012814" cy="652630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6824" y="4663736"/>
            <a:ext cx="2541495" cy="28526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6381" y="1524000"/>
            <a:ext cx="3086100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415" y="1347315"/>
            <a:ext cx="2770586" cy="2884027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51" y="5952561"/>
            <a:ext cx="4787654" cy="1524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6858000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4967" y="5829557"/>
            <a:ext cx="4884383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6347"/>
            <a:ext cx="4800600" cy="463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50" y="8229601"/>
            <a:ext cx="18859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" y="8229601"/>
            <a:ext cx="251460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0" y="8229601"/>
            <a:ext cx="1371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11.gi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emf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1931274"/>
            <a:ext cx="68580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«Джазовая </a:t>
            </a:r>
            <a:r>
              <a:rPr lang="ru-RU" sz="6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музыка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в современном репертуаре </a:t>
            </a:r>
            <a:endParaRPr lang="en-US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учащихся 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ДШИ</a:t>
            </a:r>
            <a:r>
              <a:rPr lang="en-US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в классе </a:t>
            </a:r>
            <a:endParaRPr lang="en-US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Calibri"/>
            </a:endParaRPr>
          </a:p>
          <a:p>
            <a:pPr lvl="0" algn="ctr">
              <a:lnSpc>
                <a:spcPct val="115000"/>
              </a:lnSpc>
            </a:pP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специального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инструмента»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7424" y="467544"/>
            <a:ext cx="542315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</a:t>
            </a:r>
          </a:p>
          <a:p>
            <a:pPr algn="ctr"/>
            <a:r>
              <a:rPr lang="ru-RU" sz="4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</a:t>
            </a:r>
            <a:endParaRPr lang="ru-RU" sz="4400" b="1" cap="all" spc="0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209094"/>
            <a:ext cx="685800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latin typeface="Times New Roman"/>
                <a:ea typeface="Calibri"/>
                <a:cs typeface="Times New Roman"/>
              </a:rPr>
              <a:t>Подготовила:</a:t>
            </a:r>
            <a:endParaRPr lang="ru-RU" sz="1400" i="1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800" b="1" i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Савельева Н.А.</a:t>
            </a:r>
            <a:endParaRPr lang="ru-RU" sz="1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преподаватель класса </a:t>
            </a:r>
            <a:r>
              <a:rPr lang="ru-RU" sz="2400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баян</a:t>
            </a:r>
          </a:p>
          <a:p>
            <a:pPr lvl="0">
              <a:lnSpc>
                <a:spcPct val="115000"/>
              </a:lnSpc>
            </a:pP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СП п.Тургенево</a:t>
            </a:r>
            <a:endParaRPr lang="ru-RU" sz="14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latin typeface="Times New Roman"/>
                <a:ea typeface="Calibri"/>
                <a:cs typeface="Times New Roman"/>
              </a:rPr>
              <a:t>МБУ </a:t>
            </a:r>
            <a:r>
              <a:rPr lang="ru-RU" sz="2400" i="1" dirty="0">
                <a:latin typeface="Times New Roman"/>
                <a:ea typeface="Calibri"/>
                <a:cs typeface="Times New Roman"/>
              </a:rPr>
              <a:t>ДО «Ардатовская ДШИ №1»</a:t>
            </a:r>
            <a:endParaRPr lang="ru-RU" sz="1400" i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latin typeface="Times New Roman"/>
                <a:ea typeface="Calibri"/>
              </a:rPr>
              <a:t>Ардатовского </a:t>
            </a:r>
            <a:r>
              <a:rPr lang="ru-RU" sz="2400" i="1" dirty="0">
                <a:latin typeface="Times New Roman"/>
                <a:ea typeface="Calibri"/>
              </a:rPr>
              <a:t>муниципального </a:t>
            </a:r>
            <a:r>
              <a:rPr lang="ru-RU" sz="2400" i="1" dirty="0" smtClean="0">
                <a:latin typeface="Times New Roman"/>
                <a:ea typeface="Calibri"/>
              </a:rPr>
              <a:t>района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latin typeface="Times New Roman"/>
                <a:ea typeface="Calibri"/>
                <a:cs typeface="Times New Roman"/>
              </a:rPr>
              <a:t>Республики Мордовия  </a:t>
            </a:r>
            <a:r>
              <a:rPr lang="ru-RU" sz="2000" i="1" dirty="0" smtClean="0">
                <a:latin typeface="Times New Roman"/>
                <a:ea typeface="Calibri"/>
                <a:cs typeface="Times New Roman"/>
              </a:rPr>
              <a:t>                                       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atin typeface="Times New Roman"/>
                <a:ea typeface="Calibri"/>
                <a:cs typeface="Times New Roman"/>
              </a:rPr>
              <a:t>                                                                     </a:t>
            </a:r>
            <a:endParaRPr lang="ru-RU" sz="1200" dirty="0">
              <a:ea typeface="Calibri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0006">
            <a:off x="4202211" y="5484108"/>
            <a:ext cx="26670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99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Работа\Рамки, Картинки, фоны, баяны, муз. картинки\для презентации\буги-вуг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6"/>
            <a:ext cx="6264696" cy="769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703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0648" y="683568"/>
            <a:ext cx="6336704" cy="7843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buSzPts val="1600"/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Что такое блюз? «Танец», — скажет один. «Песня», — скажет другой. А кто-нибудь очень умный возразит: «Блюз — это один из стилей джазовой музыки». И каждый будет прав. Большинство джазовых пьес представляют собой песни со словами. И в то же время танцы. И любую такую песню-танец часто просто играют на музыкальных инструментах, без пения. В джазе нет разграничений: вот это слушают, это поют, а это танцуют. Каждый делает то, что ему больше нравится. Английское слово блюз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400" dirty="0" err="1" smtClean="0">
                <a:latin typeface="Times New Roman"/>
                <a:ea typeface="Calibri"/>
                <a:cs typeface="Times New Roman"/>
              </a:rPr>
              <a:t>blues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— сокра­щено от </a:t>
            </a:r>
            <a:r>
              <a:rPr lang="ru-RU" sz="1400" dirty="0" err="1" smtClean="0">
                <a:latin typeface="Times New Roman"/>
                <a:ea typeface="Calibri"/>
                <a:cs typeface="Times New Roman"/>
              </a:rPr>
              <a:t>blue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Calibri"/>
                <a:cs typeface="Times New Roman"/>
              </a:rPr>
              <a:t>devils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—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«меланхолия», «уны­ние») — песенный и инструментальный жанр афроамериканской музыки — появился во второй половине XIX века.</a:t>
            </a:r>
            <a:r>
              <a:rPr lang="ru-RU" sz="1200" dirty="0" smtClean="0">
                <a:latin typeface="Calibri"/>
                <a:ea typeface="Calibri"/>
                <a:cs typeface="Times New Roman"/>
              </a:rPr>
              <a:t>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Благодаря блюзовым нотам мелодика блюзов отличается особым очарованием и характерным грустным звучанием. Блюзовые ноты – это пониженные III, V и VII ступени в мажорном звукоряде, образующие блюзовый лад. Размер блюза – 4\4, темп – произвольный, чаще медленный.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Для мелодики характерны вопросно-ответная структура. 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SzPts val="1600"/>
            </a:pPr>
            <a:r>
              <a:rPr lang="ru-RU" sz="1200" dirty="0" smtClean="0">
                <a:latin typeface="Calibri"/>
                <a:ea typeface="Calibri"/>
                <a:cs typeface="Times New Roman"/>
              </a:rPr>
              <a:t>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Послушаем </a:t>
            </a:r>
            <a:r>
              <a:rPr lang="ru-RU" sz="2400" b="1" u="sng" dirty="0" smtClean="0">
                <a:latin typeface="Times New Roman"/>
                <a:ea typeface="Calibri"/>
                <a:cs typeface="Times New Roman"/>
              </a:rPr>
              <a:t>«Блюз»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 исполнении Князевой Ани. В основе формы этого блюза двенадцатитактовый период с общей схемой гармонических последовательностей: первая четырёхтактовая фраза – Т, вторая – S и T, третья – D и T. Используется простое синкопирование, получаемое за счёт объединения слабой доли с последующей сильной.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65703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Работа\Рамки, Картинки, фоны, баяны, муз. картинки\для презентации\блюз Ан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08" y="323528"/>
            <a:ext cx="6193492" cy="839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703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7" y="251520"/>
            <a:ext cx="62388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E:\Работа\Рамки, Картинки, фоны, баяны, муз. картинки\для презентации\блюз ол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1233928"/>
            <a:ext cx="5789896" cy="749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666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73" y="179512"/>
            <a:ext cx="6238875" cy="25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99" y="2627783"/>
            <a:ext cx="6192688" cy="105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E:\Работа\Рамки, Картинки, фоны, баяны, муз. картинки\для презентации\кантр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99" y="3740404"/>
            <a:ext cx="3893329" cy="515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61" y="7236296"/>
            <a:ext cx="2305135" cy="1512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09" y="7776643"/>
            <a:ext cx="325719" cy="9002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826" y="4528998"/>
            <a:ext cx="1915209" cy="191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09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3" y="323528"/>
            <a:ext cx="6238875" cy="294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 descr="E:\Работа\Рамки, Картинки, фоны, баяны, муз. картинки\для презентации\баллад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3" y="3260725"/>
            <a:ext cx="4382437" cy="575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7692">
            <a:off x="5362426" y="4757371"/>
            <a:ext cx="1099089" cy="879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08575">
            <a:off x="4084021" y="6260728"/>
            <a:ext cx="3261283" cy="20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683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39" y="323528"/>
            <a:ext cx="6238875" cy="322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E:\Работа\Рамки, Картинки, фоны, баяны, муз. картинки\для презентации\рег Ан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936" y="4251960"/>
            <a:ext cx="3681740" cy="470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40" y="3571875"/>
            <a:ext cx="62388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5601">
            <a:off x="473879" y="5295394"/>
            <a:ext cx="1944297" cy="2945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88" y="6811511"/>
            <a:ext cx="1052736" cy="12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98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" y="179512"/>
            <a:ext cx="623887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 descr="E:\Работа\Рамки, Картинки, фоны, баяны, муз. картинки\для презентации\джаз-валь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16" y="2252786"/>
            <a:ext cx="4843298" cy="6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08848">
            <a:off x="-1861649" y="4825821"/>
            <a:ext cx="5418234" cy="170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52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323528"/>
            <a:ext cx="6238875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 descr="E:\Работа\Рамки, Картинки, фоны, баяны, муз. картинки\для презентации\цветущий ма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800" y="1860228"/>
            <a:ext cx="5112568" cy="721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06362">
            <a:off x="-2531549" y="5094409"/>
            <a:ext cx="6506524" cy="167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64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251520"/>
            <a:ext cx="623887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26" y="1989833"/>
            <a:ext cx="62388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 descr="E:\Работа\Рамки, Картинки, фоны, баяны, муз. картинки\для презентации\сюзанн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905" y="2694941"/>
            <a:ext cx="4209900" cy="624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2720083"/>
            <a:ext cx="5596300" cy="133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4788024"/>
            <a:ext cx="151331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0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56" y="395536"/>
            <a:ext cx="6048672" cy="814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 урока: 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Показать разносторонность джазовых произведений.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Обогатить кругозор учащихся в области музыкального искусства.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Задачи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урока: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Развивать слуховое восприятие музыки,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Развивать </a:t>
            </a:r>
            <a:r>
              <a:rPr lang="ru-RU" dirty="0">
                <a:latin typeface="Times New Roman"/>
                <a:ea typeface="SimSun"/>
                <a:cs typeface="Times New Roman"/>
              </a:rPr>
              <a:t>чувства метроритма,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Развивать эмоциональное отношение к исполнению музыкального  произведения,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Развивать умение выступления на публике,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Воспитывать творческое отношение к работе.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 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Форма урока: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Доклад с концертом и анализом пьес.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Играют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учащиеся класса баян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(3 класс; 10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13 лет).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200" dirty="0" smtClean="0">
                <a:latin typeface="Calibri"/>
                <a:ea typeface="Calibri"/>
                <a:cs typeface="Times New Roman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урока:</a:t>
            </a: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 Вводная часть,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SimSun"/>
                <a:cs typeface="Times New Roman"/>
              </a:rPr>
              <a:t> Истоки джаза,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 Концерт, анализ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пьес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Заключение.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04" y="6372200"/>
            <a:ext cx="1872208" cy="226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389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22" y="539552"/>
            <a:ext cx="638566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94" y="5292080"/>
            <a:ext cx="641107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14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Работа\Рамки, Картинки, фоны, баяны, муз. картинки\для презентации\мороженое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251520"/>
            <a:ext cx="5904656" cy="85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442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9" y="683568"/>
            <a:ext cx="6238875" cy="635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51" y="7164289"/>
            <a:ext cx="4114250" cy="1624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193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563" y="7813456"/>
            <a:ext cx="47446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ноты представлены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версии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467544"/>
            <a:ext cx="6238875" cy="430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1" y="4932040"/>
            <a:ext cx="4762792" cy="2232248"/>
          </a:xfrm>
          <a:prstGeom prst="rect">
            <a:avLst/>
          </a:prstGeom>
        </p:spPr>
      </p:pic>
      <p:pic>
        <p:nvPicPr>
          <p:cNvPr id="1026" name="Picture 2" descr="E:\Работа\Рамки, Картинки, фоны, баяны, муз. картинки\для презентации\jazz_by_kellcandido-d4q1po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4627">
            <a:off x="4805183" y="6746008"/>
            <a:ext cx="1622899" cy="193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7037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Рамки, Картинки, фоны, баяны, муз. картинки\для презентации\Джа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7" y="323528"/>
            <a:ext cx="678810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411">
            <a:off x="1110891" y="5292079"/>
            <a:ext cx="4509120" cy="357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12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51"/>
            <a:ext cx="6858000" cy="535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5" y="3511238"/>
            <a:ext cx="3312369" cy="1564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7" y="5376152"/>
            <a:ext cx="3744416" cy="32317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88" y="5393194"/>
            <a:ext cx="4401659" cy="37359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355" y="107504"/>
            <a:ext cx="1728192" cy="1728192"/>
          </a:xfrm>
          <a:prstGeom prst="rect">
            <a:avLst/>
          </a:prstGeom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719820"/>
            <a:ext cx="503560" cy="50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703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312738"/>
            <a:ext cx="6238875" cy="851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258763"/>
            <a:ext cx="6238875" cy="862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20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" y="282892"/>
            <a:ext cx="6238875" cy="726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02"/>
          <a:stretch/>
        </p:blipFill>
        <p:spPr>
          <a:xfrm>
            <a:off x="2135132" y="7079838"/>
            <a:ext cx="2587734" cy="195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94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" b="9343"/>
          <a:stretch/>
        </p:blipFill>
        <p:spPr>
          <a:xfrm>
            <a:off x="1484784" y="323528"/>
            <a:ext cx="3933825" cy="512064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5724128"/>
            <a:ext cx="6480720" cy="312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4732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4" y="179510"/>
            <a:ext cx="3168352" cy="4455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290532"/>
            <a:ext cx="3192785" cy="45281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2" y="538436"/>
            <a:ext cx="3409948" cy="34099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09" y="5018105"/>
            <a:ext cx="1375101" cy="380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44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42875"/>
            <a:ext cx="6238875" cy="885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48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11"/>
          <a:stretch/>
        </p:blipFill>
        <p:spPr bwMode="auto">
          <a:xfrm>
            <a:off x="188640" y="467544"/>
            <a:ext cx="6434973" cy="787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70373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121</TotalTime>
  <Words>299</Words>
  <Application>Microsoft Office PowerPoint</Application>
  <PresentationFormat>Экран (4:3)</PresentationFormat>
  <Paragraphs>40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Family</dc:creator>
  <cp:lastModifiedBy>Microsoft Office</cp:lastModifiedBy>
  <cp:revision>18</cp:revision>
  <dcterms:created xsi:type="dcterms:W3CDTF">2017-03-16T20:34:43Z</dcterms:created>
  <dcterms:modified xsi:type="dcterms:W3CDTF">2017-03-18T13:23:10Z</dcterms:modified>
</cp:coreProperties>
</file>