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2" r:id="rId3"/>
    <p:sldId id="276" r:id="rId4"/>
    <p:sldId id="283" r:id="rId5"/>
    <p:sldId id="310" r:id="rId6"/>
    <p:sldId id="294" r:id="rId7"/>
    <p:sldId id="309" r:id="rId8"/>
    <p:sldId id="296" r:id="rId9"/>
    <p:sldId id="280" r:id="rId10"/>
    <p:sldId id="284" r:id="rId11"/>
    <p:sldId id="285" r:id="rId12"/>
    <p:sldId id="300" r:id="rId13"/>
    <p:sldId id="286" r:id="rId14"/>
    <p:sldId id="287" r:id="rId15"/>
    <p:sldId id="288" r:id="rId16"/>
    <p:sldId id="289" r:id="rId17"/>
    <p:sldId id="311" r:id="rId18"/>
    <p:sldId id="290" r:id="rId19"/>
    <p:sldId id="292" r:id="rId20"/>
    <p:sldId id="277" r:id="rId21"/>
    <p:sldId id="312" r:id="rId22"/>
    <p:sldId id="313" r:id="rId23"/>
    <p:sldId id="314" r:id="rId24"/>
    <p:sldId id="315" r:id="rId25"/>
    <p:sldId id="316" r:id="rId26"/>
    <p:sldId id="304" r:id="rId27"/>
    <p:sldId id="307" r:id="rId28"/>
    <p:sldId id="317" r:id="rId29"/>
    <p:sldId id="281" r:id="rId30"/>
    <p:sldId id="319" r:id="rId31"/>
    <p:sldId id="298" r:id="rId32"/>
    <p:sldId id="299" r:id="rId33"/>
    <p:sldId id="301" r:id="rId34"/>
    <p:sldId id="318" r:id="rId35"/>
    <p:sldId id="293" r:id="rId36"/>
    <p:sldId id="30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4" autoAdjust="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15.05.2018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dissolv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«Детский сад №12 «</a:t>
            </a:r>
            <a:r>
              <a:rPr lang="ru-RU" sz="2000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Здоровячок</a:t>
            </a:r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вида</a:t>
            </a:r>
            <a:b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(МБДОУ «Детский сад №12»)</a:t>
            </a:r>
            <a:endParaRPr lang="ru-RU" sz="20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268760"/>
            <a:ext cx="8280920" cy="5256584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Образовательная </a:t>
            </a:r>
            <a:r>
              <a:rPr lang="ru-RU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кинезиология</a:t>
            </a:r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в развитии речи детей дошкольного возраста</a:t>
            </a:r>
          </a:p>
          <a:p>
            <a:endParaRPr lang="ru-RU" sz="4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Выполнила: </a:t>
            </a:r>
            <a:r>
              <a:rPr lang="ru-RU" sz="2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Шелепова</a:t>
            </a:r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М.Л.</a:t>
            </a:r>
          </a:p>
          <a:p>
            <a:r>
              <a:rPr lang="ru-RU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</a:t>
            </a:r>
          </a:p>
        </p:txBody>
      </p:sp>
      <p:pic>
        <p:nvPicPr>
          <p:cNvPr id="4" name="Picture 10" descr="malchik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501008"/>
            <a:ext cx="2546350" cy="30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педагогов: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1.Создать информационную базу.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2.Создать условия для благополучного и комфортного состояния детей.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3.Повышение профессиональной компетентности.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4.Поддерживать достижения детей, воспитывать чувство гордости за достигнутые результаты.</a:t>
            </a: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551836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b="1" u="sng" dirty="0" smtClean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1.Познакомить родителей с современными </a:t>
            </a: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кинезиологическими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методиками, их целями и задачами.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2.Научить родителей применять эти методики на практике.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Условия реализации проекта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Упражнения проводятся ежедневно в рамках непосредственной образовательной деятельности и в режимных моментах.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Занятия поводятся в доброжелательной обстановке.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От детей требуется точное выполнение движений и приемов.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Упражнения проводятся сидя, стоя и лежа.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Упражнения выполняются в медленном темпе от 3до 5 раз, сначала одной рукой, затем другой рукой, а в завершении- двумя. 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Все указания даются четко, спокойно. Педагог следит за правильностью выполнения заданий.</a:t>
            </a:r>
          </a:p>
          <a:p>
            <a:pPr>
              <a:buBlip>
                <a:blip r:embed="rId2"/>
              </a:buBlip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Все упражнения педагог выполняет вместе с детьми, постепенно от занятия к занятию увеличивая время и сложность предлагаемых упражнений (с учетом возраста детей).</a:t>
            </a:r>
          </a:p>
          <a:p>
            <a:endParaRPr lang="ru-RU" sz="22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1 этап </a:t>
            </a:r>
            <a:r>
              <a:rPr lang="ru-RU" sz="220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200" b="1" i="1" dirty="0" err="1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диагностико</a:t>
            </a:r>
            <a:r>
              <a:rPr lang="ru-RU" sz="22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- организационный: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проведение диагностического обследования в форме индивидуального тестирования;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определение уровня развития межполушарного взаимодействия;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интерпретация полученных знаний;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практическая отработка приемов и упражнений по </a:t>
            </a:r>
            <a:r>
              <a:rPr lang="ru-RU" sz="2200" b="1" dirty="0" err="1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кинезиологии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пополнение и оснащение информационными и дидактическими материалами,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изготовление пособий для применения </a:t>
            </a:r>
            <a:r>
              <a:rPr lang="ru-RU" sz="2200" b="1" dirty="0" err="1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упражнений.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2 этап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sz="22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рефлексивно –диагностический: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проектирование целенаправленного воздействия на развитие речевых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умений детей посредством общей, подгрупповой или индивидуальной формы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организации деятельности педагога;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прогнозирование ожидаемого результата;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планирование педагогического процесса.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3 этап </a:t>
            </a:r>
            <a:r>
              <a:rPr lang="ru-RU" sz="2200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2200" b="1" i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практический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определение содержания, методов, приемов работы с детьми;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создание развивающей среды (</a:t>
            </a:r>
            <a:r>
              <a:rPr lang="ru-RU" sz="2200" b="1" dirty="0" err="1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планирование,накопление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, систематизация</a:t>
            </a: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материала);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совместная образовательная и игровая деятельность;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взаимосвязь с родителями.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4 этап </a:t>
            </a:r>
            <a:r>
              <a:rPr lang="ru-RU" sz="2200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– </a:t>
            </a:r>
            <a:r>
              <a:rPr lang="ru-RU" sz="2200" b="1" i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контрольно-диагностический: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повторное обследование детей с целью выявления динамики уровня развития</a:t>
            </a:r>
            <a:r>
              <a:rPr lang="ru-RU" sz="22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межполушарного взаимодействия, речевого и познавательного развития;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интерпретация данных;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педагогическая рефлексия;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определение эффективности проводимой работы;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выступления, представления опыта работы;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публикации материалов.</a:t>
            </a:r>
            <a:endParaRPr lang="ru-RU" sz="22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 smtClean="0">
                <a:solidFill>
                  <a:srgbClr val="002060"/>
                </a:solidFill>
              </a:rPr>
              <a:t> </a:t>
            </a:r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  <a:p>
            <a:endParaRPr lang="ru-RU" sz="2200" dirty="0" smtClean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8"/>
            <a:ext cx="66064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u="sng" dirty="0" smtClean="0">
                <a:solidFill>
                  <a:srgbClr val="002060"/>
                </a:solidFill>
              </a:rPr>
              <a:t>Третий этап </a:t>
            </a:r>
            <a:r>
              <a:rPr lang="ru-RU" sz="2200" u="sng" dirty="0" smtClean="0">
                <a:solidFill>
                  <a:srgbClr val="002060"/>
                </a:solidFill>
              </a:rPr>
              <a:t>– практическая реализация проекта</a:t>
            </a:r>
          </a:p>
          <a:p>
            <a:endParaRPr lang="ru-RU" sz="22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1052736"/>
          <a:ext cx="8352928" cy="4824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00543"/>
                <a:gridCol w="4152385"/>
              </a:tblGrid>
              <a:tr h="8116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работы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Где реализуется</a:t>
                      </a:r>
                      <a:endParaRPr lang="ru-RU" dirty="0"/>
                    </a:p>
                  </a:txBody>
                  <a:tcPr/>
                </a:tc>
              </a:tr>
              <a:tr h="4012905"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Растяжки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Дыхательные упражнения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Глазодвигательные</a:t>
                      </a: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упражнения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Телесные упражнения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Упражнения для развития мелкой моторики 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Релаксационные упражнения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22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Биоэнергопластика</a:t>
                      </a:r>
                      <a:endParaRPr lang="ru-RU" sz="2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Использование </a:t>
                      </a:r>
                      <a:r>
                        <a:rPr kumimoji="0" lang="ru-RU" sz="22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кинезиологических</a:t>
                      </a: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упражнений на занятиях  </a:t>
                      </a:r>
                    </a:p>
                    <a:p>
                      <a:pPr lvl="0"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Использование элементов из </a:t>
                      </a:r>
                      <a:r>
                        <a:rPr kumimoji="0" lang="ru-RU" sz="2200" kern="1200" dirty="0" err="1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кинезиологических</a:t>
                      </a: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 комплексов в других видах деятельности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kumimoji="0" lang="ru-RU" sz="22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Свободная деятельность</a:t>
                      </a:r>
                      <a:endParaRPr lang="ru-RU" sz="220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0"/>
            <a:ext cx="71287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Схема реализации проекта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7503" y="620687"/>
          <a:ext cx="8856985" cy="6007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4014"/>
                <a:gridCol w="2814624"/>
                <a:gridCol w="2518347"/>
              </a:tblGrid>
              <a:tr h="864097"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родителями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педагогами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творческой направленности</a:t>
                      </a:r>
                      <a:endParaRPr lang="ru-RU" dirty="0"/>
                    </a:p>
                  </a:txBody>
                  <a:tcPr/>
                </a:tc>
              </a:tr>
              <a:tr h="5092965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1. Наглядная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информация в родительском уголке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2. Тематические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родительские собрания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3. Мастер-классы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4. Занятия-практикумы по</a:t>
                      </a:r>
                      <a:r>
                        <a:rPr lang="ru-RU" sz="1600" baseline="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кинезиологическим</a:t>
                      </a: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упражнениям.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5. Индивидуальные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консультации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6. Тематический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педсовет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7. Мастер-классы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8. Самообразование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9. Накопление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 обобщение педагогического опыта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7200" algn="l"/>
                        </a:tabLst>
                      </a:pPr>
                      <a:r>
                        <a:rPr lang="ru-RU" sz="1600" dirty="0" smtClean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10. Обновление </a:t>
                      </a:r>
                      <a:r>
                        <a:rPr lang="ru-RU" sz="1600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уголков (информационных стендов) занимательными упражнениями</a:t>
                      </a:r>
                      <a:endParaRPr lang="ru-RU" sz="1600" dirty="0">
                        <a:solidFill>
                          <a:srgbClr val="002060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19050" marR="19050" marT="19050" marB="19050"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1. Тематический педсовет</a:t>
                      </a:r>
                    </a:p>
                    <a:p>
                      <a:pPr lvl="0"/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2. Мастер-классы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3. Самообразование 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1. Накопление и обобщение педагогического опыта</a:t>
                      </a:r>
                    </a:p>
                    <a:p>
                      <a:r>
                        <a:rPr kumimoji="0" lang="ru-RU" sz="1800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2. Обновление уголков (информационных стендов) занимательными упражнениями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Продукты проекта для педагогов:</a:t>
            </a:r>
            <a:endParaRPr lang="ru-RU" sz="2800" dirty="0" smtClean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Картотеки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упражнений, упражнений по </a:t>
            </a:r>
            <a:r>
              <a:rPr lang="ru-RU" sz="2200" b="1" dirty="0" err="1" smtClean="0">
                <a:solidFill>
                  <a:srgbClr val="002060"/>
                </a:solidFill>
              </a:rPr>
              <a:t>биоэнергопластике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Библиография по теме проекта.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Мастер-классы («Зарядка для ума и тела»,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игры в развитии речи и интеллекта»).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Семинар-практикум «Умные пальчики» (пальчиковые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упражнения для старших дошкольников).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Презентация проекта.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Схемы для зеркального рисования «Симметричные рисунки».</a:t>
            </a:r>
          </a:p>
          <a:p>
            <a:endParaRPr lang="ru-RU" sz="2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28092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Продукты проекта для детей:</a:t>
            </a:r>
          </a:p>
          <a:p>
            <a:endParaRPr lang="ru-RU" sz="2000" b="1" i="1" dirty="0" smtClean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Спортивный праздник.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err="1" smtClean="0">
                <a:solidFill>
                  <a:srgbClr val="002060"/>
                </a:solidFill>
              </a:rPr>
              <a:t>Фотогалерея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Картотека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упражнений.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Создание альбома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сказки» с иллюстрациями.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Игровой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кинезиологический</a:t>
            </a:r>
            <a:r>
              <a:rPr lang="ru-RU" sz="2200" b="1" dirty="0" smtClean="0">
                <a:solidFill>
                  <a:srgbClr val="002060"/>
                </a:solidFill>
              </a:rPr>
              <a:t> тренажёр для развития мелкой моторики.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Картотека упражнений по применению </a:t>
            </a:r>
            <a:r>
              <a:rPr lang="ru-RU" sz="2200" b="1" dirty="0" err="1" smtClean="0">
                <a:solidFill>
                  <a:srgbClr val="002060"/>
                </a:solidFill>
              </a:rPr>
              <a:t>биоэнергопластики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 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88640"/>
            <a:ext cx="8784976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Продукты проекта для родителей: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Родительские собрания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Кинезиология</a:t>
            </a:r>
            <a:r>
              <a:rPr lang="ru-RU" sz="2200" b="1" dirty="0" smtClean="0">
                <a:solidFill>
                  <a:srgbClr val="002060"/>
                </a:solidFill>
              </a:rPr>
              <a:t> для детей».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Мастер-классы («Зарядка для ума и тела»,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игры в развитии интеллекта»).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err="1" smtClean="0">
                <a:solidFill>
                  <a:srgbClr val="002060"/>
                </a:solidFill>
              </a:rPr>
              <a:t>Медиа-копилка</a:t>
            </a:r>
            <a:r>
              <a:rPr lang="ru-RU" sz="2200" b="1" dirty="0" smtClean="0">
                <a:solidFill>
                  <a:srgbClr val="002060"/>
                </a:solidFill>
              </a:rPr>
              <a:t> для родителей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игры».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Презентация проекта на собрании.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Консультации «Образовательная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кинезиология</a:t>
            </a:r>
            <a:r>
              <a:rPr lang="ru-RU" sz="2200" b="1" dirty="0" smtClean="0">
                <a:solidFill>
                  <a:srgbClr val="002060"/>
                </a:solidFill>
              </a:rPr>
              <a:t>», «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Кинезиология</a:t>
            </a:r>
            <a:r>
              <a:rPr lang="ru-RU" sz="2200" b="1" dirty="0" smtClean="0">
                <a:solidFill>
                  <a:srgbClr val="002060"/>
                </a:solidFill>
              </a:rPr>
              <a:t> против стрессов», «Использование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упражнений в повседневной жизни»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Тренинг для родителей «Всё, чем занимаем, в игру превращаем».</a:t>
            </a: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</a:rPr>
              <a:t>Презентация материалов проекта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Мастер-классы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Презентация проекта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Комплексы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упражнений</a:t>
            </a: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pPr lvl="0"/>
            <a:endParaRPr lang="ru-RU" dirty="0" smtClean="0">
              <a:solidFill>
                <a:srgbClr val="002060"/>
              </a:solidFill>
            </a:endParaRPr>
          </a:p>
          <a:p>
            <a:pPr lvl="0"/>
            <a:endParaRPr lang="ru-RU" dirty="0" smtClean="0">
              <a:solidFill>
                <a:srgbClr val="002060"/>
              </a:solidFill>
            </a:endParaRPr>
          </a:p>
          <a:p>
            <a:pPr lvl="0"/>
            <a:endParaRPr lang="ru-RU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Ожидаемые результаты проекта</a:t>
            </a:r>
            <a:endParaRPr lang="ru-RU" sz="3600" b="1" dirty="0" smtClean="0">
              <a:solidFill>
                <a:srgbClr val="FFFF00"/>
              </a:solidFill>
            </a:endParaRPr>
          </a:p>
          <a:p>
            <a:r>
              <a:rPr lang="ru-RU" sz="2200" b="1" dirty="0" smtClean="0">
                <a:solidFill>
                  <a:srgbClr val="002060"/>
                </a:solidFill>
              </a:rPr>
              <a:t> 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Для детей: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Разработанная стратегия позволит решить проблемные вопросы и достигнуть поставленную цель: дети успешно  освоят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упражнения, которые позволят эффективно корректировать отклонения в развитии психических процессов и речи, овладевать умениями, которые ранее были недоступны детям.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педагогов: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Создание системы развивающего игрового взаимодействия детей и педагогов.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Повышение  педагогической компетентности по данному вопросу.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родителей: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Создание системы развивающего игрового взаимодействия детей и родителей.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620688"/>
            <a:ext cx="842493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Вид проекта: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информационный, практико-ориентированный.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проекта: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воспитатели, дети старшей и подготовительной к школе группы,  родители.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 реализации: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январь 2018г.- май 2019г.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долгосрочный.</a:t>
            </a:r>
          </a:p>
          <a:p>
            <a:endParaRPr lang="ru-RU" sz="32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87849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2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-209278"/>
            <a:ext cx="914400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itchFamily="18" charset="0"/>
                <a:cs typeface="Arial" pitchFamily="34" charset="0"/>
              </a:rPr>
              <a:t>Степень новизны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В период внедрения ФГОС дошкольного образования, когда каждый педагог ищет новые подходы, идеи организации коррекционно-развивающей работы,</a:t>
            </a:r>
            <a:r>
              <a:rPr kumimoji="0" lang="ru-RU" sz="2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 новизна опыта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состоит  в том что рассматривается целостный педагогический процесс интеллектуального и психофизического развития детей старшего дошкольного возраста.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 Применение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кинезиологических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 упражнений может использоваться в более широком смысле.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Раскрыто противоречие между недостаточной информацией этой проблемы в теоретическом плане и потребностью педагогической практики в системе речевого развития с использованием </a:t>
            </a:r>
            <a:r>
              <a:rPr kumimoji="0" lang="ru-RU" sz="22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кинезиологических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 упражнений.</a:t>
            </a:r>
            <a:endParaRPr kumimoji="0" lang="ru-RU" sz="2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u="sng" dirty="0" smtClean="0">
                <a:solidFill>
                  <a:srgbClr val="002060"/>
                </a:solidFill>
                <a:cs typeface="Times New Roman" pitchFamily="18" charset="0"/>
              </a:rPr>
              <a:t>Растяжки 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нормализуют </a:t>
            </a:r>
            <a:r>
              <a:rPr lang="ru-RU" sz="2200" dirty="0" err="1" smtClean="0">
                <a:solidFill>
                  <a:srgbClr val="002060"/>
                </a:solidFill>
                <a:cs typeface="Times New Roman" pitchFamily="18" charset="0"/>
              </a:rPr>
              <a:t>гипертонус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(неконтролируемое чрезмерное мышечное напряжение) и </a:t>
            </a:r>
            <a:r>
              <a:rPr lang="ru-RU" sz="2200" dirty="0" err="1" smtClean="0">
                <a:solidFill>
                  <a:srgbClr val="002060"/>
                </a:solidFill>
                <a:cs typeface="Times New Roman" pitchFamily="18" charset="0"/>
              </a:rPr>
              <a:t>гипотонус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(неконтролируемая мышечная вялость).</a:t>
            </a:r>
          </a:p>
          <a:p>
            <a:r>
              <a:rPr lang="ru-RU" sz="2000" b="1" dirty="0" smtClean="0">
                <a:solidFill>
                  <a:srgbClr val="7030A0"/>
                </a:solidFill>
                <a:cs typeface="Times New Roman" pitchFamily="18" charset="0"/>
              </a:rPr>
              <a:t>«Тряпичная кукла»</a:t>
            </a:r>
          </a:p>
        </p:txBody>
      </p:sp>
      <p:pic>
        <p:nvPicPr>
          <p:cNvPr id="5" name="Picture 2" descr="C:\Users\Маринэ\Downloads\новые фотографии\IMG_20180212_1655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437112"/>
            <a:ext cx="3103363" cy="2232249"/>
          </a:xfrm>
          <a:prstGeom prst="rect">
            <a:avLst/>
          </a:prstGeom>
          <a:noFill/>
        </p:spPr>
      </p:pic>
      <p:pic>
        <p:nvPicPr>
          <p:cNvPr id="1026" name="Picture 2" descr="C:\Users\Маринэ\Desktop\новое по кинезиологии\для презентации\IMG_20180514_1134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412776"/>
            <a:ext cx="2718081" cy="2520280"/>
          </a:xfrm>
          <a:prstGeom prst="rect">
            <a:avLst/>
          </a:prstGeom>
          <a:noFill/>
        </p:spPr>
      </p:pic>
      <p:pic>
        <p:nvPicPr>
          <p:cNvPr id="1027" name="Picture 3" descr="C:\Users\Маринэ\Desktop\новое по кинезиологии\для презентации\IMG_20180514_1137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3240360" cy="23762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08104" y="3933057"/>
            <a:ext cx="2952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«Дерево»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60648"/>
            <a:ext cx="8784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Дыхательные упражнения 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улучшают ритмику организма, развивают самоконтроль и произвольность.</a:t>
            </a:r>
          </a:p>
        </p:txBody>
      </p:sp>
      <p:pic>
        <p:nvPicPr>
          <p:cNvPr id="3" name="Picture 2" descr="C:\Users\Маринэ\Downloads\еще фото\IMG_20180213_1746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484784"/>
            <a:ext cx="3826768" cy="2592288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80928"/>
            <a:ext cx="3329010" cy="288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1"/>
            <a:ext cx="871296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Глазодвигательные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упражнения 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позволяют расширить поле зрения, улучшить восприятие. Однонаправленные и разнонаправленные движения глаз и языка развивают межполушарное взаимодействие и повышают </a:t>
            </a:r>
            <a:r>
              <a:rPr lang="ru-RU" sz="2200" dirty="0" err="1" smtClean="0">
                <a:solidFill>
                  <a:srgbClr val="002060"/>
                </a:solidFill>
                <a:cs typeface="Times New Roman" pitchFamily="18" charset="0"/>
              </a:rPr>
              <a:t>энергетизацию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организма.                                                       </a:t>
            </a:r>
            <a:r>
              <a:rPr lang="ru-RU" sz="2000" b="1" dirty="0" smtClean="0">
                <a:solidFill>
                  <a:srgbClr val="7030A0"/>
                </a:solidFill>
                <a:cs typeface="Times New Roman" pitchFamily="18" charset="0"/>
              </a:rPr>
              <a:t>«Глаз-путешественник»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r>
              <a:rPr lang="ru-RU" sz="2000" b="1" dirty="0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3" name="Picture 3" descr="C:\Users\Маринэ\Downloads\новые фотографии\IMG_20180212_170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509120"/>
            <a:ext cx="3096344" cy="2016223"/>
          </a:xfrm>
          <a:prstGeom prst="rect">
            <a:avLst/>
          </a:prstGeom>
          <a:noFill/>
        </p:spPr>
      </p:pic>
      <p:pic>
        <p:nvPicPr>
          <p:cNvPr id="5122" name="Picture 2" descr="C:\Users\Маринэ\Desktop\новое по кинезиологии\для презентации\IMG_20180514_1143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916832"/>
            <a:ext cx="2880320" cy="237626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084168" y="5733256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«Буратино»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564904"/>
            <a:ext cx="285750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7544" y="2132856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«Зрительные тренажеры»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64096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При выполнении 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телесных движений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развивается межполушарное взаимодействие, 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снимаются непроизвольные, 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непреднамеренные движения и 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мышечные зажимы.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             </a:t>
            </a:r>
            <a:r>
              <a:rPr lang="ru-RU" sz="2000" b="1" dirty="0" smtClean="0">
                <a:solidFill>
                  <a:srgbClr val="7030A0"/>
                </a:solidFill>
                <a:cs typeface="Times New Roman" pitchFamily="18" charset="0"/>
              </a:rPr>
              <a:t>«Ухо-нос»                               «Перекрестные движения»</a:t>
            </a: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4" name="Picture 2" descr="C:\Users\Маринэ\Downloads\фото для кинезиологии\IMG_20180209_1553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36912"/>
            <a:ext cx="3240360" cy="2592288"/>
          </a:xfrm>
          <a:prstGeom prst="rect">
            <a:avLst/>
          </a:prstGeom>
          <a:noFill/>
        </p:spPr>
      </p:pic>
      <p:pic>
        <p:nvPicPr>
          <p:cNvPr id="5" name="Рисунок 3" descr="Упражнение &quot;Перекрестные шаги&quot;"/>
          <p:cNvPicPr>
            <a:picLocks noChangeAspect="1" noChangeArrowheads="1"/>
          </p:cNvPicPr>
          <p:nvPr/>
        </p:nvPicPr>
        <p:blipFill>
          <a:blip r:embed="rId3" cstate="print"/>
          <a:srcRect r="51730"/>
          <a:stretch>
            <a:fillRect/>
          </a:stretch>
        </p:blipFill>
        <p:spPr bwMode="auto">
          <a:xfrm>
            <a:off x="6660232" y="188640"/>
            <a:ext cx="2232471" cy="15841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26" name="Picture 2" descr="C:\Users\Маринэ\Desktop\новое по кинезиологии\для презентации\IMG_20180514_0955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492896"/>
            <a:ext cx="3168352" cy="40324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809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Упражнения для релаксации </a:t>
            </a: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способствуют расслаблению, снятию напряжения.</a:t>
            </a:r>
          </a:p>
        </p:txBody>
      </p:sp>
      <p:pic>
        <p:nvPicPr>
          <p:cNvPr id="4" name="Picture 3" descr="C:\Users\Маринэ\Downloads\новые фотографии\IMG_20180212_1655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60848"/>
            <a:ext cx="3672408" cy="3312368"/>
          </a:xfrm>
          <a:prstGeom prst="rect">
            <a:avLst/>
          </a:prstGeom>
          <a:noFill/>
        </p:spPr>
      </p:pic>
      <p:pic>
        <p:nvPicPr>
          <p:cNvPr id="2051" name="Picture 3" descr="C:\Users\Маринэ\Desktop\новое по кинезиологии\для презентации\IMG_20180514_115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3672408" cy="338437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                  Игры для развития мелкой моторики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n-lt"/>
              </a:rPr>
              <a:t>  </a:t>
            </a:r>
            <a:br>
              <a:rPr lang="ru-RU" sz="2400" b="1" dirty="0" smtClean="0">
                <a:solidFill>
                  <a:srgbClr val="002060"/>
                </a:solidFill>
                <a:latin typeface="+mn-lt"/>
              </a:rPr>
            </a:br>
            <a:r>
              <a:rPr lang="ru-RU" sz="2200" b="1" dirty="0" smtClean="0">
                <a:solidFill>
                  <a:srgbClr val="7030A0"/>
                </a:solidFill>
                <a:latin typeface="+mn-lt"/>
              </a:rPr>
              <a:t>«Игры с прищепками»  </a:t>
            </a:r>
            <a:r>
              <a:rPr lang="ru-RU" sz="2200" b="1" dirty="0" smtClean="0">
                <a:solidFill>
                  <a:srgbClr val="002060"/>
                </a:solidFill>
                <a:latin typeface="+mn-lt"/>
              </a:rPr>
              <a:t>                            </a:t>
            </a:r>
            <a:r>
              <a:rPr lang="ru-RU" sz="2200" b="1" dirty="0" smtClean="0">
                <a:solidFill>
                  <a:srgbClr val="7030A0"/>
                </a:solidFill>
                <a:latin typeface="+mn-lt"/>
              </a:rPr>
              <a:t>«Шагающие пальчики»</a:t>
            </a:r>
            <a:endParaRPr lang="ru-RU" sz="22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5" name="Picture 2" descr="C:\Users\Маринэ\Downloads\новые фотографии\IMG_20180212_1727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3096344" cy="2304256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412777"/>
            <a:ext cx="275318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C:\Users\надежда\Pictures\f_clip_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789040"/>
            <a:ext cx="3240360" cy="21602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1520" y="6021288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«Скатывание веревочки»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6165304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rgbClr val="7030A0"/>
                </a:solidFill>
              </a:rPr>
              <a:t>«Лезгинка»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1" name="Picture 3" descr="C:\Users\Маринэ\Desktop\новое по кинезиологии\дополнение к кинезиологии\IMG_20180403_1641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789040"/>
            <a:ext cx="3240360" cy="230425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br>
              <a:rPr lang="ru-RU" dirty="0" smtClean="0"/>
            </a:br>
            <a:r>
              <a:rPr lang="ru-RU" sz="2200" b="1" dirty="0" smtClean="0">
                <a:solidFill>
                  <a:srgbClr val="7030A0"/>
                </a:solidFill>
                <a:latin typeface="+mn-lt"/>
              </a:rPr>
              <a:t>«Кулак-ребро-ладонь»         </a:t>
            </a:r>
            <a:endParaRPr lang="ru-RU" sz="2200" b="1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1029" name="Picture 5" descr="C:\Users\Маринэ\Desktop\новое по кинезиологии\дополнение к кинезиологии\IMG_20180403_1637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836711"/>
            <a:ext cx="3704944" cy="2700000"/>
          </a:xfrm>
          <a:prstGeom prst="rect">
            <a:avLst/>
          </a:prstGeom>
          <a:noFill/>
        </p:spPr>
      </p:pic>
      <p:pic>
        <p:nvPicPr>
          <p:cNvPr id="1031" name="Picture 7" descr="C:\Users\Маринэ\Desktop\новое по кинезиологии\дополнение к кинезиологии\IMG_20180403_163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3745155" cy="2700000"/>
          </a:xfrm>
          <a:prstGeom prst="rect">
            <a:avLst/>
          </a:prstGeom>
          <a:noFill/>
        </p:spPr>
      </p:pic>
      <p:pic>
        <p:nvPicPr>
          <p:cNvPr id="9" name="Picture 2" descr="C:\Users\Маринэ\Desktop\новое по кинезиологии\дополнение к кинезиологии\IMG_20180403_1633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836712"/>
            <a:ext cx="3528392" cy="2664296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260648"/>
            <a:ext cx="4038600" cy="31683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01334" y="3645024"/>
            <a:ext cx="17590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F14124"/>
              </a:buClr>
              <a:buSzPct val="95000"/>
            </a:pPr>
            <a:r>
              <a:rPr lang="ru-RU" sz="2000" b="1" dirty="0" smtClean="0">
                <a:solidFill>
                  <a:srgbClr val="7030A0"/>
                </a:solidFill>
              </a:rPr>
              <a:t>«Колечки»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188640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Массаж пальцев рук и ушных раковин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Picture 3" descr="C:\Users\Маринэ\Desktop\новое по кинезиологии\дополнение к кинезиологии\IMG_20180403_1636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124744"/>
            <a:ext cx="3816424" cy="417646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129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Биоэнергопластика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- оптимизирует психологическую базу речи, улучшает моторные возможности ребенка по всем параметрам, способствует коррекции звукопроизношения, фонематических процессов.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                                                  </a:t>
            </a:r>
            <a:r>
              <a:rPr lang="ru-RU" sz="2200" b="1" dirty="0" smtClean="0">
                <a:solidFill>
                  <a:srgbClr val="7030A0"/>
                </a:solidFill>
                <a:cs typeface="Times New Roman" pitchFamily="18" charset="0"/>
              </a:rPr>
              <a:t>«Окошечко»</a:t>
            </a:r>
          </a:p>
          <a:p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                                                   </a:t>
            </a:r>
          </a:p>
          <a:p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  <p:pic>
        <p:nvPicPr>
          <p:cNvPr id="3074" name="Picture 2" descr="C:\Users\Маринэ\Desktop\новое по кинезиологии\для презентации\IMG_20180514_0951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240360" cy="2160240"/>
          </a:xfrm>
          <a:prstGeom prst="rect">
            <a:avLst/>
          </a:prstGeom>
          <a:noFill/>
        </p:spPr>
      </p:pic>
      <p:pic>
        <p:nvPicPr>
          <p:cNvPr id="3075" name="Picture 3" descr="C:\Users\Маринэ\Desktop\новое по кинезиологии\для презентации\IMG_20180514_095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844824"/>
            <a:ext cx="2903512" cy="2016224"/>
          </a:xfrm>
          <a:prstGeom prst="rect">
            <a:avLst/>
          </a:prstGeom>
          <a:noFill/>
        </p:spPr>
      </p:pic>
      <p:pic>
        <p:nvPicPr>
          <p:cNvPr id="5" name="Picture 2" descr="C:\Users\Маринэ\Desktop\новое по кинезиологии\для презентации\IMG_20180514_0952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293096"/>
            <a:ext cx="3816424" cy="24036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868144" y="594928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 «Хоботок»</a:t>
            </a:r>
            <a:endParaRPr lang="ru-RU" sz="2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764704"/>
            <a:ext cx="87129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sz="2200" dirty="0" smtClean="0">
                <a:solidFill>
                  <a:srgbClr val="002060"/>
                </a:solidFill>
              </a:rPr>
              <a:t> </a:t>
            </a:r>
          </a:p>
          <a:p>
            <a:endParaRPr lang="ru-RU" sz="22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908721"/>
            <a:ext cx="8533456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Важнейшей проблемой дошкольного детства на современном этапе является увеличение количества детей с речевой патологией.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Это ставит перед педагогом задачу поиска эффективных форм и  приемов профилактики и укрепления здоровья детей в условиях дошкольного образовательного учреждения.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Сформированность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общей, артикуляционной и пальчиковой моторики является важнейшим показателем состояния  ребенка.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Развивающая работа должна быть направлена от движения к мышлению.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упражнения являются одним из перспективных средств такого развития.</a:t>
            </a:r>
          </a:p>
          <a:p>
            <a:pPr>
              <a:buFont typeface="Arial" pitchFamily="34" charset="0"/>
              <a:buChar char="•"/>
            </a:pPr>
            <a:endParaRPr lang="ru-RU" sz="2200" b="1" dirty="0" smtClean="0">
              <a:solidFill>
                <a:srgbClr val="00206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800" b="1" dirty="0" smtClean="0">
              <a:solidFill>
                <a:schemeClr val="accent4"/>
              </a:solidFill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708920"/>
            <a:ext cx="8784976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66332"/>
            <a:ext cx="8964488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ea typeface="Times New Roman" pitchFamily="18" charset="0"/>
                <a:cs typeface="Times New Roman" pitchFamily="18" charset="0"/>
              </a:rPr>
              <a:t>Результативность опыта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 Для определения уровня развития межполушарного взаимодействия использовали</a:t>
            </a:r>
            <a:r>
              <a:rPr lang="ru-RU" sz="20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эффективный метод, предложенный Н. И.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Озерецким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«Кулак—ребро—ладонь»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Проба выполняется сначала правой рукой, затем — левой, затем — двумя руками вместе.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Простая ориентировка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Инструкция: «Подними левую руку( начинать надо только с левой руки),покажи правый глаз, левую ногу».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Сложная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ориентировка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baseline="0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Инструкция:</a:t>
            </a: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«Возьмись левой рукой за правое ухо, правой рукой- за правое ухо, правой рукой- за левое ухо, покажи левой рукой правый глаз».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Степень сохранности </a:t>
            </a:r>
            <a:r>
              <a:rPr lang="ru-RU" sz="2000" b="1" dirty="0" err="1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премоторной</a:t>
            </a: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 зоны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Проба на перебор пальцев: испытуемый на двух руках одновременно соединяет последовательно большой палец с остальными. Сначала движения выполняются от указательного пальца к мизинцу, затем от мизинца к указательному.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2000" dirty="0" smtClean="0">
              <a:solidFill>
                <a:srgbClr val="002060"/>
              </a:solidFill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211686"/>
            <a:ext cx="896448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Исследование артикуляционных возможностей ребенка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По подражанию ребенку предлагается выполнить 11 действий: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улыбнуться;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надуть щеки;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сделать губы трубочкой ;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000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делать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губы как при звуке «о»;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«покатать орешки за щеками» (кончиком языка);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высунуть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язык лопаткой (широко);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поднять кончик языка вверх и положить его на верхнюю губу;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опустить кончик языка вниз и положить его на нижнюю губу;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поместить кончик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языка в правый угол рта;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то же — в левый угол рта; 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высунуть язык и сделать</a:t>
            </a:r>
            <a:r>
              <a:rPr lang="ru-RU" sz="20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кончик узким.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Arial" pitchFamily="34" charset="0"/>
              </a:rPr>
              <a:t>Оцениваются точность движений и способность к переключению.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Анализ диагностики уровня развития межполушарного взаимодействия</a:t>
            </a:r>
          </a:p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Январь 2018года</a:t>
            </a:r>
            <a:br>
              <a:rPr lang="ru-RU" sz="2400" b="1" dirty="0" smtClean="0">
                <a:solidFill>
                  <a:srgbClr val="002060"/>
                </a:solidFill>
                <a:latin typeface="+mj-lt"/>
              </a:rPr>
            </a:b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 </a:t>
            </a:r>
            <a:r>
              <a:rPr lang="ru-RU" sz="2000" b="1" dirty="0" smtClean="0">
                <a:solidFill>
                  <a:srgbClr val="002060"/>
                </a:solidFill>
              </a:rPr>
              <a:t/>
            </a:r>
            <a:br>
              <a:rPr lang="ru-RU" sz="2000" b="1" dirty="0" smtClean="0">
                <a:solidFill>
                  <a:srgbClr val="002060"/>
                </a:solidFill>
              </a:rPr>
            </a:b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 txBox="1">
            <a:spLocks/>
          </p:cNvSpPr>
          <p:nvPr/>
        </p:nvSpPr>
        <p:spPr>
          <a:xfrm>
            <a:off x="179512" y="1268760"/>
            <a:ext cx="8712968" cy="5112568"/>
          </a:xfrm>
          <a:prstGeom prst="rect">
            <a:avLst/>
          </a:prstGeom>
        </p:spPr>
        <p:txBody>
          <a:bodyPr/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высокий -10%(2ребенка)</a:t>
            </a: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средний- 30% (</a:t>
            </a:r>
            <a:r>
              <a:rPr lang="ru-RU" sz="2000" dirty="0" smtClean="0">
                <a:solidFill>
                  <a:srgbClr val="002060"/>
                </a:solidFill>
              </a:rPr>
              <a:t>6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детей)</a:t>
            </a: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600" dirty="0" smtClean="0">
                <a:solidFill>
                  <a:srgbClr val="002060"/>
                </a:solidFill>
              </a:rPr>
              <a:t>  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низкий -60%( 12 детей)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356992"/>
            <a:ext cx="342088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 flipH="1" flipV="1">
            <a:off x="323526" y="1772816"/>
            <a:ext cx="360042" cy="144016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51520" y="2204864"/>
            <a:ext cx="360040" cy="14401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323528" y="2708920"/>
            <a:ext cx="360040" cy="144016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7984" y="1268760"/>
            <a:ext cx="396044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             Апрель 2018года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</a:t>
            </a:r>
            <a:r>
              <a:rPr lang="ru-RU" sz="2000" dirty="0" smtClean="0">
                <a:solidFill>
                  <a:srgbClr val="002060"/>
                </a:solidFill>
              </a:rPr>
              <a:t>высокий  - 45% (9детей )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             средний- 20% (4ребенка)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             низкий – 35%( 7 детей)</a:t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 flipH="1">
            <a:off x="4860032" y="1700808"/>
            <a:ext cx="360040" cy="144016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860032" y="2060848"/>
            <a:ext cx="360040" cy="144016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4860032" y="2348880"/>
            <a:ext cx="360040" cy="144016"/>
          </a:xfrm>
          <a:prstGeom prst="rect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/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0072" y="3429000"/>
            <a:ext cx="338437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88640"/>
            <a:ext cx="8784976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Регулярное </a:t>
            </a:r>
            <a:r>
              <a:rPr lang="ru-RU" sz="2200" b="1" dirty="0">
                <a:solidFill>
                  <a:srgbClr val="000066"/>
                </a:solidFill>
              </a:rPr>
              <a:t>выполнение </a:t>
            </a:r>
            <a:r>
              <a:rPr lang="ru-RU" sz="2200" b="1" dirty="0" err="1">
                <a:solidFill>
                  <a:srgbClr val="000066"/>
                </a:solidFill>
              </a:rPr>
              <a:t>кинезиологических</a:t>
            </a:r>
            <a:r>
              <a:rPr lang="ru-RU" sz="2200" b="1" dirty="0">
                <a:solidFill>
                  <a:srgbClr val="000066"/>
                </a:solidFill>
              </a:rPr>
              <a:t>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 </a:t>
            </a:r>
            <a:r>
              <a:rPr lang="ru-RU" sz="2200" b="1" dirty="0">
                <a:solidFill>
                  <a:srgbClr val="000066"/>
                </a:solidFill>
              </a:rPr>
              <a:t>упражнений способствует активизации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межполушарного </a:t>
            </a:r>
            <a:r>
              <a:rPr lang="ru-RU" sz="2200" b="1" dirty="0">
                <a:solidFill>
                  <a:srgbClr val="000066"/>
                </a:solidFill>
              </a:rPr>
              <a:t>взаимодействия,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синхронизации </a:t>
            </a:r>
            <a:r>
              <a:rPr lang="ru-RU" sz="2200" b="1" dirty="0">
                <a:solidFill>
                  <a:srgbClr val="000066"/>
                </a:solidFill>
              </a:rPr>
              <a:t>работы полушарий.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Оказывает </a:t>
            </a:r>
            <a:r>
              <a:rPr lang="ru-RU" sz="2200" b="1" dirty="0">
                <a:solidFill>
                  <a:srgbClr val="000066"/>
                </a:solidFill>
              </a:rPr>
              <a:t>положительное </a:t>
            </a:r>
            <a:r>
              <a:rPr lang="ru-RU" sz="2200" b="1" dirty="0" smtClean="0">
                <a:solidFill>
                  <a:srgbClr val="000066"/>
                </a:solidFill>
              </a:rPr>
              <a:t>влияние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 </a:t>
            </a:r>
            <a:r>
              <a:rPr lang="ru-RU" sz="2200" b="1" dirty="0">
                <a:solidFill>
                  <a:srgbClr val="000066"/>
                </a:solidFill>
              </a:rPr>
              <a:t>на </a:t>
            </a:r>
            <a:r>
              <a:rPr lang="ru-RU" sz="2200" b="1" dirty="0" smtClean="0">
                <a:solidFill>
                  <a:srgbClr val="000066"/>
                </a:solidFill>
              </a:rPr>
              <a:t>коррекцию обучения, развитие интеллекта,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улучшает </a:t>
            </a:r>
            <a:r>
              <a:rPr lang="ru-RU" sz="2200" b="1" dirty="0">
                <a:solidFill>
                  <a:srgbClr val="000066"/>
                </a:solidFill>
              </a:rPr>
              <a:t>состояние физического здоровья </a:t>
            </a:r>
            <a:r>
              <a:rPr lang="ru-RU" sz="2200" b="1" dirty="0" smtClean="0">
                <a:solidFill>
                  <a:srgbClr val="000066"/>
                </a:solidFill>
              </a:rPr>
              <a:t>и 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социальной </a:t>
            </a:r>
            <a:r>
              <a:rPr lang="ru-RU" sz="2200" b="1" dirty="0">
                <a:solidFill>
                  <a:srgbClr val="000066"/>
                </a:solidFill>
              </a:rPr>
              <a:t>адаптации детей,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снижает утомляемость, повышает 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способность </a:t>
            </a:r>
            <a:r>
              <a:rPr lang="ru-RU" sz="2200" b="1" dirty="0">
                <a:solidFill>
                  <a:srgbClr val="000066"/>
                </a:solidFill>
              </a:rPr>
              <a:t>к произвольному </a:t>
            </a:r>
            <a:r>
              <a:rPr lang="ru-RU" sz="2200" b="1" dirty="0" smtClean="0">
                <a:solidFill>
                  <a:srgbClr val="000066"/>
                </a:solidFill>
              </a:rPr>
              <a:t>контролю,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а </a:t>
            </a:r>
            <a:r>
              <a:rPr lang="ru-RU" sz="2200" b="1" dirty="0">
                <a:solidFill>
                  <a:srgbClr val="000066"/>
                </a:solidFill>
              </a:rPr>
              <a:t>главное  способствует коррекции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недостатков </a:t>
            </a:r>
            <a:r>
              <a:rPr lang="ru-RU" sz="2200" b="1" dirty="0">
                <a:solidFill>
                  <a:srgbClr val="000066"/>
                </a:solidFill>
              </a:rPr>
              <a:t>речевого развития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дошкольников. Такой </a:t>
            </a:r>
            <a:r>
              <a:rPr lang="ru-RU" sz="2200" b="1" dirty="0">
                <a:solidFill>
                  <a:srgbClr val="000066"/>
                </a:solidFill>
              </a:rPr>
              <a:t>подход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позволяет </a:t>
            </a:r>
            <a:r>
              <a:rPr lang="ru-RU" sz="2200" b="1" dirty="0">
                <a:solidFill>
                  <a:srgbClr val="000066"/>
                </a:solidFill>
              </a:rPr>
              <a:t>наполнить наше </a:t>
            </a:r>
            <a:endParaRPr lang="ru-RU" sz="2200" b="1" dirty="0" smtClean="0">
              <a:solidFill>
                <a:srgbClr val="000066"/>
              </a:solidFill>
            </a:endParaRPr>
          </a:p>
          <a:p>
            <a:r>
              <a:rPr lang="ru-RU" sz="2200" b="1" dirty="0" smtClean="0">
                <a:solidFill>
                  <a:srgbClr val="000066"/>
                </a:solidFill>
              </a:rPr>
              <a:t>ежедневное </a:t>
            </a:r>
            <a:r>
              <a:rPr lang="ru-RU" sz="2200" b="1" dirty="0">
                <a:solidFill>
                  <a:srgbClr val="000066"/>
                </a:solidFill>
              </a:rPr>
              <a:t>общение с </a:t>
            </a:r>
            <a:r>
              <a:rPr lang="ru-RU" sz="2200" b="1" dirty="0" smtClean="0">
                <a:solidFill>
                  <a:srgbClr val="000066"/>
                </a:solidFill>
              </a:rPr>
              <a:t>дошкольниками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новыми </a:t>
            </a:r>
            <a:r>
              <a:rPr lang="ru-RU" sz="2200" b="1" dirty="0">
                <a:solidFill>
                  <a:srgbClr val="000066"/>
                </a:solidFill>
              </a:rPr>
              <a:t>играми, несущими в себе </a:t>
            </a:r>
            <a:r>
              <a:rPr lang="ru-RU" sz="2200" b="1" dirty="0" smtClean="0">
                <a:solidFill>
                  <a:srgbClr val="000066"/>
                </a:solidFill>
              </a:rPr>
              <a:t>важнейшее</a:t>
            </a:r>
          </a:p>
          <a:p>
            <a:r>
              <a:rPr lang="ru-RU" sz="2200" b="1" dirty="0" smtClean="0">
                <a:solidFill>
                  <a:srgbClr val="000066"/>
                </a:solidFill>
              </a:rPr>
              <a:t>коррекционно-развивающее </a:t>
            </a:r>
            <a:r>
              <a:rPr lang="ru-RU" sz="2200" b="1" dirty="0">
                <a:solidFill>
                  <a:srgbClr val="000066"/>
                </a:solidFill>
              </a:rPr>
              <a:t>значение.</a:t>
            </a:r>
          </a:p>
        </p:txBody>
      </p:sp>
      <p:pic>
        <p:nvPicPr>
          <p:cNvPr id="3" name="Picture 9" descr="cd1350c7074238a267dc1a2efec127d711312f1d_origina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9008" y="332656"/>
            <a:ext cx="21434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8" descr="clipart_teach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56992"/>
            <a:ext cx="2250976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endParaRPr lang="ru-RU" sz="2200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332656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Список литературы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751344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24744"/>
            <a:ext cx="77048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Сиротюк А.Л. Обучение детей с учетом психофизиологии: Практическое пособие для учителей и родителей.- М.:ТЦ Сфера 2001-128с.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Сиротюк А.Л. Упражнения для психомоторного развития дошкольников: Практическое пособие.-М.:АРКТИ,2008.60с.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Сиротюк А.Л. Коррекция развития интеллекта дошкольников— М: ТЦ Сфера, 2001. - 48 с.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err="1" smtClean="0">
                <a:solidFill>
                  <a:srgbClr val="002060"/>
                </a:solidFill>
              </a:rPr>
              <a:t>Деннисон</a:t>
            </a:r>
            <a:r>
              <a:rPr lang="ru-RU" sz="2000" b="1" dirty="0" smtClean="0">
                <a:solidFill>
                  <a:srgbClr val="002060"/>
                </a:solidFill>
              </a:rPr>
              <a:t> П. </a:t>
            </a:r>
            <a:r>
              <a:rPr lang="ru-RU" sz="2000" b="1" dirty="0" err="1" smtClean="0">
                <a:solidFill>
                  <a:srgbClr val="002060"/>
                </a:solidFill>
              </a:rPr>
              <a:t>Деннисон</a:t>
            </a:r>
            <a:r>
              <a:rPr lang="ru-RU" sz="2000" b="1" dirty="0" smtClean="0">
                <a:solidFill>
                  <a:srgbClr val="002060"/>
                </a:solidFill>
              </a:rPr>
              <a:t> Г. Программа «Гимнастика мозга»(перевод Мангутовой,1997г.)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 rot="20379749">
            <a:off x="1233759" y="1862032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6" descr="1161747_html_594d46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38600"/>
            <a:ext cx="8136904" cy="248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91440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ru-RU" sz="2200" dirty="0" smtClean="0">
                <a:solidFill>
                  <a:srgbClr val="002060"/>
                </a:solidFill>
              </a:rPr>
              <a:t> </a:t>
            </a:r>
            <a:endParaRPr lang="ru-RU" sz="2200" b="1" dirty="0" smtClean="0">
              <a:solidFill>
                <a:srgbClr val="002060"/>
              </a:solidFill>
            </a:endParaRPr>
          </a:p>
          <a:p>
            <a:pPr>
              <a:lnSpc>
                <a:spcPct val="120000"/>
              </a:lnSpc>
            </a:pPr>
            <a:r>
              <a:rPr lang="ru-RU" sz="2200" b="1" dirty="0" smtClean="0">
                <a:solidFill>
                  <a:srgbClr val="002060"/>
                </a:solidFill>
              </a:rPr>
              <a:t>    </a:t>
            </a:r>
            <a:endParaRPr lang="ru-RU" sz="2200" dirty="0" smtClean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32656"/>
            <a:ext cx="8784976" cy="744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  <a:cs typeface="Times New Roman" pitchFamily="18" charset="0"/>
              </a:rPr>
              <a:t>Кинезиология</a:t>
            </a:r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 - наука о развитии умственных способностей и физического здоровья через определенные двигательные упражнения.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Применение метода </a:t>
            </a:r>
            <a:r>
              <a:rPr lang="ru-RU" sz="2400" b="1" dirty="0" err="1" smtClean="0">
                <a:solidFill>
                  <a:srgbClr val="FF0000"/>
                </a:solidFill>
              </a:rPr>
              <a:t>кинезиологии</a:t>
            </a:r>
            <a:r>
              <a:rPr lang="ru-RU" sz="2400" b="1" dirty="0" smtClean="0">
                <a:solidFill>
                  <a:srgbClr val="FF0000"/>
                </a:solidFill>
              </a:rPr>
              <a:t> позволяет         улучшить:</a:t>
            </a: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</a:t>
            </a: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                                                    </a:t>
            </a: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      </a:t>
            </a: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                                          </a:t>
            </a:r>
          </a:p>
          <a:p>
            <a:r>
              <a:rPr lang="ru-RU" sz="2400" b="1" dirty="0" smtClean="0">
                <a:solidFill>
                  <a:srgbClr val="FF3300"/>
                </a:solidFill>
                <a:cs typeface="Times New Roman" pitchFamily="18" charset="0"/>
              </a:rPr>
              <a:t>                                                                                              </a:t>
            </a:r>
          </a:p>
          <a:p>
            <a:endParaRPr lang="ru-RU" sz="2400" b="1" dirty="0" smtClean="0">
              <a:solidFill>
                <a:srgbClr val="FF3300"/>
              </a:solidFill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endParaRPr lang="ru-RU" sz="22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1"/>
            <a:ext cx="87849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 </a:t>
            </a:r>
          </a:p>
          <a:p>
            <a:endParaRPr lang="ru-RU" sz="2200" dirty="0" smtClean="0">
              <a:solidFill>
                <a:srgbClr val="002060"/>
              </a:solidFill>
              <a:cs typeface="Times New Roman" pitchFamily="18" charset="0"/>
            </a:endParaRP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  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r>
              <a:rPr lang="ru-RU" sz="2200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2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95536" y="2348880"/>
            <a:ext cx="2016024" cy="9000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Речь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3645024"/>
            <a:ext cx="2376264" cy="936104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Снижает утомляемость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5373216"/>
            <a:ext cx="2376000" cy="9000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</a:rPr>
              <a:t>Повышает познавательные способности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 rot="1848860">
            <a:off x="3691786" y="2249779"/>
            <a:ext cx="642942" cy="6765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 rot="1848860">
            <a:off x="3203569" y="3037503"/>
            <a:ext cx="642942" cy="7383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848860">
            <a:off x="2555496" y="4477663"/>
            <a:ext cx="642942" cy="7383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876256" y="2420888"/>
            <a:ext cx="1800000" cy="9000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Внимание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48264" y="3789040"/>
            <a:ext cx="1800000" cy="9000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Моторику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228184" y="5373216"/>
            <a:ext cx="2736304" cy="900000"/>
          </a:xfrm>
          <a:prstGeom prst="roundRect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Повышает интеллектуальные способности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Стрелка вниз 13"/>
          <p:cNvSpPr/>
          <p:nvPr/>
        </p:nvSpPr>
        <p:spPr>
          <a:xfrm rot="19662281">
            <a:off x="5214138" y="2322243"/>
            <a:ext cx="642942" cy="703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19662281">
            <a:off x="5574179" y="3330354"/>
            <a:ext cx="642942" cy="703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19662281">
            <a:off x="6006226" y="4482482"/>
            <a:ext cx="642942" cy="7030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260648"/>
            <a:ext cx="84969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2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8605464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Истоки </a:t>
            </a: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кинезиологии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 следует искать почти во всех известных философских системах древности и прогрессивных течениях современности. 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Древнекитайская философская система Конфуция (около 2700 года до н. э.) демонстрировала роль определенных движений для укрепления здоровья и развития ума. </a:t>
            </a: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Сходные элементы содержала древнеиндийская йога, основной целью которой было обретение высших психофизических способностей. Искуснейший врач Греции Гиппократ, родившийся в 460 году до н. э., также пользовался </a:t>
            </a:r>
            <a:r>
              <a:rPr lang="ru-RU" sz="2200" b="1" dirty="0" err="1" smtClean="0">
                <a:solidFill>
                  <a:srgbClr val="002060"/>
                </a:solidFill>
                <a:cs typeface="Times New Roman" pitchFamily="18" charset="0"/>
              </a:rPr>
              <a:t>кинезиотерапией</a:t>
            </a:r>
            <a:r>
              <a:rPr lang="ru-RU" sz="2200" b="1" dirty="0" smtClean="0">
                <a:solidFill>
                  <a:srgbClr val="002060"/>
                </a:solidFill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Включив в себя опыт древности и современные научные достижения,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кинезиологический</a:t>
            </a:r>
            <a:r>
              <a:rPr lang="ru-RU" sz="2200" b="1" dirty="0" smtClean="0">
                <a:solidFill>
                  <a:srgbClr val="002060"/>
                </a:solidFill>
              </a:rPr>
              <a:t> метод возник в 60-е годы прошлого столетия на стыке прикладной психологии, медицины и педагогики. Он направлен на активизацию различных отделов коры больших полушарий мозга, что позволяет развивать способности человека или корректировать проблемы в различных областях.</a:t>
            </a: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2200" b="1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8"/>
            <a:ext cx="72728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Содружество полушарий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80729"/>
            <a:ext cx="8424936" cy="4869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Мозг человека представляет собой «содружество» функционально  асимметричных полушарий- левого и правого, каждое из которых – не зеркальное отображение другого, а необходимое дополнение.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u="sng" dirty="0" smtClean="0">
                <a:solidFill>
                  <a:srgbClr val="002060"/>
                </a:solidFill>
              </a:rPr>
              <a:t>Определяющую роль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u="sng" dirty="0" smtClean="0">
                <a:solidFill>
                  <a:srgbClr val="002060"/>
                </a:solidFill>
              </a:rPr>
              <a:t>в возникновении речевых патологий </a:t>
            </a:r>
            <a:r>
              <a:rPr lang="ru-RU" sz="2800" b="1" dirty="0" smtClean="0">
                <a:solidFill>
                  <a:srgbClr val="002060"/>
                </a:solidFill>
              </a:rPr>
              <a:t>играют нарушения функциональной асимметрии коры больших полушарий головного мозга и межполушарного взаимодействия- неспособность правого и левого полушарий к интеграции.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4887749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 </a:t>
            </a:r>
            <a:endParaRPr lang="ru-RU" sz="2200" dirty="0" smtClean="0">
              <a:solidFill>
                <a:schemeClr val="bg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 влево 1"/>
          <p:cNvSpPr/>
          <p:nvPr/>
        </p:nvSpPr>
        <p:spPr>
          <a:xfrm>
            <a:off x="2339752" y="1484784"/>
            <a:ext cx="2088232" cy="1944216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Левое полушарие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4499992" y="1484784"/>
            <a:ext cx="2088232" cy="1944216"/>
          </a:xfrm>
          <a:prstGeom prst="rightArrow">
            <a:avLst>
              <a:gd name="adj1" fmla="val 50000"/>
              <a:gd name="adj2" fmla="val 46438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Правое полушарие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764704"/>
            <a:ext cx="2160240" cy="36004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rgbClr val="002060"/>
                </a:solidFill>
              </a:rPr>
              <a:t>МатематическоеЗнаковое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Речевое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Логическое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Аналитическое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Слуховая информация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Постановка целей и программ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836712"/>
            <a:ext cx="2376264" cy="345638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Гуманитарное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Образное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Творческое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Координация движений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Пространственное зрительное</a:t>
            </a:r>
          </a:p>
          <a:p>
            <a:pPr algn="ctr"/>
            <a:r>
              <a:rPr lang="ru-RU" b="1" dirty="0" err="1" smtClean="0">
                <a:solidFill>
                  <a:srgbClr val="002060"/>
                </a:solidFill>
              </a:rPr>
              <a:t>Кинестическкое</a:t>
            </a:r>
            <a:r>
              <a:rPr lang="ru-RU" b="1" dirty="0" smtClean="0">
                <a:solidFill>
                  <a:srgbClr val="002060"/>
                </a:solidFill>
              </a:rPr>
              <a:t> восприятие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Picture 7" descr="brain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6000"/>
          </a:blip>
          <a:srcRect/>
          <a:stretch>
            <a:fillRect/>
          </a:stretch>
        </p:blipFill>
        <p:spPr>
          <a:xfrm>
            <a:off x="2267744" y="3789040"/>
            <a:ext cx="4392488" cy="2808461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5689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и приёмы</a:t>
            </a:r>
          </a:p>
          <a:p>
            <a: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ru-RU" sz="3600" dirty="0">
              <a:latin typeface="+mj-lt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68313" y="908720"/>
            <a:ext cx="8229600" cy="504123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комплексы </a:t>
            </a:r>
            <a:r>
              <a:rPr kumimoji="0" lang="ru-R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кинезиологической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гимнастики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точечный массаж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растяжки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дыхательные упражнения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глазодвигательные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упражнения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телесные упражнения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упражнения для развития мелкой моторики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упражнения на релаксацию  </a:t>
            </a:r>
            <a:endParaRPr lang="ru-RU" sz="2600" b="1" dirty="0" smtClean="0">
              <a:solidFill>
                <a:srgbClr val="002060"/>
              </a:solidFill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массаж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ru-RU" sz="2600" b="1" dirty="0" smtClean="0">
                <a:solidFill>
                  <a:srgbClr val="002060"/>
                </a:solidFill>
              </a:rPr>
              <a:t>применение метода </a:t>
            </a:r>
            <a:r>
              <a:rPr lang="ru-RU" sz="2600" b="1" dirty="0" err="1" smtClean="0">
                <a:solidFill>
                  <a:srgbClr val="002060"/>
                </a:solidFill>
              </a:rPr>
              <a:t>биоэнергопластики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78497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проекта- </a:t>
            </a:r>
            <a:r>
              <a:rPr lang="ru-RU" sz="2200" b="1" dirty="0" smtClean="0">
                <a:solidFill>
                  <a:srgbClr val="002060"/>
                </a:solidFill>
              </a:rPr>
              <a:t>разработать систему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кинезиологических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упражнений, способствующих коррекции речевых нарушений и развитию мыслительной деятельности детей старшего дошкольного возраста. 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В связи с поставленной целью была выдвинута </a:t>
            </a:r>
          </a:p>
          <a:p>
            <a:r>
              <a:rPr lang="ru-RU" sz="2200" b="1" u="sng" dirty="0" smtClean="0">
                <a:solidFill>
                  <a:srgbClr val="002060"/>
                </a:solidFill>
              </a:rPr>
              <a:t>гипотеза: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b="1" dirty="0" err="1" smtClean="0">
                <a:solidFill>
                  <a:srgbClr val="002060"/>
                </a:solidFill>
              </a:rPr>
              <a:t>кинезиологические</a:t>
            </a:r>
            <a:r>
              <a:rPr lang="ru-RU" sz="2200" b="1" dirty="0" smtClean="0">
                <a:solidFill>
                  <a:srgbClr val="002060"/>
                </a:solidFill>
              </a:rPr>
              <a:t> упражнения способствуют коррекции речевого и познавательного развития детей старшего дошкольного возраста.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Развитие межполушарной специализации.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Синхронизация работы полушарий.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Развитие общей и мелкой моторики.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Развитие памяти, внимания, воображения, мышления.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Развитие речи.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Снятие эмоциональной напряженности.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Создание положительного эмоционального настроя.</a:t>
            </a:r>
          </a:p>
          <a:p>
            <a:pPr lvl="0">
              <a:buFont typeface="Wingdings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</a:rPr>
              <a:t>Профилактика </a:t>
            </a:r>
            <a:r>
              <a:rPr lang="ru-RU" sz="2200" b="1" dirty="0" err="1" smtClean="0">
                <a:solidFill>
                  <a:srgbClr val="002060"/>
                </a:solidFill>
              </a:rPr>
              <a:t>дислексии</a:t>
            </a:r>
            <a:r>
              <a:rPr lang="ru-RU" sz="2200" b="1" dirty="0" smtClean="0">
                <a:solidFill>
                  <a:srgbClr val="002060"/>
                </a:solidFill>
              </a:rPr>
              <a:t> и </a:t>
            </a:r>
            <a:r>
              <a:rPr lang="ru-RU" sz="2200" b="1" dirty="0" err="1" smtClean="0">
                <a:solidFill>
                  <a:srgbClr val="002060"/>
                </a:solidFill>
              </a:rPr>
              <a:t>дисграфии</a:t>
            </a:r>
            <a:r>
              <a:rPr lang="ru-RU" sz="2200" b="1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7">
      <a:dk1>
        <a:srgbClr val="FFFFFF"/>
      </a:dk1>
      <a:lt1>
        <a:srgbClr val="B4DCFA"/>
      </a:lt1>
      <a:dk2>
        <a:srgbClr val="59A8D1"/>
      </a:dk2>
      <a:lt2>
        <a:srgbClr val="0D78C9"/>
      </a:lt2>
      <a:accent1>
        <a:srgbClr val="7030A0"/>
      </a:accent1>
      <a:accent2>
        <a:srgbClr val="4E67C8"/>
      </a:accent2>
      <a:accent3>
        <a:srgbClr val="F14124"/>
      </a:accent3>
      <a:accent4>
        <a:srgbClr val="474747"/>
      </a:accent4>
      <a:accent5>
        <a:srgbClr val="9DE1CF"/>
      </a:accent5>
      <a:accent6>
        <a:srgbClr val="E6F9CE"/>
      </a:accent6>
      <a:hlink>
        <a:srgbClr val="81D319"/>
      </a:hlink>
      <a:folHlink>
        <a:srgbClr val="FFFFF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1078</TotalTime>
  <Words>1781</Words>
  <Application>Microsoft Office PowerPoint</Application>
  <PresentationFormat>Экран (4:3)</PresentationFormat>
  <Paragraphs>358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Поток</vt:lpstr>
      <vt:lpstr>Муниципальное бюджетное дошкольное образовательное учреждение «Детский сад №12 «Здоровячок общеразвивающего вида (МБДОУ «Детский сад №12»)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                  Игры для развития мелкой моторики    «Игры с прищепками»                              «Шагающие пальчики»</vt:lpstr>
      <vt:lpstr>  «Кулак-ребро-ладонь»         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№12 «Здоровячок общеразвивающего вида (МБДОУ «Детский сад №12»)</dc:title>
  <dc:creator>Маринэ</dc:creator>
  <cp:lastModifiedBy>Маринэ</cp:lastModifiedBy>
  <cp:revision>128</cp:revision>
  <dcterms:created xsi:type="dcterms:W3CDTF">2018-02-04T15:36:51Z</dcterms:created>
  <dcterms:modified xsi:type="dcterms:W3CDTF">2018-05-15T07:43:17Z</dcterms:modified>
</cp:coreProperties>
</file>