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23"/>
  </p:notesMasterIdLst>
  <p:sldIdLst>
    <p:sldId id="256" r:id="rId2"/>
    <p:sldId id="290" r:id="rId3"/>
    <p:sldId id="288" r:id="rId4"/>
    <p:sldId id="257" r:id="rId5"/>
    <p:sldId id="259" r:id="rId6"/>
    <p:sldId id="291" r:id="rId7"/>
    <p:sldId id="292" r:id="rId8"/>
    <p:sldId id="303" r:id="rId9"/>
    <p:sldId id="293" r:id="rId10"/>
    <p:sldId id="294" r:id="rId11"/>
    <p:sldId id="262" r:id="rId12"/>
    <p:sldId id="27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28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2060"/>
    <a:srgbClr val="38809A"/>
    <a:srgbClr val="FF0066"/>
    <a:srgbClr val="DDFFDD"/>
    <a:srgbClr val="00FF99"/>
    <a:srgbClr val="003300"/>
    <a:srgbClr val="C1FFC1"/>
    <a:srgbClr val="9BFFE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52" autoAdjust="0"/>
  </p:normalViewPr>
  <p:slideViewPr>
    <p:cSldViewPr>
      <p:cViewPr varScale="1">
        <p:scale>
          <a:sx n="83" d="100"/>
          <a:sy n="83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A315740-92B8-4B4B-95DE-2265673AAD02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6919D54-ACA9-489C-B457-77A4F2DBE4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 userDrawn="1"/>
        </p:nvSpPr>
        <p:spPr>
          <a:xfrm>
            <a:off x="428596" y="285728"/>
            <a:ext cx="8358246" cy="6286544"/>
          </a:xfrm>
          <a:prstGeom prst="roundRect">
            <a:avLst/>
          </a:prstGeom>
          <a:solidFill>
            <a:srgbClr val="C1FFC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9" descr="1263974281_6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8800" y="5357813"/>
            <a:ext cx="15208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FB8AD-27B4-4E43-9986-D1237B0988EC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58026-91C6-4E10-A650-A0DA233E8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 userDrawn="1"/>
        </p:nvSpPr>
        <p:spPr>
          <a:xfrm>
            <a:off x="428596" y="285728"/>
            <a:ext cx="8358246" cy="6286544"/>
          </a:xfrm>
          <a:prstGeom prst="roundRect">
            <a:avLst/>
          </a:prstGeom>
          <a:solidFill>
            <a:srgbClr val="C1FFC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Рисунок 9" descr="1263974281_6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8800" y="5357813"/>
            <a:ext cx="15208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6A95F-31FD-4F53-AE34-0F92B97BFF80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18E86-9867-484D-965A-7858AC2C4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428596" y="285728"/>
            <a:ext cx="8358246" cy="6286544"/>
          </a:xfrm>
          <a:prstGeom prst="roundRect">
            <a:avLst/>
          </a:prstGeom>
          <a:solidFill>
            <a:srgbClr val="C1FFC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Рисунок 9" descr="1263974281_6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8800" y="5357813"/>
            <a:ext cx="15208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73BAE-93D2-456A-9F58-B18A1675968C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16923-1B03-42B8-A1B0-AC1D6E465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 userDrawn="1"/>
        </p:nvSpPr>
        <p:spPr>
          <a:xfrm>
            <a:off x="428596" y="285728"/>
            <a:ext cx="8358246" cy="6286544"/>
          </a:xfrm>
          <a:prstGeom prst="roundRect">
            <a:avLst/>
          </a:prstGeom>
          <a:solidFill>
            <a:srgbClr val="C1FFC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9" descr="1263974281_6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8800" y="5357813"/>
            <a:ext cx="15208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51BB2-8F60-4A11-98BB-44ACE97FF529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5E203-E1B7-4785-A2BC-37D0E74AC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 userDrawn="1"/>
        </p:nvSpPr>
        <p:spPr>
          <a:xfrm>
            <a:off x="428596" y="285728"/>
            <a:ext cx="8358246" cy="6286544"/>
          </a:xfrm>
          <a:prstGeom prst="roundRect">
            <a:avLst/>
          </a:prstGeom>
          <a:solidFill>
            <a:srgbClr val="C1FFC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Рисунок 9" descr="1263974281_6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8800" y="5357813"/>
            <a:ext cx="15208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40C2F-4BAC-4B1F-BBCC-6CB8FE803D58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44548-A47C-497C-9B5C-600DA35FD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 userDrawn="1"/>
        </p:nvSpPr>
        <p:spPr>
          <a:xfrm>
            <a:off x="428596" y="285728"/>
            <a:ext cx="8358246" cy="6286544"/>
          </a:xfrm>
          <a:prstGeom prst="roundRect">
            <a:avLst/>
          </a:prstGeom>
          <a:solidFill>
            <a:srgbClr val="C1FFC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Рисунок 9" descr="1263974281_6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8800" y="5357813"/>
            <a:ext cx="15208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C0FF2-0F48-4F68-A3D1-6DC9C44B5BDD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5131E-394B-42C8-861B-483C8EFA2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 userDrawn="1"/>
        </p:nvSpPr>
        <p:spPr>
          <a:xfrm>
            <a:off x="428596" y="285728"/>
            <a:ext cx="8358246" cy="6286544"/>
          </a:xfrm>
          <a:prstGeom prst="roundRect">
            <a:avLst/>
          </a:prstGeom>
          <a:solidFill>
            <a:srgbClr val="C1FFC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9" descr="1263974281_6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8800" y="5357813"/>
            <a:ext cx="15208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47078-5B66-4003-B50A-AB7C029ECE82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672CD-32D0-432C-B5FD-FC207EEF7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 userDrawn="1"/>
        </p:nvSpPr>
        <p:spPr>
          <a:xfrm>
            <a:off x="428596" y="285728"/>
            <a:ext cx="8358246" cy="6286544"/>
          </a:xfrm>
          <a:prstGeom prst="roundRect">
            <a:avLst/>
          </a:prstGeom>
          <a:solidFill>
            <a:srgbClr val="C1FFC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9" descr="1263974281_6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8800" y="5357813"/>
            <a:ext cx="15208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3393-F5CB-4DAE-BC6A-7AF10B7D2850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C73C-D363-4B84-83B9-066AA74BC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DA3428-58EB-4662-99E7-686AB3D0E711}" type="datetimeFigureOut">
              <a:rPr lang="ru-RU"/>
              <a:pPr>
                <a:defRPr/>
              </a:pPr>
              <a:t>03.02.2019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643438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DBF5E1-BB7B-486E-A69E-A15D4F35B2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</p:sldLayoutIdLst>
  <p:transition spd="slow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1692275" y="476250"/>
            <a:ext cx="5857875" cy="2084388"/>
          </a:xfrm>
          <a:prstGeom prst="horizontalScroll">
            <a:avLst/>
          </a:prstGeom>
          <a:solidFill>
            <a:srgbClr val="DDFFDD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hlink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hlink"/>
                </a:solidFill>
                <a:latin typeface="Monotype Corsiva" pitchFamily="66" charset="0"/>
              </a:rPr>
              <a:t>МДОУ «ДС КВ «СОЛНЫШКО»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hlink"/>
                </a:solidFill>
                <a:latin typeface="Monotype Corsiva" pitchFamily="66" charset="0"/>
              </a:rPr>
              <a:t>п.г.т. Уренгой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hlink"/>
                </a:solidFill>
                <a:latin typeface="Monotype Corsiva" pitchFamily="66" charset="0"/>
              </a:rPr>
              <a:t>Группа «РЯБИНКА»</a:t>
            </a:r>
          </a:p>
          <a:p>
            <a:pPr algn="ctr">
              <a:defRPr/>
            </a:pPr>
            <a:endParaRPr lang="ru-RU" sz="2400" b="1" dirty="0">
              <a:solidFill>
                <a:schemeClr val="hlink"/>
              </a:solidFill>
              <a:latin typeface="Monotype Corsiva" pitchFamily="66" charset="0"/>
            </a:endParaRPr>
          </a:p>
        </p:txBody>
      </p:sp>
      <p:sp>
        <p:nvSpPr>
          <p:cNvPr id="10243" name="Заголовок 5"/>
          <p:cNvSpPr>
            <a:spLocks noGrp="1"/>
          </p:cNvSpPr>
          <p:nvPr>
            <p:ph type="ctrTitle"/>
          </p:nvPr>
        </p:nvSpPr>
        <p:spPr>
          <a:xfrm>
            <a:off x="735013" y="2601913"/>
            <a:ext cx="7772400" cy="1627187"/>
          </a:xfrm>
        </p:spPr>
        <p:txBody>
          <a:bodyPr vert="horz"/>
          <a:lstStyle/>
          <a:p>
            <a:pPr eaLnBrk="1" hangingPunct="1"/>
            <a:r>
              <a:rPr lang="ru-RU" altLang="ru-RU" b="1" smtClean="0">
                <a:solidFill>
                  <a:schemeClr val="hlink"/>
                </a:solidFill>
                <a:latin typeface="Monotype Corsiva" pitchFamily="66" charset="0"/>
              </a:rPr>
              <a:t>Предметно-развивающая среда</a:t>
            </a:r>
            <a:br>
              <a:rPr lang="ru-RU" altLang="ru-RU" b="1" smtClean="0">
                <a:solidFill>
                  <a:schemeClr val="hlink"/>
                </a:solidFill>
                <a:latin typeface="Monotype Corsiva" pitchFamily="66" charset="0"/>
              </a:rPr>
            </a:br>
            <a:r>
              <a:rPr lang="ru-RU" altLang="ru-RU" b="1" smtClean="0">
                <a:solidFill>
                  <a:schemeClr val="hlink"/>
                </a:solidFill>
                <a:latin typeface="Monotype Corsiva" pitchFamily="66" charset="0"/>
              </a:rPr>
              <a:t>для сюжетно-ролевых игр</a:t>
            </a:r>
          </a:p>
        </p:txBody>
      </p:sp>
      <p:sp>
        <p:nvSpPr>
          <p:cNvPr id="10244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420813" y="4437063"/>
            <a:ext cx="6400800" cy="3090862"/>
          </a:xfrm>
        </p:spPr>
        <p:txBody>
          <a:bodyPr vert="horz"/>
          <a:lstStyle/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ru-RU" altLang="ru-RU" sz="2800" smtClean="0">
                <a:solidFill>
                  <a:schemeClr val="hlink"/>
                </a:solidFill>
                <a:latin typeface="Monotype Corsiva" pitchFamily="66" charset="0"/>
              </a:rPr>
              <a:t>Воспитатель:</a:t>
            </a:r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ru-RU" altLang="ru-RU" sz="2800" smtClean="0">
                <a:solidFill>
                  <a:schemeClr val="hlink"/>
                </a:solidFill>
                <a:latin typeface="Monotype Corsiva" pitchFamily="66" charset="0"/>
              </a:rPr>
              <a:t>М.З. Хайретдинова</a:t>
            </a:r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endParaRPr lang="ru-RU" altLang="ru-RU" sz="1800" smtClean="0">
              <a:solidFill>
                <a:schemeClr val="hlink"/>
              </a:solidFill>
              <a:latin typeface="Monotype Corsiva" pitchFamily="66" charset="0"/>
            </a:endParaRPr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ru-RU" altLang="ru-RU" sz="1800" smtClean="0">
                <a:solidFill>
                  <a:schemeClr val="hlink"/>
                </a:solidFill>
                <a:latin typeface="Monotype Corsiva" pitchFamily="66" charset="0"/>
              </a:rPr>
              <a:t>2018г.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1800" smtClean="0">
              <a:solidFill>
                <a:srgbClr val="0033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Tm="4217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5400000">
            <a:off x="670431" y="575681"/>
            <a:ext cx="3497024" cy="31549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139952" y="548679"/>
            <a:ext cx="4189826" cy="23567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683568" y="4038065"/>
            <a:ext cx="4224337" cy="23761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4499992" y="3356992"/>
            <a:ext cx="4224337" cy="281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  <p:custDataLst>
      <p:tags r:id="rId1"/>
    </p:custDataLst>
  </p:cSld>
  <p:clrMapOvr>
    <a:masterClrMapping/>
  </p:clrMapOvr>
  <p:transition spd="slow" advTm="1594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611188" y="115888"/>
            <a:ext cx="8686800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«Магазин»</a:t>
            </a:r>
            <a:endParaRPr lang="ru-RU" sz="4000" dirty="0">
              <a:solidFill>
                <a:srgbClr val="002060"/>
              </a:solidFill>
              <a:latin typeface="Candar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85813" y="4895850"/>
            <a:ext cx="6246812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приходишь в магазин - </a:t>
            </a:r>
            <a:b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продавец там есть один. </a:t>
            </a:r>
            <a:b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подскажет: что купить, </a:t>
            </a:r>
            <a:b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надо заплатить, </a:t>
            </a:r>
            <a:b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подобрать, найти, примерить,</a:t>
            </a:r>
            <a:r>
              <a:rPr lang="ru-RU" altLang="ru-RU" i="1" kern="0" dirty="0">
                <a:solidFill>
                  <a:srgbClr val="002060"/>
                </a:solidFill>
                <a:latin typeface="Arial" pitchFamily="34" charset="0"/>
              </a:rPr>
              <a:t> </a:t>
            </a:r>
            <a:r>
              <a:rPr lang="ru-RU" altLang="ru-RU" i="1" kern="0" dirty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ru-RU" altLang="ru-RU" i="1" kern="0" dirty="0">
                <a:solidFill>
                  <a:srgbClr val="000000"/>
                </a:solidFill>
                <a:latin typeface="Arial" pitchFamily="34" charset="0"/>
              </a:rPr>
            </a:br>
            <a:endParaRPr lang="ru-RU" kern="0" dirty="0">
              <a:solidFill>
                <a:sysClr val="windowText" lastClr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403648" y="1196752"/>
            <a:ext cx="6291572" cy="35390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4356100" y="4876800"/>
            <a:ext cx="6246813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взвесить, завернуть, отмерить, </a:t>
            </a:r>
            <a:b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поднять, </a:t>
            </a:r>
            <a:b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снова в гости вас позвать. </a:t>
            </a:r>
            <a:b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сразу видно - молодец! </a:t>
            </a:r>
            <a:b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лучший продавец!</a:t>
            </a:r>
            <a:endParaRPr lang="ru-RU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1285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55576" y="404664"/>
            <a:ext cx="4572000" cy="2571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5400000">
            <a:off x="4654342" y="1815018"/>
            <a:ext cx="4801436" cy="27008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85011" y="3284984"/>
            <a:ext cx="4788024" cy="2693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spd="slow" advTm="1297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785813" y="112713"/>
            <a:ext cx="86868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«Парикмахерская»</a:t>
            </a:r>
            <a:endParaRPr lang="ru-RU" sz="3200" dirty="0">
              <a:solidFill>
                <a:srgbClr val="002060"/>
              </a:solidFill>
              <a:latin typeface="Candar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090410" y="1101793"/>
            <a:ext cx="4201670" cy="4929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5508625" y="1844675"/>
            <a:ext cx="3178175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Парикмахер непременно подстрижёт </a:t>
            </a:r>
            <a:b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 современно. </a:t>
            </a:r>
            <a:b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Дайте  фен ему, расчёску - он вам </a:t>
            </a:r>
            <a:b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сделает причёску</a:t>
            </a:r>
            <a:r>
              <a:rPr lang="ru-RU" sz="31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100" dirty="0">
              <a:solidFill>
                <a:srgbClr val="002060"/>
              </a:solidFill>
              <a:latin typeface="Candara"/>
            </a:endParaRPr>
          </a:p>
        </p:txBody>
      </p:sp>
    </p:spTree>
    <p:custDataLst>
      <p:tags r:id="rId1"/>
    </p:custDataLst>
  </p:cSld>
  <p:clrMapOvr>
    <a:masterClrMapping/>
  </p:clrMapOvr>
  <p:transition spd="slow" advTm="972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83568" y="908720"/>
            <a:ext cx="3390898" cy="5040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355976" y="476672"/>
            <a:ext cx="3672845" cy="26636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355976" y="3223720"/>
            <a:ext cx="3672845" cy="30635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spd="slow" advTm="1196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785813" y="112713"/>
            <a:ext cx="86868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«Транспорт»</a:t>
            </a:r>
            <a:endParaRPr lang="ru-RU" sz="3600" dirty="0">
              <a:solidFill>
                <a:srgbClr val="002060"/>
              </a:solidFill>
              <a:latin typeface="Candar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069159" y="1247181"/>
            <a:ext cx="6697845" cy="3767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1331913" y="5229225"/>
            <a:ext cx="52673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C6E7FC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Наливаю в бак бензин, я поеду не один, приглашу я всех гостей, приглашу я всех друзей! </a:t>
            </a:r>
            <a:r>
              <a:rPr lang="ru-RU" sz="2000" b="1" i="1" dirty="0" smtClean="0">
                <a:solidFill>
                  <a:srgbClr val="C6E7FC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C6E7FC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solidFill>
                <a:srgbClr val="C6E7FC">
                  <a:lumMod val="25000"/>
                </a:srgbClr>
              </a:solidFill>
              <a:latin typeface="Candara"/>
            </a:endParaRPr>
          </a:p>
        </p:txBody>
      </p:sp>
    </p:spTree>
    <p:custDataLst>
      <p:tags r:id="rId1"/>
    </p:custDataLst>
  </p:cSld>
  <p:clrMapOvr>
    <a:masterClrMapping/>
  </p:clrMapOvr>
  <p:transition spd="slow" advTm="1069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 l="11564" r="19839"/>
          <a:stretch/>
        </p:blipFill>
        <p:spPr>
          <a:xfrm rot="5400000">
            <a:off x="569818" y="734437"/>
            <a:ext cx="2864221" cy="23486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635896" y="510534"/>
            <a:ext cx="4572000" cy="31153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67544" y="3708811"/>
            <a:ext cx="3721903" cy="2699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355976" y="3808587"/>
            <a:ext cx="4189719" cy="23567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spd="slow" advTm="1579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1068388" y="112713"/>
            <a:ext cx="86868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«Мастерская»</a:t>
            </a:r>
            <a:endParaRPr lang="ru-RU" sz="3200" dirty="0">
              <a:solidFill>
                <a:srgbClr val="002060"/>
              </a:solidFill>
              <a:latin typeface="Candar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187624" y="1247180"/>
            <a:ext cx="6697843" cy="3767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23850" y="3586163"/>
            <a:ext cx="4679950" cy="410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дал мне молоток</a:t>
            </a:r>
          </a:p>
          <a:p>
            <a:pPr algn="ctr"/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сказал: "Давай, сынок,</a:t>
            </a:r>
          </a:p>
          <a:p>
            <a:pPr algn="ctr"/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Вместе сделаем забор,</a:t>
            </a:r>
          </a:p>
          <a:p>
            <a:pPr algn="ctr"/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Приведем в порядок двор</a:t>
            </a:r>
            <a:r>
              <a:rPr lang="ru-RU" altLang="ru-RU" sz="1600" b="1" i="1">
                <a:solidFill>
                  <a:srgbClr val="06436B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708400" y="4983163"/>
            <a:ext cx="3959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25000" lnSpcReduction="2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6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Буду </a:t>
            </a:r>
            <a:r>
              <a:rPr lang="ru-RU" sz="6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пилить, строгать,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6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– дощечки прибивать".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6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Дружно взялись мы за дело,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6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работа закипела.</a:t>
            </a:r>
          </a:p>
          <a:p>
            <a:pPr fontAlgn="auto">
              <a:spcAft>
                <a:spcPts val="0"/>
              </a:spcAft>
              <a:defRPr/>
            </a:pPr>
            <a:endParaRPr lang="ru-RU" sz="6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6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Ковалева </a:t>
            </a:r>
            <a:r>
              <a:rPr lang="ru-RU" sz="6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2000" b="1" i="1" dirty="0" smtClean="0">
                <a:solidFill>
                  <a:srgbClr val="C6E7FC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C6E7FC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solidFill>
                <a:srgbClr val="C6E7FC">
                  <a:lumMod val="25000"/>
                </a:srgbClr>
              </a:solidFill>
              <a:latin typeface="Candara"/>
            </a:endParaRPr>
          </a:p>
        </p:txBody>
      </p:sp>
    </p:spTree>
    <p:custDataLst>
      <p:tags r:id="rId1"/>
    </p:custDataLst>
  </p:cSld>
  <p:clrMapOvr>
    <a:masterClrMapping/>
  </p:clrMapOvr>
  <p:transition spd="slow" advTm="1174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971600" y="2861452"/>
            <a:ext cx="2046943" cy="36390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944032" y="476672"/>
            <a:ext cx="3567898" cy="2470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45613" y="471446"/>
            <a:ext cx="4187957" cy="23557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375359" y="3284984"/>
            <a:ext cx="4992555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spd="slow" advTm="1605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1068388" y="112713"/>
            <a:ext cx="86868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«Строители»</a:t>
            </a:r>
            <a:endParaRPr lang="ru-RU" sz="3200" dirty="0">
              <a:solidFill>
                <a:srgbClr val="002060"/>
              </a:solidFill>
              <a:latin typeface="Candar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187624" y="980728"/>
            <a:ext cx="6697843" cy="3767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-144463" y="3409950"/>
            <a:ext cx="4681538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600" b="1" i="1">
                <a:solidFill>
                  <a:srgbClr val="06436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знает, как построить дом?</a:t>
            </a:r>
          </a:p>
          <a:p>
            <a:pPr algn="ctr"/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 было нам уютно в нём,</a:t>
            </a:r>
          </a:p>
          <a:p>
            <a:pPr algn="ctr"/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он тёплым был и прочным.</a:t>
            </a:r>
          </a:p>
          <a:p>
            <a:pPr algn="ctr"/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Строитель это знает точно</a:t>
            </a:r>
            <a:r>
              <a:rPr lang="ru-RU" altLang="ru-RU" sz="1600" b="1" i="1">
                <a:solidFill>
                  <a:srgbClr val="06436B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995738" y="4872038"/>
            <a:ext cx="4572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строит школы и больницы,</a:t>
            </a:r>
          </a:p>
          <a:p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Многоэтажек вереницы.</a:t>
            </a:r>
          </a:p>
          <a:p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Кирпич кладёт за кирпичом,</a:t>
            </a:r>
          </a:p>
          <a:p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вырастает новый дом.</a:t>
            </a:r>
          </a:p>
          <a:p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r>
              <a:rPr lang="ru-RU" altLang="ru-RU" sz="16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Повещенко О. </a:t>
            </a:r>
          </a:p>
        </p:txBody>
      </p:sp>
    </p:spTree>
    <p:custDataLst>
      <p:tags r:id="rId1"/>
    </p:custDataLst>
  </p:cSld>
  <p:clrMapOvr>
    <a:masterClrMapping/>
  </p:clrMapOvr>
  <p:transition spd="slow" advTm="124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 txBox="1">
            <a:spLocks/>
          </p:cNvSpPr>
          <p:nvPr/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6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altLang="ru-RU" sz="6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altLang="ru-RU" sz="6600" i="1">
              <a:solidFill>
                <a:srgbClr val="FFFFFF"/>
              </a:solidFill>
              <a:latin typeface="Candara" pitchFamily="34" charset="0"/>
            </a:endParaRPr>
          </a:p>
        </p:txBody>
      </p:sp>
      <p:sp>
        <p:nvSpPr>
          <p:cNvPr id="11267" name="Объект 3"/>
          <p:cNvSpPr txBox="1">
            <a:spLocks/>
          </p:cNvSpPr>
          <p:nvPr/>
        </p:nvSpPr>
        <p:spPr bwMode="auto">
          <a:xfrm>
            <a:off x="900113" y="1700213"/>
            <a:ext cx="7408862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ctr">
              <a:spcBef>
                <a:spcPct val="20000"/>
              </a:spcBef>
              <a:buClr>
                <a:srgbClr val="31B6FD"/>
              </a:buClr>
              <a:buFont typeface="Symbol" pitchFamily="18" charset="2"/>
              <a:buNone/>
            </a:pPr>
            <a:r>
              <a:rPr lang="ru-RU" alt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творческая переработка пережитых впечатлений, комбинирование их и построение из них новой действительности, отвечающей запросам и влечениям самого ребёнка.</a:t>
            </a:r>
          </a:p>
          <a:p>
            <a:pPr marL="273050" indent="-273050" algn="ctr">
              <a:spcBef>
                <a:spcPct val="20000"/>
              </a:spcBef>
              <a:buClr>
                <a:srgbClr val="31B6FD"/>
              </a:buClr>
              <a:buFont typeface="Arial" charset="0"/>
              <a:buNone/>
            </a:pPr>
            <a:r>
              <a:rPr lang="ru-RU" alt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(Л.С.Выготский)</a:t>
            </a:r>
          </a:p>
          <a:p>
            <a:pPr marL="273050" indent="-273050">
              <a:spcBef>
                <a:spcPct val="20000"/>
              </a:spcBef>
              <a:buClr>
                <a:srgbClr val="31B6FD"/>
              </a:buClr>
              <a:buFont typeface="Symbol" pitchFamily="18" charset="2"/>
              <a:buChar char=""/>
            </a:pPr>
            <a:endParaRPr lang="ru-RU" altLang="ru-RU" sz="3600">
              <a:solidFill>
                <a:srgbClr val="073E87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 spd="slow" advTm="2041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83568" y="474476"/>
            <a:ext cx="4803015" cy="2994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725035" y="980728"/>
            <a:ext cx="2862064" cy="4293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12932" y="3572775"/>
            <a:ext cx="4860032" cy="26820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spd="slow" advTm="1576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ChangeArrowheads="1"/>
          </p:cNvSpPr>
          <p:nvPr/>
        </p:nvSpPr>
        <p:spPr bwMode="auto">
          <a:xfrm>
            <a:off x="892175" y="609600"/>
            <a:ext cx="756126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altLang="ru-RU" sz="6600" b="1">
                <a:solidFill>
                  <a:srgbClr val="FF0066"/>
                </a:solidFill>
                <a:latin typeface="Monotype Corsiva" pitchFamily="66" charset="0"/>
              </a:rPr>
              <a:t>Спасибо за внимание!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811415" y="1988840"/>
            <a:ext cx="5724128" cy="3817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spd="slow" advTm="1267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68313" y="1052513"/>
            <a:ext cx="8229600" cy="4525962"/>
          </a:xfrm>
        </p:spPr>
        <p:txBody>
          <a:bodyPr vert="horz"/>
          <a:lstStyle/>
          <a:p>
            <a:pPr algn="ctr">
              <a:buFont typeface="Arial" charset="0"/>
              <a:buNone/>
              <a:defRPr/>
            </a:pPr>
            <a:r>
              <a:rPr lang="ru-RU" alt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предметно- пространственная среда – это необходимый фактор для развития ребенка.</a:t>
            </a:r>
          </a:p>
          <a:p>
            <a:pPr marL="109728" indent="0"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B83D68"/>
              </a:buClr>
              <a:buFont typeface="Arial" charset="0"/>
              <a:buNone/>
              <a:defRPr/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богаче и насыщенней развивающая среда, тем интереснее и познавательнее в ней находиться ребенку.</a:t>
            </a:r>
          </a:p>
          <a:p>
            <a:pPr>
              <a:buFont typeface="Arial" charset="0"/>
              <a:buNone/>
              <a:defRPr/>
            </a:pPr>
            <a:endParaRPr lang="ru-RU" altLang="ru-RU" sz="3600" b="1" dirty="0" smtClean="0">
              <a:solidFill>
                <a:schemeClr val="hlink"/>
              </a:solidFill>
              <a:latin typeface="Calibri" pitchFamily="34" charset="0"/>
            </a:endParaRPr>
          </a:p>
          <a:p>
            <a:pPr eaLnBrk="1" hangingPunct="1">
              <a:defRPr/>
            </a:pPr>
            <a:endParaRPr lang="ru-RU" altLang="ru-RU" dirty="0" smtClean="0">
              <a:latin typeface="Calibri" pitchFamily="34" charset="0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4787900" y="6581775"/>
            <a:ext cx="1785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1200">
                <a:solidFill>
                  <a:srgbClr val="000000"/>
                </a:solidFill>
              </a:rPr>
              <a:t>corowina.ucoz.com</a:t>
            </a:r>
            <a:endParaRPr lang="ru-RU" alt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2277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  <a:latin typeface="Monotype Corsiva" pitchFamily="66" charset="0"/>
              </a:rPr>
              <a:t>Цель: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vert="horz"/>
          <a:lstStyle/>
          <a:p>
            <a:pPr algn="ctr">
              <a:buFont typeface="Arial" charset="0"/>
              <a:buNone/>
            </a:pPr>
            <a:r>
              <a:rPr lang="ru-RU" altLang="ru-RU" sz="3600" b="1" smtClean="0">
                <a:solidFill>
                  <a:srgbClr val="002060"/>
                </a:solidFill>
                <a:latin typeface="Monotype Corsiva" pitchFamily="66" charset="0"/>
              </a:rPr>
              <a:t>создание  условий для мотивации </a:t>
            </a:r>
          </a:p>
          <a:p>
            <a:pPr algn="ctr">
              <a:buFont typeface="Arial" charset="0"/>
              <a:buNone/>
            </a:pPr>
            <a:r>
              <a:rPr lang="ru-RU" altLang="ru-RU" sz="3600" b="1" smtClean="0">
                <a:solidFill>
                  <a:srgbClr val="002060"/>
                </a:solidFill>
                <a:latin typeface="Monotype Corsiva" pitchFamily="66" charset="0"/>
              </a:rPr>
              <a:t>и активизации в самостоятельной </a:t>
            </a:r>
          </a:p>
          <a:p>
            <a:pPr algn="ctr">
              <a:buFont typeface="Arial" charset="0"/>
              <a:buNone/>
            </a:pPr>
            <a:r>
              <a:rPr lang="ru-RU" altLang="ru-RU" sz="3600" b="1" smtClean="0">
                <a:solidFill>
                  <a:srgbClr val="002060"/>
                </a:solidFill>
                <a:latin typeface="Monotype Corsiva" pitchFamily="66" charset="0"/>
              </a:rPr>
              <a:t>и совместной деятельности, </a:t>
            </a:r>
          </a:p>
          <a:p>
            <a:pPr algn="ctr">
              <a:buFont typeface="Arial" charset="0"/>
              <a:buNone/>
            </a:pPr>
            <a:r>
              <a:rPr lang="ru-RU" altLang="ru-RU" sz="3600" b="1" smtClean="0">
                <a:solidFill>
                  <a:srgbClr val="002060"/>
                </a:solidFill>
                <a:latin typeface="Monotype Corsiva" pitchFamily="66" charset="0"/>
              </a:rPr>
              <a:t>саморазвития </a:t>
            </a:r>
          </a:p>
          <a:p>
            <a:pPr algn="ctr">
              <a:buFont typeface="Arial" charset="0"/>
              <a:buNone/>
            </a:pPr>
            <a:r>
              <a:rPr lang="ru-RU" altLang="ru-RU" sz="3600" b="1" smtClean="0">
                <a:solidFill>
                  <a:srgbClr val="002060"/>
                </a:solidFill>
                <a:latin typeface="Monotype Corsiva" pitchFamily="66" charset="0"/>
              </a:rPr>
              <a:t>и самоутверждения в ней.</a:t>
            </a:r>
          </a:p>
          <a:p>
            <a:pPr>
              <a:buFont typeface="Arial" charset="0"/>
              <a:buNone/>
            </a:pPr>
            <a:endParaRPr lang="ru-RU" altLang="ru-RU" sz="3600" b="1" smtClean="0">
              <a:solidFill>
                <a:schemeClr val="hlink"/>
              </a:solidFill>
              <a:latin typeface="Calibri" pitchFamily="34" charset="0"/>
            </a:endParaRPr>
          </a:p>
          <a:p>
            <a:pPr eaLnBrk="1" hangingPunct="1"/>
            <a:endParaRPr lang="ru-RU" altLang="ru-RU" smtClean="0">
              <a:latin typeface="Calibri" pitchFamily="34" charset="0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4787900" y="6581775"/>
            <a:ext cx="1785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1200"/>
              <a:t>corowina.ucoz.com</a:t>
            </a:r>
            <a:endParaRPr lang="ru-RU" altLang="ru-RU" sz="1200"/>
          </a:p>
        </p:txBody>
      </p:sp>
    </p:spTree>
  </p:cSld>
  <p:clrMapOvr>
    <a:masterClrMapping/>
  </p:clrMapOvr>
  <p:transition spd="slow" advTm="4135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  <a:latin typeface="Monotype Corsiva" pitchFamily="66" charset="0"/>
              </a:rPr>
              <a:t>Задачи:</a:t>
            </a:r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822325" y="1087438"/>
            <a:ext cx="7929563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 создать необходимые предпосылки для развития внутренней активности ребенка;</a:t>
            </a:r>
          </a:p>
          <a:p>
            <a:r>
              <a:rPr lang="ru-RU" altLang="ru-RU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предоставить каждому ребенку возможность самоутвердиться в наиболее значимых для него сферах жизнедеятельности, в максимальной степени раскрывающих его индивидуальные качества и способности;</a:t>
            </a:r>
          </a:p>
          <a:p>
            <a:r>
              <a:rPr lang="ru-RU" altLang="ru-RU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ввести стиль взаимоотношений, обеспечивающих любовь и уважение к личности каждого ребенка;</a:t>
            </a:r>
          </a:p>
          <a:p>
            <a:r>
              <a:rPr lang="ru-RU" altLang="ru-RU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 искать пути, способы и средства максимально полного раскрытия личности каждого ребенка, проявления и развития его индивидуальности;</a:t>
            </a:r>
          </a:p>
          <a:p>
            <a:r>
              <a:rPr lang="ru-RU" altLang="ru-RU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ориентироваться на активные методы </a:t>
            </a:r>
          </a:p>
          <a:p>
            <a:r>
              <a:rPr lang="ru-RU" altLang="ru-RU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воздействия на личность.</a:t>
            </a:r>
          </a:p>
          <a:p>
            <a:endParaRPr lang="ru-RU" altLang="ru-RU" sz="2400">
              <a:latin typeface="Monotype Corsiva" pitchFamily="66" charset="0"/>
            </a:endParaRPr>
          </a:p>
        </p:txBody>
      </p:sp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4786313" y="6581775"/>
            <a:ext cx="17859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1200"/>
              <a:t>corowina.ucoz.com</a:t>
            </a:r>
            <a:endParaRPr lang="ru-RU" altLang="ru-RU" sz="1200"/>
          </a:p>
        </p:txBody>
      </p:sp>
    </p:spTree>
  </p:cSld>
  <p:clrMapOvr>
    <a:masterClrMapping/>
  </p:clrMapOvr>
  <p:transition spd="slow" advTm="3906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 bwMode="auto">
          <a:xfrm>
            <a:off x="444500" y="327025"/>
            <a:ext cx="8229600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«Семья»</a:t>
            </a:r>
            <a:endParaRPr lang="ru-RU" dirty="0">
              <a:solidFill>
                <a:srgbClr val="002060"/>
              </a:solidFill>
              <a:latin typeface="Candar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79830" y="1700808"/>
            <a:ext cx="5120569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268538" y="4979988"/>
            <a:ext cx="4400550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Новый </a:t>
            </a:r>
            <a:r>
              <a:rPr lang="ru-RU" altLang="ru-RU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чай</a:t>
            </a:r>
            <a: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я заварила </a:t>
            </a:r>
            <a:b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девчонок пригласила.</a:t>
            </a:r>
            <a:b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Чай отличный, ароматный,</a:t>
            </a:r>
            <a:b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 вкус такой приятный</a:t>
            </a:r>
            <a: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altLang="ru-RU" i="1">
                <a:solidFill>
                  <a:srgbClr val="002060"/>
                </a:solidFill>
              </a:rPr>
              <a:t/>
            </a:r>
            <a:br>
              <a:rPr lang="ru-RU" altLang="ru-RU" i="1">
                <a:solidFill>
                  <a:srgbClr val="002060"/>
                </a:solidFill>
              </a:rPr>
            </a:br>
            <a:r>
              <a:rPr lang="ru-RU" altLang="ru-RU">
                <a:solidFill>
                  <a:srgbClr val="000000"/>
                </a:solidFill>
              </a:rPr>
              <a:t/>
            </a:r>
            <a:br>
              <a:rPr lang="ru-RU" altLang="ru-RU">
                <a:solidFill>
                  <a:srgbClr val="000000"/>
                </a:solidFill>
              </a:rPr>
            </a:b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72200" y="1988840"/>
            <a:ext cx="2108770" cy="2013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</p:spTree>
    <p:custDataLst>
      <p:tags r:id="rId1"/>
    </p:custDataLst>
  </p:cSld>
  <p:clrMapOvr>
    <a:masterClrMapping/>
  </p:clrMapOvr>
  <p:transition spd="slow" advTm="1291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255695" y="405251"/>
            <a:ext cx="2015440" cy="30231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5580344" y="3189492"/>
            <a:ext cx="2160632" cy="32409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3577567" y="332656"/>
            <a:ext cx="4608514" cy="259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646694" y="3715999"/>
            <a:ext cx="3968750" cy="2645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  <p:custDataLst>
      <p:tags r:id="rId1"/>
    </p:custDataLst>
  </p:cSld>
  <p:clrMapOvr>
    <a:masterClrMapping/>
  </p:clrMapOvr>
  <p:transition spd="slow" advTm="1291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1125538"/>
            <a:ext cx="2879725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152128" y="465093"/>
            <a:ext cx="4572000" cy="3013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614646" y="3478985"/>
            <a:ext cx="3744823" cy="29697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55576" y="3562572"/>
            <a:ext cx="3660577" cy="28862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spd="slow" advTm="1142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250825" y="482600"/>
            <a:ext cx="868680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0000" lnSpcReduction="1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«Больница»</a:t>
            </a:r>
            <a:endParaRPr lang="ru-RU" sz="3600" dirty="0">
              <a:solidFill>
                <a:srgbClr val="002060"/>
              </a:solidFill>
              <a:latin typeface="Candara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4641850"/>
            <a:ext cx="13716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492500" y="464185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вдруг болезнь случится,</a:t>
            </a:r>
            <a:b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Нужно к доктору – лечиться!</a:t>
            </a:r>
            <a:b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поликлинику пойдём,</a:t>
            </a:r>
            <a:b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терапевту на приём.</a:t>
            </a:r>
            <a:b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Повещенко О.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725500" y="1060539"/>
            <a:ext cx="5783081" cy="3252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spd="slow" advTm="1452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1|3.8|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3|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2|1.8|1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4|2.1|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8|1.9|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4|2.5|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5|2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7|2.4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9|2.5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9|2.9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1|2.2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4|2.5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.9|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2|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5|2.3"/>
</p:tagLst>
</file>

<file path=ppt/theme/theme1.xml><?xml version="1.0" encoding="utf-8"?>
<a:theme xmlns:a="http://schemas.openxmlformats.org/drawingml/2006/main" name="12_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12_Тема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1220</TotalTime>
  <Words>353</Words>
  <Application>Microsoft Office PowerPoint</Application>
  <PresentationFormat>Экран (4:3)</PresentationFormat>
  <Paragraphs>64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Monotype Corsiva</vt:lpstr>
      <vt:lpstr>Times New Roman</vt:lpstr>
      <vt:lpstr>Candara</vt:lpstr>
      <vt:lpstr>Symbol</vt:lpstr>
      <vt:lpstr>12_Тема Office</vt:lpstr>
      <vt:lpstr>Предметно-развивающая среда для сюжетно-ролевых игр</vt:lpstr>
      <vt:lpstr>Слайд 2</vt:lpstr>
      <vt:lpstr>Слайд 3</vt:lpstr>
      <vt:lpstr>Цель:</vt:lpstr>
      <vt:lpstr>Задачи: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Предметно-развивающая среда во второй младшей группе</dc:title>
  <dc:creator>Admin</dc:creator>
  <cp:lastModifiedBy>1</cp:lastModifiedBy>
  <cp:revision>55</cp:revision>
  <dcterms:created xsi:type="dcterms:W3CDTF">2012-08-25T10:00:02Z</dcterms:created>
  <dcterms:modified xsi:type="dcterms:W3CDTF">2019-02-03T10:24:30Z</dcterms:modified>
</cp:coreProperties>
</file>