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B0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small" dirty="0" smtClean="0">
                <a:solidFill>
                  <a:srgbClr val="00B050"/>
                </a:solidFill>
              </a:rPr>
              <a:t>ДНЕВНИК ДОБРА</a:t>
            </a:r>
            <a:br>
              <a:rPr lang="ru-RU" b="1" cap="small" dirty="0" smtClean="0">
                <a:solidFill>
                  <a:srgbClr val="00B050"/>
                </a:solidFill>
              </a:rPr>
            </a:br>
            <a:r>
              <a:rPr lang="ru-RU" b="1" cap="small" dirty="0" smtClean="0">
                <a:solidFill>
                  <a:srgbClr val="00B050"/>
                </a:solidFill>
              </a:rPr>
              <a:t>МОБУ СОШ №5 </a:t>
            </a:r>
            <a:r>
              <a:rPr lang="ru-RU" sz="4000" b="1" cap="small" dirty="0" smtClean="0">
                <a:solidFill>
                  <a:srgbClr val="00B050"/>
                </a:solidFill>
              </a:rPr>
              <a:t>г</a:t>
            </a:r>
            <a:r>
              <a:rPr lang="ru-RU" b="1" cap="small" dirty="0" smtClean="0">
                <a:solidFill>
                  <a:srgbClr val="00B050"/>
                </a:solidFill>
              </a:rPr>
              <a:t>.Якутска</a:t>
            </a:r>
            <a:endParaRPr lang="ru-RU" b="1" cap="small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Учительская 3\Desktop\дневник добра\пппп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60206"/>
            <a:ext cx="8170353" cy="5012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010249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3997709" cy="2700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929066"/>
            <a:ext cx="4143404" cy="216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 r="819"/>
          <a:stretch>
            <a:fillRect/>
          </a:stretch>
        </p:blipFill>
        <p:spPr bwMode="auto">
          <a:xfrm rot="21265140">
            <a:off x="274534" y="5232356"/>
            <a:ext cx="1891979" cy="133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786314" y="214290"/>
            <a:ext cx="40719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C00000"/>
                </a:solidFill>
              </a:rPr>
              <a:t>	Учащиеся 7 а класса </a:t>
            </a:r>
            <a:r>
              <a:rPr lang="ru-RU" i="1" dirty="0" err="1" smtClean="0">
                <a:solidFill>
                  <a:srgbClr val="C00000"/>
                </a:solidFill>
              </a:rPr>
              <a:t>Акобян</a:t>
            </a:r>
            <a:r>
              <a:rPr lang="ru-RU" i="1" dirty="0" smtClean="0">
                <a:solidFill>
                  <a:srgbClr val="C00000"/>
                </a:solidFill>
              </a:rPr>
              <a:t> Эдуард и </a:t>
            </a:r>
            <a:r>
              <a:rPr lang="ru-RU" i="1" dirty="0" err="1" smtClean="0">
                <a:solidFill>
                  <a:srgbClr val="C00000"/>
                </a:solidFill>
              </a:rPr>
              <a:t>Баринков</a:t>
            </a:r>
            <a:r>
              <a:rPr lang="ru-RU" i="1" dirty="0" smtClean="0">
                <a:solidFill>
                  <a:srgbClr val="C00000"/>
                </a:solidFill>
              </a:rPr>
              <a:t> Игорь под руководством учителя технологии </a:t>
            </a:r>
            <a:r>
              <a:rPr lang="ru-RU" i="1" dirty="0" err="1" smtClean="0">
                <a:solidFill>
                  <a:srgbClr val="C00000"/>
                </a:solidFill>
              </a:rPr>
              <a:t>Птицина</a:t>
            </a:r>
            <a:r>
              <a:rPr lang="ru-RU" i="1" dirty="0" smtClean="0">
                <a:solidFill>
                  <a:srgbClr val="C00000"/>
                </a:solidFill>
              </a:rPr>
              <a:t> Фёдора Фёдоровича, соорудили и установили на территории школы скворечник для зимующих птиц. </a:t>
            </a:r>
          </a:p>
          <a:p>
            <a:pPr algn="just"/>
            <a:r>
              <a:rPr lang="ru-RU" i="1" dirty="0" smtClean="0">
                <a:solidFill>
                  <a:srgbClr val="C00000"/>
                </a:solidFill>
              </a:rPr>
              <a:t>Педагог дополнительного образования Лариса Дмитриевна Артемьева провела среди детей начальной школы урок рисование про зимующих птиц Якутии. 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C:\Users\Учительская 3\Desktop\ПСВ работа 2017-2018 УГ\акция поможем птицам\фотографии 1в\берегите птиц 1 в (17).jpg"/>
          <p:cNvPicPr/>
          <p:nvPr/>
        </p:nvPicPr>
        <p:blipFill>
          <a:blip r:embed="rId6" cstate="print"/>
          <a:srcRect l="10274" t="14103" r="22221" b="9549"/>
          <a:stretch>
            <a:fillRect/>
          </a:stretch>
        </p:blipFill>
        <p:spPr bwMode="auto">
          <a:xfrm rot="350165">
            <a:off x="3133473" y="5141382"/>
            <a:ext cx="142876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3143248"/>
            <a:ext cx="4568850" cy="291147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i="1" dirty="0" smtClean="0">
                <a:solidFill>
                  <a:srgbClr val="00B050"/>
                </a:solidFill>
              </a:rPr>
              <a:t>Одна из традиционных акций доброты в школе это «Полка Добра».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B050"/>
                </a:solidFill>
              </a:rPr>
              <a:t> Оказание помощи детям и семьям оказавшимся в трудной жизненной ситуации. </a:t>
            </a:r>
          </a:p>
          <a:p>
            <a:pPr algn="just"/>
            <a:r>
              <a:rPr lang="ru-RU" sz="1600" i="1" dirty="0" smtClean="0">
                <a:solidFill>
                  <a:srgbClr val="00B050"/>
                </a:solidFill>
              </a:rPr>
              <a:t>Кроме этого проводится «Месячник Добра». 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B050"/>
                </a:solidFill>
              </a:rPr>
              <a:t>Во время акции проводятся уроки милосердия, выставка рисунков «Они нуждаются в нашей доброте», 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B050"/>
                </a:solidFill>
              </a:rPr>
              <a:t>«Мой добрый рисунок», конкурс стихов, мини сочинений, рассказов, сказок «Доброта—это…». Просмотр фильма «Щенок», “День подарков просто так».</a:t>
            </a:r>
          </a:p>
          <a:p>
            <a:endParaRPr lang="ru-RU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5386" r="6250"/>
          <a:stretch>
            <a:fillRect/>
          </a:stretch>
        </p:blipFill>
        <p:spPr bwMode="auto">
          <a:xfrm>
            <a:off x="1928794" y="214290"/>
            <a:ext cx="509838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Учительская 3\Desktop\дневник добра\фотографии к дневнику добра\полка добра.jpg"/>
          <p:cNvPicPr/>
          <p:nvPr/>
        </p:nvPicPr>
        <p:blipFill>
          <a:blip r:embed="rId3" cstate="print"/>
          <a:srcRect b="4924"/>
          <a:stretch>
            <a:fillRect/>
          </a:stretch>
        </p:blipFill>
        <p:spPr bwMode="auto">
          <a:xfrm rot="20919678">
            <a:off x="714348" y="3357562"/>
            <a:ext cx="17049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Учительская 3\Desktop\дневник добра\фотографии к дневнику добра\полка добра2.jpg"/>
          <p:cNvPicPr/>
          <p:nvPr/>
        </p:nvPicPr>
        <p:blipFill>
          <a:blip r:embed="rId4" cstate="print"/>
          <a:srcRect t="4727" b="5091"/>
          <a:stretch>
            <a:fillRect/>
          </a:stretch>
        </p:blipFill>
        <p:spPr bwMode="auto">
          <a:xfrm rot="559186">
            <a:off x="2751944" y="3906342"/>
            <a:ext cx="1676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C:\Users\Учительская 3\Desktop\дневник добра\фотографии к дневнику добра\IMG-20180118-WA002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42852"/>
            <a:ext cx="3640156" cy="2188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Учительская 3\Desktop\дневник добра\фотографии к дневнику добра\Чикачева Милена 10в.jpg"/>
          <p:cNvPicPr/>
          <p:nvPr/>
        </p:nvPicPr>
        <p:blipFill>
          <a:blip r:embed="rId3"/>
          <a:srcRect l="11865" t="13461" r="10208"/>
          <a:stretch>
            <a:fillRect/>
          </a:stretch>
        </p:blipFill>
        <p:spPr bwMode="auto">
          <a:xfrm>
            <a:off x="714348" y="357166"/>
            <a:ext cx="3390900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Учительская 3\Desktop\дневник добра\фотографии к дневнику добра\Добрыня Антон. Антон Васильев .jpg"/>
          <p:cNvPicPr/>
          <p:nvPr/>
        </p:nvPicPr>
        <p:blipFill>
          <a:blip r:embed="rId4"/>
          <a:srcRect t="20940"/>
          <a:stretch>
            <a:fillRect/>
          </a:stretch>
        </p:blipFill>
        <p:spPr bwMode="auto">
          <a:xfrm>
            <a:off x="2143108" y="1500174"/>
            <a:ext cx="4064902" cy="224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Учительская 3\Desktop\дневник добра\фотографии к дневнику добра\IMG-20180118-WA0073.jpg"/>
          <p:cNvPicPr/>
          <p:nvPr/>
        </p:nvPicPr>
        <p:blipFill>
          <a:blip r:embed="rId5"/>
          <a:srcRect l="1283" t="25641" r="2039" b="-133"/>
          <a:stretch>
            <a:fillRect/>
          </a:stretch>
        </p:blipFill>
        <p:spPr bwMode="auto">
          <a:xfrm>
            <a:off x="357158" y="3286124"/>
            <a:ext cx="39243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Учительская 3\Desktop\дневник добра\фотографии к дневнику добра\II городской  форум Академия добровольчества (55).jpg"/>
          <p:cNvPicPr/>
          <p:nvPr/>
        </p:nvPicPr>
        <p:blipFill>
          <a:blip r:embed="rId6" cstate="print"/>
          <a:srcRect l="17798" t="36752" r="7803" b="20299"/>
          <a:stretch>
            <a:fillRect/>
          </a:stretch>
        </p:blipFill>
        <p:spPr bwMode="auto">
          <a:xfrm>
            <a:off x="4357686" y="4572008"/>
            <a:ext cx="44196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Учительская 3\Desktop\дневник добра\фотографии к дневнику добра\10а класс встреча с Леонидом Душкевич (1).jpg"/>
          <p:cNvPicPr/>
          <p:nvPr/>
        </p:nvPicPr>
        <p:blipFill>
          <a:blip r:embed="rId7"/>
          <a:srcRect t="27564" b="37981"/>
          <a:stretch>
            <a:fillRect/>
          </a:stretch>
        </p:blipFill>
        <p:spPr bwMode="auto">
          <a:xfrm>
            <a:off x="5072066" y="2928934"/>
            <a:ext cx="3827469" cy="152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329510" cy="511156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Наши добрые дела и это не предел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572560" cy="5572164"/>
          </a:xfrm>
        </p:spPr>
        <p:txBody>
          <a:bodyPr>
            <a:noAutofit/>
          </a:bodyPr>
          <a:lstStyle/>
          <a:p>
            <a:r>
              <a:rPr lang="ru-RU" sz="1400" i="1" dirty="0" smtClean="0">
                <a:solidFill>
                  <a:srgbClr val="FF0000"/>
                </a:solidFill>
              </a:rPr>
              <a:t>«Полка Добра» </a:t>
            </a:r>
            <a:r>
              <a:rPr lang="ru-RU" sz="1400" i="1" dirty="0" smtClean="0">
                <a:solidFill>
                  <a:srgbClr val="0070C0"/>
                </a:solidFill>
              </a:rPr>
              <a:t>- сбор продуктов питание и канцелярских товаров (В помощь учащимся школы из многодетных и малоимущих семей) ;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Посадка цветов </a:t>
            </a:r>
            <a:r>
              <a:rPr lang="ru-RU" sz="1400" i="1" dirty="0" smtClean="0">
                <a:solidFill>
                  <a:srgbClr val="0070C0"/>
                </a:solidFill>
              </a:rPr>
              <a:t>на территории школы; </a:t>
            </a:r>
          </a:p>
          <a:p>
            <a:r>
              <a:rPr lang="ru-RU" sz="1400" i="1" dirty="0" smtClean="0">
                <a:solidFill>
                  <a:srgbClr val="0070C0"/>
                </a:solidFill>
              </a:rPr>
              <a:t>Участие в городской благотворительной акции помощи бездомным животным </a:t>
            </a:r>
            <a:r>
              <a:rPr lang="ru-RU" sz="1400" i="1" dirty="0" smtClean="0">
                <a:solidFill>
                  <a:srgbClr val="FF0000"/>
                </a:solidFill>
              </a:rPr>
              <a:t>«</a:t>
            </a:r>
            <a:r>
              <a:rPr lang="ru-RU" sz="1400" i="1" dirty="0" err="1" smtClean="0">
                <a:solidFill>
                  <a:srgbClr val="FF0000"/>
                </a:solidFill>
              </a:rPr>
              <a:t>Бим</a:t>
            </a:r>
            <a:r>
              <a:rPr lang="ru-RU" sz="1400" i="1" dirty="0" smtClean="0">
                <a:solidFill>
                  <a:srgbClr val="FF0000"/>
                </a:solidFill>
              </a:rPr>
              <a:t>, мы с тобой!» </a:t>
            </a:r>
            <a:r>
              <a:rPr lang="ru-RU" sz="1400" i="1" dirty="0" smtClean="0">
                <a:solidFill>
                  <a:srgbClr val="0070C0"/>
                </a:solidFill>
              </a:rPr>
              <a:t>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Посещение республиканского дома-интерната для престарелых и инвалидов в. г. Якутске</a:t>
            </a:r>
            <a:r>
              <a:rPr lang="ru-RU" sz="1400" i="1" dirty="0" smtClean="0">
                <a:solidFill>
                  <a:srgbClr val="0070C0"/>
                </a:solidFill>
              </a:rPr>
              <a:t>. (Сбор тёплых вещей (варежки, носки), предметы личной гигиены (мыло, зубная паста), сувениры, подарки;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Концерт  в республиканском доме – интернате;</a:t>
            </a:r>
          </a:p>
          <a:p>
            <a:r>
              <a:rPr lang="ru-RU" sz="1400" i="1" dirty="0" smtClean="0">
                <a:solidFill>
                  <a:srgbClr val="0070C0"/>
                </a:solidFill>
              </a:rPr>
              <a:t>Участие в благотворительной акции к 1 сентября </a:t>
            </a:r>
            <a:r>
              <a:rPr lang="ru-RU" sz="1400" i="1" dirty="0" smtClean="0">
                <a:solidFill>
                  <a:srgbClr val="FF0000"/>
                </a:solidFill>
              </a:rPr>
              <a:t>«Добро в руках» </a:t>
            </a:r>
            <a:r>
              <a:rPr lang="ru-RU" sz="1400" i="1" dirty="0" smtClean="0">
                <a:solidFill>
                  <a:srgbClr val="0070C0"/>
                </a:solidFill>
              </a:rPr>
              <a:t>благотворительного фонда «</a:t>
            </a:r>
            <a:r>
              <a:rPr lang="ru-RU" sz="1400" i="1" dirty="0" err="1" smtClean="0">
                <a:solidFill>
                  <a:srgbClr val="0070C0"/>
                </a:solidFill>
              </a:rPr>
              <a:t>Харысхал</a:t>
            </a:r>
            <a:r>
              <a:rPr lang="ru-RU" sz="1400" i="1" dirty="0" smtClean="0">
                <a:solidFill>
                  <a:srgbClr val="0070C0"/>
                </a:solidFill>
              </a:rPr>
              <a:t>». На 1 сентября учителю дарят 1 красивый букет, а сэкономленные деньги направляют на помощь детям с инвалидностью и ограниченными возможностями здоровья; </a:t>
            </a:r>
          </a:p>
          <a:p>
            <a:r>
              <a:rPr lang="ru-RU" sz="1400" i="1" dirty="0" smtClean="0">
                <a:solidFill>
                  <a:srgbClr val="0070C0"/>
                </a:solidFill>
              </a:rPr>
              <a:t>Изготовили и установили на территории школы </a:t>
            </a:r>
            <a:r>
              <a:rPr lang="ru-RU" sz="1400" i="1" dirty="0" smtClean="0">
                <a:solidFill>
                  <a:srgbClr val="FF0000"/>
                </a:solidFill>
              </a:rPr>
              <a:t>скворечник, для зимующих в городе птиц</a:t>
            </a:r>
            <a:r>
              <a:rPr lang="ru-RU" sz="1400" i="1" dirty="0" smtClean="0">
                <a:solidFill>
                  <a:srgbClr val="0070C0"/>
                </a:solidFill>
              </a:rPr>
              <a:t>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1 «А» класс совместно с родителями изготовили скворечники</a:t>
            </a:r>
            <a:r>
              <a:rPr lang="ru-RU" sz="1400" i="1" dirty="0" smtClean="0">
                <a:solidFill>
                  <a:srgbClr val="0070C0"/>
                </a:solidFill>
              </a:rPr>
              <a:t>, установили на территории городского парка К и О;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Сбор и сдача использованных батареек </a:t>
            </a:r>
            <a:r>
              <a:rPr lang="ru-RU" sz="1400" i="1" dirty="0" smtClean="0">
                <a:solidFill>
                  <a:srgbClr val="0070C0"/>
                </a:solidFill>
              </a:rPr>
              <a:t>- члены экологического клуба «Зелёные пионеры», руководитель </a:t>
            </a:r>
            <a:r>
              <a:rPr lang="ru-RU" sz="1400" i="1" dirty="0" err="1" smtClean="0">
                <a:solidFill>
                  <a:srgbClr val="0070C0"/>
                </a:solidFill>
              </a:rPr>
              <a:t>Тараярова</a:t>
            </a:r>
            <a:r>
              <a:rPr lang="ru-RU" sz="1400" i="1" dirty="0" smtClean="0">
                <a:solidFill>
                  <a:srgbClr val="0070C0"/>
                </a:solidFill>
              </a:rPr>
              <a:t> С.Ф. 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Торжественный вечер – встреча ветеранов педагогического труда г. Якутска и Республики - презентация книги ;</a:t>
            </a:r>
            <a:r>
              <a:rPr lang="ru-RU" sz="1400" i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Материальная помощь жителям посёлка Амга, пострадавшим от наводнения 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Материальная помощь ветерану педагогического труда, преподавателю математики ЯПК Филипповой М.И. ;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Проведение уроков добра </a:t>
            </a:r>
            <a:r>
              <a:rPr lang="ru-RU" sz="1400" i="1" dirty="0" smtClean="0">
                <a:solidFill>
                  <a:srgbClr val="0070C0"/>
                </a:solidFill>
              </a:rPr>
              <a:t>благотворительного фонда «</a:t>
            </a:r>
            <a:r>
              <a:rPr lang="ru-RU" sz="1400" i="1" dirty="0" err="1" smtClean="0">
                <a:solidFill>
                  <a:srgbClr val="0070C0"/>
                </a:solidFill>
              </a:rPr>
              <a:t>Харысхал</a:t>
            </a:r>
            <a:r>
              <a:rPr lang="ru-RU" sz="1400" i="1" dirty="0" smtClean="0">
                <a:solidFill>
                  <a:srgbClr val="0070C0"/>
                </a:solidFill>
              </a:rPr>
              <a:t>»; </a:t>
            </a:r>
          </a:p>
          <a:p>
            <a:r>
              <a:rPr lang="ru-RU" sz="1400" i="1" dirty="0" smtClean="0">
                <a:solidFill>
                  <a:srgbClr val="FF0000"/>
                </a:solidFill>
              </a:rPr>
              <a:t>Материальная помощь 2 семьям </a:t>
            </a:r>
            <a:r>
              <a:rPr lang="ru-RU" sz="1400" i="1" dirty="0" smtClean="0">
                <a:solidFill>
                  <a:srgbClr val="0070C0"/>
                </a:solidFill>
              </a:rPr>
              <a:t>состоящим СОП; (семьи - Алфёровы, </a:t>
            </a:r>
            <a:r>
              <a:rPr lang="ru-RU" sz="1400" i="1" dirty="0" err="1" smtClean="0">
                <a:solidFill>
                  <a:srgbClr val="0070C0"/>
                </a:solidFill>
              </a:rPr>
              <a:t>Жирковы</a:t>
            </a:r>
            <a:r>
              <a:rPr lang="ru-RU" sz="1400" i="1" dirty="0" smtClean="0">
                <a:solidFill>
                  <a:srgbClr val="0070C0"/>
                </a:solidFill>
              </a:rPr>
              <a:t>)</a:t>
            </a:r>
          </a:p>
          <a:p>
            <a:pPr>
              <a:buNone/>
            </a:pPr>
            <a:endParaRPr lang="ru-RU" sz="1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Добро—это мамины руки. 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Арина 1 а класс </a:t>
            </a:r>
          </a:p>
          <a:p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Добро—это мой щенок. </a:t>
            </a:r>
          </a:p>
          <a:p>
            <a:pPr algn="r">
              <a:buNone/>
            </a:pPr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Никита 1 б класс. </a:t>
            </a:r>
          </a:p>
          <a:p>
            <a:r>
              <a:rPr lang="ru-RU" dirty="0" smtClean="0">
                <a:solidFill>
                  <a:srgbClr val="00B050"/>
                </a:solidFill>
                <a:latin typeface="Book Antiqua" pitchFamily="18" charset="0"/>
              </a:rPr>
              <a:t>Добро—это когда мама улыбается. </a:t>
            </a:r>
          </a:p>
          <a:p>
            <a:pPr algn="r">
              <a:buNone/>
            </a:pPr>
            <a:r>
              <a:rPr lang="ru-RU" dirty="0" err="1" smtClean="0">
                <a:solidFill>
                  <a:srgbClr val="00B050"/>
                </a:solidFill>
                <a:latin typeface="Book Antiqua" pitchFamily="18" charset="0"/>
              </a:rPr>
              <a:t>Далаана</a:t>
            </a:r>
            <a:r>
              <a:rPr lang="ru-RU" dirty="0" smtClean="0">
                <a:solidFill>
                  <a:srgbClr val="00B050"/>
                </a:solidFill>
                <a:latin typeface="Book Antiqua" pitchFamily="18" charset="0"/>
              </a:rPr>
              <a:t> 1 в класс. </a:t>
            </a:r>
          </a:p>
          <a:p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Добро—это когда я грустный, а друг дал мне конфету. </a:t>
            </a:r>
          </a:p>
          <a:p>
            <a:pPr algn="r">
              <a:buNone/>
            </a:pPr>
            <a:r>
              <a:rPr lang="ru-RU" dirty="0" smtClean="0">
                <a:solidFill>
                  <a:srgbClr val="0070C0"/>
                </a:solidFill>
                <a:latin typeface="Book Antiqua" pitchFamily="18" charset="0"/>
              </a:rPr>
              <a:t>Валерия 2 а класс. </a:t>
            </a:r>
          </a:p>
          <a:p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Добро—это когда я упал и разбил колено, а друзья дули мне на рану. </a:t>
            </a:r>
          </a:p>
          <a:p>
            <a:pPr algn="r">
              <a:buNone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Рома 2 б класс. </a:t>
            </a:r>
          </a:p>
          <a:p>
            <a:r>
              <a:rPr lang="ru-RU" dirty="0" smtClean="0">
                <a:solidFill>
                  <a:srgbClr val="10B05C"/>
                </a:solidFill>
                <a:latin typeface="Book Antiqua" pitchFamily="18" charset="0"/>
              </a:rPr>
              <a:t>Добро—это совершать хорошие поступки от души. </a:t>
            </a:r>
          </a:p>
          <a:p>
            <a:pPr algn="r">
              <a:buNone/>
            </a:pPr>
            <a:r>
              <a:rPr lang="ru-RU" dirty="0" smtClean="0">
                <a:solidFill>
                  <a:srgbClr val="10B05C"/>
                </a:solidFill>
                <a:latin typeface="Book Antiqua" pitchFamily="18" charset="0"/>
              </a:rPr>
              <a:t>Эмма 3 в класс 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Добро—это светлое чувство, от него хочется улыбаться, оно приносит радость. </a:t>
            </a:r>
          </a:p>
          <a:p>
            <a:pPr algn="r">
              <a:buNone/>
            </a:pP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Карина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Book Antiqua" pitchFamily="18" charset="0"/>
              </a:rPr>
              <a:t> 5б класс. </a:t>
            </a:r>
          </a:p>
          <a:p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Быть добрым и совершать добрые дела—это героизм. </a:t>
            </a:r>
          </a:p>
          <a:p>
            <a:pPr algn="r">
              <a:buNone/>
            </a:pP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Анастасия 5в класс.</a:t>
            </a:r>
          </a:p>
          <a:p>
            <a:endParaRPr lang="ru-RU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5" y="285728"/>
            <a:ext cx="3000396" cy="5929354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solidFill>
                  <a:srgbClr val="0070C0"/>
                </a:solidFill>
              </a:rPr>
              <a:t>       </a:t>
            </a:r>
            <a:r>
              <a:rPr lang="ru-RU" sz="1800" dirty="0" smtClean="0">
                <a:solidFill>
                  <a:srgbClr val="002060"/>
                </a:solidFill>
              </a:rPr>
              <a:t>Перед началом нового года, всегда хочется подвести итоги, сделать выводы, наметить новые планы…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</a:rPr>
              <a:t>       Представляем вашему вниманию </a:t>
            </a:r>
            <a:r>
              <a:rPr lang="ru-RU" sz="1800" dirty="0" smtClean="0">
                <a:solidFill>
                  <a:srgbClr val="00B0F0"/>
                </a:solidFill>
              </a:rPr>
              <a:t>ДОБРЫЕ ДЕЛА </a:t>
            </a:r>
            <a:r>
              <a:rPr lang="ru-RU" sz="1800" dirty="0" smtClean="0">
                <a:solidFill>
                  <a:srgbClr val="002060"/>
                </a:solidFill>
              </a:rPr>
              <a:t>и </a:t>
            </a:r>
            <a:r>
              <a:rPr lang="ru-RU" sz="1800" dirty="0" smtClean="0">
                <a:solidFill>
                  <a:srgbClr val="00B0F0"/>
                </a:solidFill>
              </a:rPr>
              <a:t>ПОСТУПКИ</a:t>
            </a:r>
            <a:r>
              <a:rPr lang="ru-RU" sz="1800" dirty="0" smtClean="0">
                <a:solidFill>
                  <a:srgbClr val="002060"/>
                </a:solidFill>
              </a:rPr>
              <a:t>, которые совершались не только потому, что был год        </a:t>
            </a:r>
            <a:r>
              <a:rPr lang="ru-RU" sz="1800" dirty="0" smtClean="0">
                <a:solidFill>
                  <a:srgbClr val="00B0F0"/>
                </a:solidFill>
              </a:rPr>
              <a:t>ДОБРОВОЛЬЦА</a:t>
            </a:r>
            <a:r>
              <a:rPr lang="ru-RU" sz="1800" dirty="0" smtClean="0">
                <a:solidFill>
                  <a:srgbClr val="002060"/>
                </a:solidFill>
              </a:rPr>
              <a:t>, но и потому, что это </a:t>
            </a:r>
            <a:r>
              <a:rPr lang="ru-RU" sz="1800" dirty="0" smtClean="0">
                <a:solidFill>
                  <a:srgbClr val="00B0F0"/>
                </a:solidFill>
              </a:rPr>
              <a:t>ДОБРЫЕ ТРАДИЦИИ</a:t>
            </a:r>
            <a:r>
              <a:rPr lang="ru-RU" sz="1800" dirty="0" smtClean="0">
                <a:solidFill>
                  <a:srgbClr val="002060"/>
                </a:solidFill>
              </a:rPr>
              <a:t> нашей школы.                      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Благодарим всех, кто принял участие и поделился  своим теплом со всеми, кто в этом нуждался.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851" t="25038" r="1621" b="13505"/>
          <a:stretch>
            <a:fillRect/>
          </a:stretch>
        </p:blipFill>
        <p:spPr bwMode="auto">
          <a:xfrm>
            <a:off x="500034" y="500042"/>
            <a:ext cx="3643338" cy="146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34290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256"/>
            <a:ext cx="3524240" cy="1978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 l="5528" t="13194" r="25993"/>
          <a:stretch>
            <a:fillRect/>
          </a:stretch>
        </p:blipFill>
        <p:spPr bwMode="auto">
          <a:xfrm>
            <a:off x="5214942" y="4000504"/>
            <a:ext cx="3500462" cy="249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14876" y="571478"/>
            <a:ext cx="40719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i="1" dirty="0" smtClean="0">
                <a:solidFill>
                  <a:srgbClr val="0070C0"/>
                </a:solidFill>
              </a:rPr>
              <a:t>	</a:t>
            </a:r>
            <a:r>
              <a:rPr lang="ru-RU" sz="1400" i="1" dirty="0" smtClean="0">
                <a:solidFill>
                  <a:srgbClr val="0070C0"/>
                </a:solidFill>
              </a:rPr>
              <a:t>Для всей природы весной наступает пора обновления. Легкость и радость ощущается во всем. Первые ласковые солнечные лучи освещают освободившуюся от снега и льда землю. Солнечные зайчики радостно скачут между просыпающимися от зимнего сна деревьями. В это время учащиеся нашей школы под руководством лаборанта Людмилы Юрьевны Николаевой начинают операцию «Рассада» для озеленения нашей пришкольной территории. </a:t>
            </a:r>
          </a:p>
          <a:p>
            <a:pPr algn="just"/>
            <a:r>
              <a:rPr lang="ru-RU" sz="1400" i="1" dirty="0" smtClean="0">
                <a:solidFill>
                  <a:srgbClr val="0070C0"/>
                </a:solidFill>
              </a:rPr>
              <a:t>Позже экологи школы «Зелёные пионеры» (Руководитель учитель биологии </a:t>
            </a:r>
            <a:r>
              <a:rPr lang="ru-RU" sz="1400" i="1" dirty="0" err="1" smtClean="0">
                <a:solidFill>
                  <a:srgbClr val="0070C0"/>
                </a:solidFill>
              </a:rPr>
              <a:t>Тароярова</a:t>
            </a:r>
            <a:r>
              <a:rPr lang="ru-RU" sz="1400" i="1" dirty="0" smtClean="0">
                <a:solidFill>
                  <a:srgbClr val="0070C0"/>
                </a:solidFill>
              </a:rPr>
              <a:t> С.Ф.) выходят на уборку территории, после к ним присоединяются все остальные желающие сделать этот мир чище, светлее и добрее </a:t>
            </a:r>
            <a:endParaRPr lang="ru-RU" sz="14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89920"/>
            <a:ext cx="3429024" cy="2428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071810"/>
            <a:ext cx="204762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86058"/>
            <a:ext cx="1767202" cy="2982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428604"/>
            <a:ext cx="3643338" cy="259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357686" y="3571876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	Вся начальная школа, вместе с родителями приняли активное участие в акции  «Поможем птицам». </a:t>
            </a:r>
          </a:p>
          <a:p>
            <a:pPr algn="just"/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	Ребята не забывают про своих пернатых друзей, при каждой возможности стараются подкормить, навестить их. Этот учебный год у 2а начался с похода к своим друзьям. </a:t>
            </a:r>
            <a:endParaRPr lang="ru-RU" i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28604"/>
            <a:ext cx="3786214" cy="2054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7330" r="6948"/>
          <a:stretch>
            <a:fillRect/>
          </a:stretch>
        </p:blipFill>
        <p:spPr bwMode="auto">
          <a:xfrm>
            <a:off x="214282" y="500042"/>
            <a:ext cx="375244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357562"/>
            <a:ext cx="3500462" cy="249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357686" y="2500306"/>
            <a:ext cx="450059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i="1" dirty="0" smtClean="0">
                <a:solidFill>
                  <a:srgbClr val="0070C0"/>
                </a:solidFill>
              </a:rPr>
              <a:t>Уже по сложившейся доброй традиции, мы встречаемся с Лилией Николаевной не первый год, приходим к ней в гости или приглашаем к нам в школу. Эти короткие встречи проходят в доброй, мягкой, домашней обстановке. Лилия Николаевна всегда рада видеть нас, с большой охотой показывает фотографии, ордена, вспоминает фронтовых друзей. Она родилась и выросла в Татарстане. В 1942 году в возрасте 17 лет ушла добровольцем в Советскую армию, попала в состав учебного батальона первого отдельного женского запасного стрелкового полка в городе Серпухов. Стала младшим сержантом, затем командиром отделения, через год была направлена в 232 отдельный запасный стрелковый полк, где была зачислена в учебный батальон помощником взвода пулеметчиков. Демобилизовалась в 1945 году. </a:t>
            </a:r>
          </a:p>
          <a:p>
            <a:pPr algn="just"/>
            <a:r>
              <a:rPr lang="ru-RU" sz="1000" i="1" dirty="0" smtClean="0">
                <a:solidFill>
                  <a:srgbClr val="0070C0"/>
                </a:solidFill>
              </a:rPr>
              <a:t>После войны Лилия Николаевна работала водителем троллейбуса в Москве и Магнитогорске. В Якутске проживает с 1992 года. Она – член Совета ветеранов Центрального округа города Якутска, куратор школы № 5. Сейчас ей 92 года, но, несмотря на солидный возраст, Лилия Николаевна находится в здравом уме, веселит окружающих и наслаждается жизнью. </a:t>
            </a:r>
          </a:p>
          <a:p>
            <a:pPr algn="just"/>
            <a:r>
              <a:rPr lang="ru-RU" sz="1000" i="1" dirty="0" smtClean="0">
                <a:solidFill>
                  <a:srgbClr val="0070C0"/>
                </a:solidFill>
              </a:rPr>
              <a:t>Когда слышишь рассказы от человека, которому пришлось пережить все тяготы военного времени, воспринимаешь всё это совсем по-другому. </a:t>
            </a:r>
          </a:p>
          <a:p>
            <a:pPr algn="just"/>
            <a:r>
              <a:rPr lang="ru-RU" sz="1000" i="1" dirty="0" smtClean="0">
                <a:solidFill>
                  <a:srgbClr val="0070C0"/>
                </a:solidFill>
              </a:rPr>
              <a:t>Нам хочется, чтобы современные школьники, да и взрослые, не забывали о том, через что пришлось пройти сегодняшним ветеранам. Их подвиги – это цена сегодняшнего мирного времени. </a:t>
            </a:r>
          </a:p>
          <a:p>
            <a:pPr algn="just"/>
            <a:r>
              <a:rPr lang="ru-RU" sz="1000" i="1" dirty="0" smtClean="0">
                <a:solidFill>
                  <a:srgbClr val="0070C0"/>
                </a:solidFill>
              </a:rPr>
              <a:t>На встрече были Корякина Наталья Сергеевна, заместитель директора по воспитательной работе; Владимирова Светлана, ученица 10 а класса; </a:t>
            </a:r>
            <a:r>
              <a:rPr lang="ru-RU" sz="1000" i="1" dirty="0" err="1" smtClean="0">
                <a:solidFill>
                  <a:srgbClr val="0070C0"/>
                </a:solidFill>
              </a:rPr>
              <a:t>Элляева</a:t>
            </a:r>
            <a:r>
              <a:rPr lang="ru-RU" sz="1000" i="1" dirty="0" smtClean="0">
                <a:solidFill>
                  <a:srgbClr val="0070C0"/>
                </a:solidFill>
              </a:rPr>
              <a:t> Валерия, ученица 11 б класса; Видеосъёмка интервью – Анны </a:t>
            </a:r>
            <a:r>
              <a:rPr lang="ru-RU" sz="1000" i="1" dirty="0" err="1" smtClean="0">
                <a:solidFill>
                  <a:srgbClr val="0070C0"/>
                </a:solidFill>
              </a:rPr>
              <a:t>Решетниковой</a:t>
            </a:r>
            <a:r>
              <a:rPr lang="ru-RU" sz="1000" i="1" dirty="0" smtClean="0">
                <a:solidFill>
                  <a:srgbClr val="0070C0"/>
                </a:solidFill>
              </a:rPr>
              <a:t>, ученицы 10 б класса. </a:t>
            </a:r>
            <a:endParaRPr lang="ru-RU" sz="10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4614866" cy="649306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rgbClr val="00B050"/>
                </a:solidFill>
              </a:rPr>
              <a:t>Экологи «Зелёные пионеры» </a:t>
            </a:r>
            <a:br>
              <a:rPr lang="ru-RU" sz="2400" i="1" dirty="0" smtClean="0">
                <a:solidFill>
                  <a:srgbClr val="00B050"/>
                </a:solidFill>
              </a:rPr>
            </a:br>
            <a:r>
              <a:rPr lang="ru-RU" sz="2400" i="1" dirty="0" smtClean="0">
                <a:solidFill>
                  <a:srgbClr val="00B050"/>
                </a:solidFill>
              </a:rPr>
              <a:t>сбор и сдача батареек 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0299" y="5786455"/>
            <a:ext cx="214314" cy="14287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3429024" cy="2529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929066"/>
            <a:ext cx="3739038" cy="2490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Учительская 3\Desktop\дневник добра\IMG_5161.JPG"/>
          <p:cNvPicPr/>
          <p:nvPr/>
        </p:nvPicPr>
        <p:blipFill>
          <a:blip r:embed="rId4" cstate="print"/>
          <a:srcRect l="33164" t="6692" r="11518"/>
          <a:stretch>
            <a:fillRect/>
          </a:stretch>
        </p:blipFill>
        <p:spPr bwMode="auto">
          <a:xfrm>
            <a:off x="5500694" y="285728"/>
            <a:ext cx="3286148" cy="3693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Учительская 3\Desktop\дневник добра\IMG_5170.JPG"/>
          <p:cNvPicPr/>
          <p:nvPr/>
        </p:nvPicPr>
        <p:blipFill>
          <a:blip r:embed="rId5" cstate="print"/>
          <a:srcRect t="19289"/>
          <a:stretch>
            <a:fillRect/>
          </a:stretch>
        </p:blipFill>
        <p:spPr bwMode="auto">
          <a:xfrm>
            <a:off x="4500562" y="3714752"/>
            <a:ext cx="228601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Учительская 3\Desktop\дневник добра\IMG_516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58183">
            <a:off x="6978235" y="4503521"/>
            <a:ext cx="1904590" cy="1575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3071810"/>
            <a:ext cx="3500462" cy="2357454"/>
          </a:xfrm>
        </p:spPr>
        <p:txBody>
          <a:bodyPr>
            <a:noAutofit/>
          </a:bodyPr>
          <a:lstStyle/>
          <a:p>
            <a:pPr algn="just"/>
            <a:r>
              <a:rPr lang="ru-RU" sz="1600" i="1" dirty="0" smtClean="0">
                <a:solidFill>
                  <a:srgbClr val="0070C0"/>
                </a:solidFill>
              </a:rPr>
              <a:t>По инициативе Светланы Владимировой, ученицы 10 а класса, этим летом была облагорожена детская площадка возле нашей школы. </a:t>
            </a:r>
          </a:p>
          <a:p>
            <a:pPr algn="just"/>
            <a:r>
              <a:rPr lang="ru-RU" sz="1600" i="1" dirty="0" smtClean="0">
                <a:solidFill>
                  <a:srgbClr val="0070C0"/>
                </a:solidFill>
              </a:rPr>
              <a:t>Одноклассники Светы с радостью согласились принять участие в этой акции. Самостоятельно приобрели всё необходимое, теперь на площадку любо дорого посмотреть. Детишки проводят там время с большим удовольствием. </a:t>
            </a:r>
            <a:endParaRPr lang="ru-RU" sz="1600" i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0145" t="21257" r="44771"/>
          <a:stretch>
            <a:fillRect/>
          </a:stretch>
        </p:blipFill>
        <p:spPr bwMode="auto">
          <a:xfrm>
            <a:off x="571472" y="285728"/>
            <a:ext cx="1785950" cy="2339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4003" t="5028" r="20327" b="1981"/>
          <a:stretch>
            <a:fillRect/>
          </a:stretch>
        </p:blipFill>
        <p:spPr bwMode="auto">
          <a:xfrm>
            <a:off x="5143504" y="214290"/>
            <a:ext cx="3729064" cy="3551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Учительская 3\Desktop\дневник добра\фотографии к дневнику добра\10 а покраска детской площадки (1).jpg"/>
          <p:cNvPicPr/>
          <p:nvPr/>
        </p:nvPicPr>
        <p:blipFill>
          <a:blip r:embed="rId4"/>
          <a:srcRect l="21486" t="22068" r="64244" b="66666"/>
          <a:stretch>
            <a:fillRect/>
          </a:stretch>
        </p:blipFill>
        <p:spPr bwMode="auto">
          <a:xfrm>
            <a:off x="4500562" y="4000504"/>
            <a:ext cx="2571750" cy="141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Учительская 3\Desktop\дневник добра\фотографии к дневнику добра\10 а покраска детской площадки (1).jpg"/>
          <p:cNvPicPr/>
          <p:nvPr/>
        </p:nvPicPr>
        <p:blipFill>
          <a:blip r:embed="rId4"/>
          <a:srcRect l="51624" t="50214" r="11010" b="3205"/>
          <a:stretch>
            <a:fillRect/>
          </a:stretch>
        </p:blipFill>
        <p:spPr bwMode="auto">
          <a:xfrm>
            <a:off x="2786050" y="714356"/>
            <a:ext cx="1571636" cy="1433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:\Users\Учительская 3\Desktop\дневник добра\фотографии к дневнику добра\10 а покраска детской площадки (1).jpg"/>
          <p:cNvPicPr/>
          <p:nvPr/>
        </p:nvPicPr>
        <p:blipFill>
          <a:blip r:embed="rId4"/>
          <a:srcRect l="33993" t="19894" r="43880" b="52724"/>
          <a:stretch>
            <a:fillRect/>
          </a:stretch>
        </p:blipFill>
        <p:spPr bwMode="auto">
          <a:xfrm>
            <a:off x="7215206" y="4786322"/>
            <a:ext cx="164307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00042"/>
            <a:ext cx="4071966" cy="221457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400" i="1" dirty="0" smtClean="0">
                <a:solidFill>
                  <a:srgbClr val="7030A0"/>
                </a:solidFill>
                <a:latin typeface="Book Antiqua" pitchFamily="18" charset="0"/>
              </a:rPr>
              <a:t>Ежегодно начальное звено школы посещает республиканский Дом—интернат для престарелых и инвалидов с концертом и тёплыми подарками. </a:t>
            </a:r>
          </a:p>
          <a:p>
            <a:pPr algn="just">
              <a:buNone/>
            </a:pPr>
            <a:r>
              <a:rPr lang="ru-RU" sz="1400" i="1" dirty="0" smtClean="0">
                <a:solidFill>
                  <a:srgbClr val="7030A0"/>
                </a:solidFill>
                <a:latin typeface="Book Antiqua" pitchFamily="18" charset="0"/>
              </a:rPr>
              <a:t>Коллектив 3 г класса, классный руководитель Онуфриева Екатерина </a:t>
            </a:r>
            <a:r>
              <a:rPr lang="ru-RU" sz="1400" i="1" dirty="0" err="1" smtClean="0">
                <a:solidFill>
                  <a:srgbClr val="7030A0"/>
                </a:solidFill>
                <a:latin typeface="Book Antiqua" pitchFamily="18" charset="0"/>
              </a:rPr>
              <a:t>Максутовна</a:t>
            </a:r>
            <a:r>
              <a:rPr lang="ru-RU" sz="1400" i="1" dirty="0" smtClean="0">
                <a:solidFill>
                  <a:srgbClr val="7030A0"/>
                </a:solidFill>
                <a:latin typeface="Book Antiqua" pitchFamily="18" charset="0"/>
              </a:rPr>
              <a:t>, уже 3 год предоставляют жителям интерната художественную литературу. </a:t>
            </a:r>
            <a:endParaRPr lang="ru-RU" sz="1400" i="1" dirty="0">
              <a:solidFill>
                <a:srgbClr val="7030A0"/>
              </a:solidFill>
              <a:latin typeface="Book Antiqu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24286" r="20713"/>
          <a:stretch>
            <a:fillRect/>
          </a:stretch>
        </p:blipFill>
        <p:spPr bwMode="auto">
          <a:xfrm>
            <a:off x="428596" y="563740"/>
            <a:ext cx="4000528" cy="286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Учительская 3\Desktop\дневник добра\фотографии к дневнику добра\к сбору книг 2 г  (1).jpg"/>
          <p:cNvPicPr/>
          <p:nvPr/>
        </p:nvPicPr>
        <p:blipFill>
          <a:blip r:embed="rId3"/>
          <a:srcRect l="11064" t="28606" r="8605" b="13822"/>
          <a:stretch>
            <a:fillRect/>
          </a:stretch>
        </p:blipFill>
        <p:spPr bwMode="auto">
          <a:xfrm rot="20443559">
            <a:off x="642910" y="4071942"/>
            <a:ext cx="1314450" cy="208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Учительская 3\Desktop\дневник добра\фотографии к дневнику добра\к сбору книг 2 г  (2).jpg"/>
          <p:cNvPicPr/>
          <p:nvPr/>
        </p:nvPicPr>
        <p:blipFill>
          <a:blip r:embed="rId4" cstate="print"/>
          <a:srcRect l="3207" r="2512" b="2284"/>
          <a:stretch>
            <a:fillRect/>
          </a:stretch>
        </p:blipFill>
        <p:spPr bwMode="auto">
          <a:xfrm>
            <a:off x="1571604" y="3786190"/>
            <a:ext cx="1619250" cy="223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Учительская 3\Desktop\дневник добра\фотографии к дневнику добра\к сбору книг 2 г  (3).jpg"/>
          <p:cNvPicPr/>
          <p:nvPr/>
        </p:nvPicPr>
        <p:blipFill>
          <a:blip r:embed="rId5" cstate="print"/>
          <a:srcRect l="6574" t="4087" r="3312" b="14126"/>
          <a:stretch>
            <a:fillRect/>
          </a:stretch>
        </p:blipFill>
        <p:spPr bwMode="auto">
          <a:xfrm rot="758989">
            <a:off x="3004115" y="4089868"/>
            <a:ext cx="1710316" cy="218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 l="9883"/>
          <a:stretch>
            <a:fillRect/>
          </a:stretch>
        </p:blipFill>
        <p:spPr bwMode="auto">
          <a:xfrm>
            <a:off x="5429256" y="2428868"/>
            <a:ext cx="2928958" cy="209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4786322"/>
            <a:ext cx="2857520" cy="144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Учительская 3\Desktop\дневник добра\9а акция Добро в руках 1 сентября 2.jpg"/>
          <p:cNvPicPr/>
          <p:nvPr/>
        </p:nvPicPr>
        <p:blipFill>
          <a:blip r:embed="rId2"/>
          <a:srcRect l="12275" t="26517" b="27865"/>
          <a:stretch>
            <a:fillRect/>
          </a:stretch>
        </p:blipFill>
        <p:spPr bwMode="auto">
          <a:xfrm>
            <a:off x="2285984" y="2000240"/>
            <a:ext cx="27908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3071810"/>
            <a:ext cx="4071966" cy="3000396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i="1" dirty="0" smtClean="0">
                <a:latin typeface="Book Antiqua" pitchFamily="18" charset="0"/>
              </a:rPr>
              <a:t> 		</a:t>
            </a:r>
            <a:r>
              <a:rPr lang="ru-RU" i="1" dirty="0" smtClean="0">
                <a:solidFill>
                  <a:srgbClr val="0070C0"/>
                </a:solidFill>
                <a:latin typeface="Book Antiqua" pitchFamily="18" charset="0"/>
              </a:rPr>
              <a:t>Коллектив 7а (классный руководитель(Санникова Наталья Егоровна) и 9а (Классный руководитель </a:t>
            </a:r>
            <a:r>
              <a:rPr lang="ru-RU" i="1" dirty="0" err="1" smtClean="0">
                <a:solidFill>
                  <a:srgbClr val="0070C0"/>
                </a:solidFill>
                <a:latin typeface="Book Antiqua" pitchFamily="18" charset="0"/>
              </a:rPr>
              <a:t>Однокопылова</a:t>
            </a:r>
            <a:r>
              <a:rPr lang="ru-RU" i="1" dirty="0" smtClean="0">
                <a:solidFill>
                  <a:srgbClr val="0070C0"/>
                </a:solidFill>
                <a:latin typeface="Book Antiqua" pitchFamily="18" charset="0"/>
              </a:rPr>
              <a:t> Евгения Петровна) классов начали учебный год с очень благородного поступка и приняли участие в акции Благотворительного фонда «</a:t>
            </a:r>
            <a:r>
              <a:rPr lang="ru-RU" i="1" dirty="0" err="1" smtClean="0">
                <a:solidFill>
                  <a:srgbClr val="0070C0"/>
                </a:solidFill>
                <a:latin typeface="Book Antiqua" pitchFamily="18" charset="0"/>
              </a:rPr>
              <a:t>Харысхал</a:t>
            </a:r>
            <a:r>
              <a:rPr lang="ru-RU" i="1" dirty="0" smtClean="0">
                <a:solidFill>
                  <a:srgbClr val="0070C0"/>
                </a:solidFill>
                <a:latin typeface="Book Antiqua" pitchFamily="18" charset="0"/>
              </a:rPr>
              <a:t>» , “Добро в руках”. </a:t>
            </a:r>
          </a:p>
          <a:p>
            <a:pPr algn="just">
              <a:buNone/>
            </a:pPr>
            <a:r>
              <a:rPr lang="ru-RU" i="1" dirty="0" smtClean="0">
                <a:solidFill>
                  <a:srgbClr val="0070C0"/>
                </a:solidFill>
                <a:latin typeface="Book Antiqua" pitchFamily="18" charset="0"/>
              </a:rPr>
              <a:t>       	Позже, учащиеся 5 б класса (Классный руководитель Уварова Ольга Анатольевна) стали активными участниками благотворительной акции «</a:t>
            </a:r>
            <a:r>
              <a:rPr lang="ru-RU" i="1" dirty="0" err="1" smtClean="0">
                <a:solidFill>
                  <a:srgbClr val="0070C0"/>
                </a:solidFill>
                <a:latin typeface="Book Antiqua" pitchFamily="18" charset="0"/>
              </a:rPr>
              <a:t>Бим</a:t>
            </a:r>
            <a:r>
              <a:rPr lang="ru-RU" i="1" dirty="0" smtClean="0">
                <a:solidFill>
                  <a:srgbClr val="0070C0"/>
                </a:solidFill>
                <a:latin typeface="Book Antiqua" pitchFamily="18" charset="0"/>
              </a:rPr>
              <a:t>, мы с тобой!» объявленной отделом обслуживания «Юность» Центра для детей и юношества </a:t>
            </a:r>
            <a:endParaRPr lang="ru-RU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0299" y="1435101"/>
            <a:ext cx="142876" cy="279387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 b="4336"/>
          <a:stretch>
            <a:fillRect/>
          </a:stretch>
        </p:blipFill>
        <p:spPr bwMode="auto">
          <a:xfrm>
            <a:off x="4857752" y="285728"/>
            <a:ext cx="392909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23\Desktop\фотокросс\5 б\Screenshot_20181011-2115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071942"/>
            <a:ext cx="3086100" cy="2066925"/>
          </a:xfrm>
          <a:prstGeom prst="rect">
            <a:avLst/>
          </a:prstGeom>
          <a:noFill/>
        </p:spPr>
      </p:pic>
      <p:pic>
        <p:nvPicPr>
          <p:cNvPr id="7" name="Рисунок 6" descr="C:\Users\Учительская 3\Desktop\дневник добра\9а акция Добро в руках 1 сентября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42933">
            <a:off x="508648" y="667836"/>
            <a:ext cx="2788445" cy="215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138</TotalTime>
  <Words>866</Words>
  <PresentationFormat>Экран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ДНЕВНИК ДОБРА МОБУ СОШ №5 г.Якутска</vt:lpstr>
      <vt:lpstr>Слайд 2</vt:lpstr>
      <vt:lpstr>Слайд 3</vt:lpstr>
      <vt:lpstr>Слайд 4</vt:lpstr>
      <vt:lpstr>Слайд 5</vt:lpstr>
      <vt:lpstr>Экологи «Зелёные пионеры»  сбор и сдача батареек </vt:lpstr>
      <vt:lpstr>Слайд 7</vt:lpstr>
      <vt:lpstr>Слайд 8</vt:lpstr>
      <vt:lpstr>Слайд 9</vt:lpstr>
      <vt:lpstr>Слайд 10</vt:lpstr>
      <vt:lpstr>Слайд 11</vt:lpstr>
      <vt:lpstr>Слайд 12</vt:lpstr>
      <vt:lpstr>Наши добрые дела и это не предел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ДНЕВНИК ДОБРА МОБУ СОШ №5 г.Якутска</dc:title>
  <dc:creator>Учительская 3</dc:creator>
  <cp:lastModifiedBy>Пользователь</cp:lastModifiedBy>
  <cp:revision>8</cp:revision>
  <dcterms:created xsi:type="dcterms:W3CDTF">2019-01-17T06:43:08Z</dcterms:created>
  <dcterms:modified xsi:type="dcterms:W3CDTF">2019-01-17T23:37:39Z</dcterms:modified>
</cp:coreProperties>
</file>