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56" r:id="rId3"/>
    <p:sldId id="269" r:id="rId4"/>
    <p:sldId id="270" r:id="rId5"/>
    <p:sldId id="271" r:id="rId6"/>
    <p:sldId id="272" r:id="rId7"/>
    <p:sldId id="257" r:id="rId8"/>
    <p:sldId id="258" r:id="rId9"/>
    <p:sldId id="274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pos=20&amp;img_url=http%3A%2F%2Fimg-fotki.yandex.ru%2Fget%2F3408%2Fkon-fedoseev.20%2F0_23932_9610defd_XL.jpg&amp;text=&#1073;&#1083;&#1072;&#1075;&#1086;&#1074;&#1077;&#1089;&#1090;%20&#1082;&#1072;&#1088;&#1090;&#1080;&#1085;&#1082;&#1080;%20&#1082;%20&#1089;&#1090;&#1080;&#1093;&#1086;&#1090;&#1074;&#1086;&#1088;&#1077;&#1085;&#1080;&#1102;&amp;lr=25&amp;rpt=simage" TargetMode="External"/><Relationship Id="rId3" Type="http://schemas.openxmlformats.org/officeDocument/2006/relationships/hyperlink" Target="http://ru.wikipedia.org/wiki/&#1041;&#1072;&#1093;&#1084;&#1077;&#1090;&#1077;&#1074;&#1072;,_&#1057;&#1086;&#1092;&#1100;&#1103;_&#1040;&#1085;&#1076;&#1088;&#1077;&#1077;&#1074;&#1085;&#1072;" TargetMode="External"/><Relationship Id="rId7" Type="http://schemas.openxmlformats.org/officeDocument/2006/relationships/hyperlink" Target="https://yandex.ru/images/search?p=1&amp;text=&#1074;&#1086;&#1090;%20&#1091;&#1078;%20&#1089;&#1085;&#1077;&#1075;%20&#1087;&#1086;&#1089;&#1083;&#1077;&#1076;&#1085;&#1080;&#1081;%20&#1074;%20&#1087;&#1086;&#1083;&#1077;%20&#1090;&#1072;&#1077;&#1090;%20&#1082;&#1072;&#1088;&#1090;&#1080;&#1085;&#1082;&#1080;&amp;pos=32&amp;rpt=simage&amp;img_url=http%3A%2F%2Fkemclub.ru%2Fbest%2F3450327.jpg&amp;lr=25" TargetMode="External"/><Relationship Id="rId2" Type="http://schemas.openxmlformats.org/officeDocument/2006/relationships/hyperlink" Target="http://ru.wikipedia.org/wiki/&#1058;&#1086;&#1083;&#1089;&#1090;&#1086;&#1081;,_&#1040;&#1083;&#1077;&#1082;&#1089;&#1077;&#1081;_&#1050;&#1086;&#1085;&#1089;&#1090;&#1072;&#1085;&#1090;&#1080;&#1085;&#1086;&#1074;&#1080;&#1095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pos=3&amp;img_url=http%3A%2F%2Fitd3.mycdn.me%2Fimage%3Fid%3D857572533753%26t%3D20%26plc%3DWEB%26tkn%3D*Jf4h0K5FyJPXgqG-xJHJRo0Vims&amp;text=&#1082;&#1085;&#1080;&#1075;&#1072;%20&#1082;&#1088;&#1072;&#1081;%20&#1090;&#1099;%20&#1084;&#1086;&#1081;%20&#1088;&#1086;&#1076;&#1080;&#1084;&#1099;&#1081;%20&#1082;&#1088;&#1072;&#1081;%20&#1082;&#1072;&#1088;&#1090;&#1080;&#1085;&#1082;&#1080;&amp;rpt=simage&amp;lr=25" TargetMode="External"/><Relationship Id="rId5" Type="http://schemas.openxmlformats.org/officeDocument/2006/relationships/hyperlink" Target="https://yandex.ru/images/search?pos=0&amp;img_url=https%3A%2F%2Fi039.radikal.ru%2F1106%2F65%2Fd6ce82cc5fb5.jpg&amp;text=&#1075;&#1076;&#1077;%20&#1075;&#1085;&#1091;&#1090;&#1089;&#1103;%20&#1085;&#1072;&#1076;%20&#1086;&#1084;&#1091;&#1090;&#1086;&#1084;%20&#1083;&#1086;&#1079;&#1099;%20&#1080;&#1083;&#1083;&#1102;&#1089;&#1090;&#1088;&#1072;&#1094;&#1080;&#1103;&amp;lr=25&amp;rpt=simage" TargetMode="External"/><Relationship Id="rId4" Type="http://schemas.openxmlformats.org/officeDocument/2006/relationships/hyperlink" Target="https://yandex.ru/images/search?text=&#1072;&#1083;&#1077;&#1082;&#1089;&#1077;&#1081;%20&#1082;&#1086;&#1085;&#1089;&#1090;&#1072;&#1085;&#1090;&#1080;&#1085;&#1086;&#1074;&#1080;&#1095;%20&#1090;&#1086;&#1083;&#1089;&#1090;&#1086;&#1081;%20&#1082;&#1072;&#1088;&#1090;&#1080;&#1085;&#1082;&#1080;&amp;stype=image&amp;lr=25&amp;source=wi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А.К. Толстой. Жизнь и творчество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643446"/>
            <a:ext cx="5043478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Милютина С.И., учитель русского языка и литературы </a:t>
            </a:r>
          </a:p>
          <a:p>
            <a:pPr algn="l"/>
            <a:r>
              <a:rPr lang="ru-RU" dirty="0" smtClean="0"/>
              <a:t>МБОУ «СШ № 1» МО «Островский район»,</a:t>
            </a:r>
          </a:p>
          <a:p>
            <a:pPr algn="l"/>
            <a:r>
              <a:rPr lang="ru-RU" dirty="0" smtClean="0"/>
              <a:t>город Остров, Псковская область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5688632" cy="61926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1834 году Толстого определили «студентом» в московский архив Министерства иностранных дел. </a:t>
            </a:r>
          </a:p>
          <a:p>
            <a:r>
              <a:rPr lang="ru-RU" dirty="0" smtClean="0"/>
              <a:t>С 1837 года он служил в русской миссии в Германии. </a:t>
            </a:r>
          </a:p>
          <a:p>
            <a:r>
              <a:rPr lang="ru-RU" dirty="0" smtClean="0"/>
              <a:t>В 1840 году получил службу в Петербурге при царском дворе. В 1843 году — придворное звание камер-юнкера.</a:t>
            </a:r>
          </a:p>
          <a:p>
            <a:endParaRPr lang="ru-RU" dirty="0" smtClean="0"/>
          </a:p>
          <a:p>
            <a:r>
              <a:rPr lang="ru-RU" dirty="0" smtClean="0"/>
              <a:t>В конце 1830-х — начале 1840-х годов написаны (на французском языке) два фантастических рассказа — «Семья вурдалака» и «Встреча через триста лет». </a:t>
            </a:r>
          </a:p>
          <a:p>
            <a:r>
              <a:rPr lang="ru-RU" dirty="0" smtClean="0"/>
              <a:t>В мае 1841 года Толстой впервые выступил в печати, издав отдельной книгой, под псевдонимом «</a:t>
            </a:r>
            <a:r>
              <a:rPr lang="ru-RU" dirty="0" err="1" smtClean="0"/>
              <a:t>Краснорогский</a:t>
            </a:r>
            <a:r>
              <a:rPr lang="ru-RU" dirty="0" smtClean="0"/>
              <a:t>» (от названия имения Красный Рог), фантастическую повесть «Упырь». Весьма благожелательно отозвался о повести В. Г. Белинский, увидевший в ней «все признаки ещё слишком молодого, но, тем не менее, замечательного дарования».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648"/>
            <a:ext cx="295232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56176" y="4149080"/>
            <a:ext cx="2553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Портрет графа</a:t>
            </a:r>
          </a:p>
          <a:p>
            <a:r>
              <a:rPr lang="ru-RU" dirty="0" smtClean="0"/>
              <a:t> Алексея Толстого, 1830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88640"/>
            <a:ext cx="5040560" cy="64807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Зимой 1850/51 года Толстой влюбился в жену конногвардейского полковника Софью Андреевну Миллер (урождённая </a:t>
            </a:r>
            <a:r>
              <a:rPr lang="ru-RU" dirty="0" err="1" smtClean="0"/>
              <a:t>Бахметева</a:t>
            </a:r>
            <a:r>
              <a:rPr lang="ru-RU" dirty="0" smtClean="0"/>
              <a:t>, 1827—1892). Брак их был официально оформлен только в 1863 году, так как ему препятствовали, с одной стороны, муж Софьи Андреевны, не дававший ей развода, а с другой — мать Толстого, недоброжелательно относившаяся к ней.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38164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6165304"/>
            <a:ext cx="3531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Софья </a:t>
            </a:r>
            <a:r>
              <a:rPr lang="ru-RU" dirty="0" err="1" smtClean="0"/>
              <a:t>Бахметева</a:t>
            </a:r>
            <a:r>
              <a:rPr lang="ru-RU" dirty="0" smtClean="0"/>
              <a:t>, начало 1850-х г.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8929718" cy="373928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После отставки со службы в 1861 году Толстой только изредка наезжал в столицу. Жил в усадьбе «Пустынька» на берегу реки </a:t>
            </a:r>
            <a:r>
              <a:rPr lang="ru-RU" dirty="0" err="1" smtClean="0"/>
              <a:t>Тосны</a:t>
            </a:r>
            <a:r>
              <a:rPr lang="ru-RU" dirty="0" smtClean="0"/>
              <a:t> под Санкт-Петербургом (не сохранилась) или в ещё более далёком от столицы Красном Роге (Черниговской губернии, </a:t>
            </a:r>
            <a:r>
              <a:rPr lang="ru-RU" dirty="0" err="1" smtClean="0"/>
              <a:t>Мглинского</a:t>
            </a:r>
            <a:r>
              <a:rPr lang="ru-RU" dirty="0" smtClean="0"/>
              <a:t> уезда). В 1860-1870-х гг. много времени проводил в Европе (Италия, Германия, Франция, Англия). Печатался в журналах «Современник», «Русский вестник», «Вестник Европы» и др. Сборник стихотворений вышел в 1867 г.</a:t>
            </a:r>
            <a:endParaRPr lang="ru-RU" dirty="0"/>
          </a:p>
        </p:txBody>
      </p:sp>
      <p:pic>
        <p:nvPicPr>
          <p:cNvPr id="5122" name="Picture 2" descr="https://upload.wikimedia.org/wikipedia/commons/9/90/Pusty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0"/>
            <a:ext cx="4786346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86380" y="1000108"/>
            <a:ext cx="3376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Имение «Пустынька» (Саблино)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071546"/>
            <a:ext cx="5640564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Создатель баллад, сатирических стихотворений, исторического романа «Князь Серебряный» (опубликован в 1863 году), драматической трилогии «Смерть Иоанна Грозного» (1866), «Царь Фёдор Иоаннович» (1868) и «Царь Борис» (1870). Автор проникновенной лирики, с ярко выраженным музыкальным началом, психологических новелл в стихах («Средь шумного бала, случайно…», «То было раннею весной»).</a:t>
            </a:r>
          </a:p>
          <a:p>
            <a:endParaRPr lang="ru-RU" dirty="0" smtClean="0"/>
          </a:p>
          <a:p>
            <a:r>
              <a:rPr lang="ru-RU" dirty="0" smtClean="0"/>
              <a:t>В 1898 году постановкой драмы А. К. Толстого «Царь Фёдор Иоаннович» открылся Московский Художественный театр.</a:t>
            </a:r>
          </a:p>
          <a:p>
            <a:endParaRPr lang="ru-RU" dirty="0" smtClean="0"/>
          </a:p>
          <a:p>
            <a:r>
              <a:rPr lang="ru-RU" dirty="0" smtClean="0"/>
              <a:t>Совместно с братьями Жемчужниковыми создал пародийный образ </a:t>
            </a:r>
            <a:r>
              <a:rPr lang="ru-RU" dirty="0" err="1" smtClean="0"/>
              <a:t>Козьмы</a:t>
            </a:r>
            <a:r>
              <a:rPr lang="ru-RU" dirty="0" smtClean="0"/>
              <a:t> Пруткова (более половины произведений </a:t>
            </a:r>
            <a:r>
              <a:rPr lang="ru-RU" dirty="0" err="1" smtClean="0"/>
              <a:t>Козьмы</a:t>
            </a:r>
            <a:r>
              <a:rPr lang="ru-RU" dirty="0" smtClean="0"/>
              <a:t> Пруткова, особенно в поздний период, авторства А. К. Толстого). Большая часть политических сатир опубликована посмертно.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36195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600076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Портрет графа Алексея Толстого</a:t>
            </a:r>
          </a:p>
          <a:p>
            <a:r>
              <a:rPr lang="ru-RU" dirty="0" smtClean="0"/>
              <a:t> в зрелые годы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404664"/>
            <a:ext cx="4546848" cy="59046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28 сентября 1875 года, во время очередного сильнейшего приступа головной боли, Алексей Константинович Толстой ошибся и ввёл себе слишком большую дозу морфия (которым лечился по предписанию врача), что привело к смерти писателя.</a:t>
            </a:r>
          </a:p>
          <a:p>
            <a:pPr>
              <a:buNone/>
            </a:pPr>
            <a:r>
              <a:rPr lang="ru-RU" dirty="0" smtClean="0"/>
              <a:t>        Музей-усадьба Алексея Толстого расположена в Красном Роге (ныне </a:t>
            </a:r>
            <a:r>
              <a:rPr lang="ru-RU" dirty="0" err="1" smtClean="0"/>
              <a:t>Почепский</a:t>
            </a:r>
            <a:r>
              <a:rPr lang="ru-RU" dirty="0" smtClean="0"/>
              <a:t> район Брянской области). Здесь граф провёл детские годы, неоднократно возвращался в эти места в зрелом возрасте, здесь же и был похоронен.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6093296"/>
            <a:ext cx="3457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Памятник в имении Красный Рог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70916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http://ru.wikipedia.org/wiki/</a:t>
            </a:r>
            <a:r>
              <a:rPr lang="ru-RU" dirty="0" err="1" smtClean="0">
                <a:solidFill>
                  <a:schemeClr val="bg1"/>
                </a:solidFill>
                <a:hlinkClick r:id="rId2"/>
              </a:rPr>
              <a:t>Толстой,_Алексей_Константинович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http://ru.wikipedia.org/wiki/</a:t>
            </a:r>
            <a:r>
              <a:rPr lang="ru-RU" dirty="0" err="1" smtClean="0">
                <a:solidFill>
                  <a:schemeClr val="bg1"/>
                </a:solidFill>
                <a:hlinkClick r:id="rId3"/>
              </a:rPr>
              <a:t>Бахметева,_</a:t>
            </a:r>
            <a:r>
              <a:rPr lang="ru-RU" dirty="0" err="1" smtClean="0">
                <a:solidFill>
                  <a:schemeClr val="bg1"/>
                </a:solidFill>
                <a:hlinkClick r:id="rId3"/>
              </a:rPr>
              <a:t>Софья_Андреевна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https://yandex.ru/images/search?p=1&amp;text=</a:t>
            </a:r>
            <a:r>
              <a:rPr lang="ru-RU" dirty="0" smtClean="0">
                <a:solidFill>
                  <a:schemeClr val="bg1"/>
                </a:solidFill>
              </a:rPr>
              <a:t>Антоний%20Погорельский&amp;</a:t>
            </a:r>
            <a:r>
              <a:rPr lang="en-US" dirty="0" smtClean="0">
                <a:solidFill>
                  <a:schemeClr val="bg1"/>
                </a:solidFill>
              </a:rPr>
              <a:t>pos=30&amp;rpt=</a:t>
            </a:r>
            <a:r>
              <a:rPr lang="en-US" dirty="0" err="1" smtClean="0">
                <a:solidFill>
                  <a:schemeClr val="bg1"/>
                </a:solidFill>
              </a:rPr>
              <a:t>simage&amp;img_url</a:t>
            </a:r>
            <a:r>
              <a:rPr lang="en-US" dirty="0" smtClean="0">
                <a:solidFill>
                  <a:schemeClr val="bg1"/>
                </a:solidFill>
              </a:rPr>
              <a:t>=https%3A%2F%2Fds02.infourok.ru%2Fuploads%2Fex%2F12e5%2F00036e44-2cad6008%2Fimg24.jpg&amp;lr=25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https://yandex.ru/images/search?pos=30&amp;p=1&amp;img_url=https%3A%2F%2Fds02.infourok.ru%2Fuploads%2Fex%2F12e5%2F00036e44-2cad6008%2Fimg24.jpg&amp;text=</a:t>
            </a:r>
            <a:r>
              <a:rPr lang="ru-RU" dirty="0" smtClean="0">
                <a:solidFill>
                  <a:schemeClr val="bg1"/>
                </a:solidFill>
              </a:rPr>
              <a:t>Антоний%20Погорельский&amp;</a:t>
            </a:r>
            <a:r>
              <a:rPr lang="en-US" dirty="0" err="1" smtClean="0">
                <a:solidFill>
                  <a:schemeClr val="bg1"/>
                </a:solidFill>
              </a:rPr>
              <a:t>lr</a:t>
            </a:r>
            <a:r>
              <a:rPr lang="en-US" dirty="0" smtClean="0">
                <a:solidFill>
                  <a:schemeClr val="bg1"/>
                </a:solidFill>
              </a:rPr>
              <a:t>=25&amp;rpt=</a:t>
            </a:r>
            <a:r>
              <a:rPr lang="en-US" dirty="0" err="1" smtClean="0">
                <a:solidFill>
                  <a:schemeClr val="bg1"/>
                </a:solidFill>
              </a:rPr>
              <a:t>simage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https://yandex.ru/images/search?text=</a:t>
            </a:r>
            <a:r>
              <a:rPr lang="ru-RU" dirty="0" smtClean="0">
                <a:solidFill>
                  <a:schemeClr val="bg1"/>
                </a:solidFill>
                <a:hlinkClick r:id="rId4"/>
              </a:rPr>
              <a:t>алексей%20константинович%20толстой%20картинки&amp;</a:t>
            </a:r>
            <a:r>
              <a:rPr lang="en-US" dirty="0" err="1" smtClean="0">
                <a:solidFill>
                  <a:schemeClr val="bg1"/>
                </a:solidFill>
                <a:hlinkClick r:id="rId4"/>
              </a:rPr>
              <a:t>stype</a:t>
            </a:r>
            <a:r>
              <a:rPr lang="en-US" dirty="0" smtClean="0">
                <a:solidFill>
                  <a:schemeClr val="bg1"/>
                </a:solidFill>
                <a:hlinkClick r:id="rId4"/>
              </a:rPr>
              <a:t>=</a:t>
            </a:r>
            <a:r>
              <a:rPr lang="en-US" dirty="0" err="1" smtClean="0">
                <a:solidFill>
                  <a:schemeClr val="bg1"/>
                </a:solidFill>
                <a:hlinkClick r:id="rId4"/>
              </a:rPr>
              <a:t>image&amp;lr</a:t>
            </a:r>
            <a:r>
              <a:rPr lang="en-US" dirty="0" smtClean="0">
                <a:solidFill>
                  <a:schemeClr val="bg1"/>
                </a:solidFill>
                <a:hlinkClick r:id="rId4"/>
              </a:rPr>
              <a:t>=25&amp;source=wiz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/>
              </a:rPr>
              <a:t>https://yandex.ru/images/search?pos=0&amp;img_url=https%3A%2F%2Fi039.radikal.ru%2F1106%2F65%2Fd6ce82cc5fb5.jpg&amp;text=</a:t>
            </a:r>
            <a:r>
              <a:rPr lang="ru-RU" dirty="0" smtClean="0">
                <a:solidFill>
                  <a:schemeClr val="bg1"/>
                </a:solidFill>
                <a:hlinkClick r:id="rId5"/>
              </a:rPr>
              <a:t>где%20гнутся%20над%20омутом%20лозы%20иллюстрация&amp;</a:t>
            </a:r>
            <a:r>
              <a:rPr lang="en-US" dirty="0" err="1" smtClean="0">
                <a:solidFill>
                  <a:schemeClr val="bg1"/>
                </a:solidFill>
                <a:hlinkClick r:id="rId5"/>
              </a:rPr>
              <a:t>lr</a:t>
            </a:r>
            <a:r>
              <a:rPr lang="en-US" dirty="0" smtClean="0">
                <a:solidFill>
                  <a:schemeClr val="bg1"/>
                </a:solidFill>
                <a:hlinkClick r:id="rId5"/>
              </a:rPr>
              <a:t>=25&amp;rpt=</a:t>
            </a:r>
            <a:r>
              <a:rPr lang="en-US" dirty="0" err="1" smtClean="0">
                <a:solidFill>
                  <a:schemeClr val="bg1"/>
                </a:solidFill>
                <a:hlinkClick r:id="rId5"/>
              </a:rPr>
              <a:t>simage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6"/>
              </a:rPr>
              <a:t>https://yandex.ru/images/search?pos=3&amp;img_url=http%3A%2F%2Fitd3.mycdn.me%2Fimage%3Fid%3D857572533753%26t%3D20%26plc%3DWEB%26tkn%3D*Jf4h0K5FyJPXgqG-xJHJRo0Vims&amp;text=</a:t>
            </a:r>
            <a:r>
              <a:rPr lang="ru-RU" dirty="0" smtClean="0">
                <a:solidFill>
                  <a:schemeClr val="bg1"/>
                </a:solidFill>
                <a:hlinkClick r:id="rId6"/>
              </a:rPr>
              <a:t>книга%20край%20ты%20мой%20родимый%20край%20картинки&amp;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rpt=</a:t>
            </a:r>
            <a:r>
              <a:rPr lang="en-US" dirty="0" err="1" smtClean="0">
                <a:solidFill>
                  <a:schemeClr val="bg1"/>
                </a:solidFill>
                <a:hlinkClick r:id="rId6"/>
              </a:rPr>
              <a:t>simage&amp;lr</a:t>
            </a:r>
            <a:r>
              <a:rPr lang="en-US" dirty="0" smtClean="0">
                <a:solidFill>
                  <a:schemeClr val="bg1"/>
                </a:solidFill>
                <a:hlinkClick r:id="rId6"/>
              </a:rPr>
              <a:t>=25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7"/>
              </a:rPr>
              <a:t>https://yandex.ru/images/search?p=1&amp;text=</a:t>
            </a:r>
            <a:r>
              <a:rPr lang="ru-RU" dirty="0" smtClean="0">
                <a:solidFill>
                  <a:schemeClr val="bg1"/>
                </a:solidFill>
                <a:hlinkClick r:id="rId7"/>
              </a:rPr>
              <a:t>вот%20уж%20снег%20последний%20в%20поле%20тает%20картинки&amp;</a:t>
            </a:r>
            <a:r>
              <a:rPr lang="en-US" dirty="0" smtClean="0">
                <a:solidFill>
                  <a:schemeClr val="bg1"/>
                </a:solidFill>
                <a:hlinkClick r:id="rId7"/>
              </a:rPr>
              <a:t>pos=32&amp;rpt=</a:t>
            </a:r>
            <a:r>
              <a:rPr lang="en-US" dirty="0" err="1" smtClean="0">
                <a:solidFill>
                  <a:schemeClr val="bg1"/>
                </a:solidFill>
                <a:hlinkClick r:id="rId7"/>
              </a:rPr>
              <a:t>simage&amp;img_url</a:t>
            </a:r>
            <a:r>
              <a:rPr lang="en-US" dirty="0" smtClean="0">
                <a:solidFill>
                  <a:schemeClr val="bg1"/>
                </a:solidFill>
                <a:hlinkClick r:id="rId7"/>
              </a:rPr>
              <a:t>=http%3A%2F%2Fkemclub.ru%2Fbest%2F3450327.jpg&amp;lr=25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8"/>
              </a:rPr>
              <a:t>https://yandex.ru/images/search?pos=20&amp;img_url=http%3A%2F%2Fimg-fotki.yandex.ru%2Fget%2F3408%2Fkon-fedoseev.20%2F0_23932_9610defd_XL.jpg&amp;text=</a:t>
            </a:r>
            <a:r>
              <a:rPr lang="ru-RU" dirty="0" smtClean="0">
                <a:solidFill>
                  <a:schemeClr val="bg1"/>
                </a:solidFill>
                <a:hlinkClick r:id="rId8"/>
              </a:rPr>
              <a:t>благовест%20картинки%20к%20стихотворению&amp;</a:t>
            </a:r>
            <a:r>
              <a:rPr lang="en-US" dirty="0" err="1" smtClean="0">
                <a:solidFill>
                  <a:schemeClr val="bg1"/>
                </a:solidFill>
                <a:hlinkClick r:id="rId8"/>
              </a:rPr>
              <a:t>lr</a:t>
            </a:r>
            <a:r>
              <a:rPr lang="en-US" dirty="0" smtClean="0">
                <a:solidFill>
                  <a:schemeClr val="bg1"/>
                </a:solidFill>
                <a:hlinkClick r:id="rId8"/>
              </a:rPr>
              <a:t>=25&amp;rpt=</a:t>
            </a:r>
            <a:r>
              <a:rPr lang="en-US" dirty="0" err="1" smtClean="0">
                <a:solidFill>
                  <a:schemeClr val="bg1"/>
                </a:solidFill>
                <a:hlinkClick r:id="rId8"/>
              </a:rPr>
              <a:t>simage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052736"/>
            <a:ext cx="8229600" cy="2736304"/>
          </a:xfrm>
        </p:spPr>
        <p:txBody>
          <a:bodyPr>
            <a:normAutofit/>
          </a:bodyPr>
          <a:lstStyle/>
          <a:p>
            <a:r>
              <a:rPr lang="vi-VN" dirty="0" smtClean="0"/>
              <a:t>Алексей Константинович Толстой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1817-1875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«Где гнутся над омутом лозы…»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4258816" cy="53285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Где гнутся над омутом лозы,</a:t>
            </a:r>
          </a:p>
          <a:p>
            <a:r>
              <a:rPr lang="ru-RU" dirty="0" smtClean="0"/>
              <a:t> Где летнее солнце печет,</a:t>
            </a:r>
          </a:p>
          <a:p>
            <a:r>
              <a:rPr lang="ru-RU" dirty="0" smtClean="0"/>
              <a:t> Летают и пляшут стрекозы,</a:t>
            </a:r>
          </a:p>
          <a:p>
            <a:r>
              <a:rPr lang="ru-RU" dirty="0" smtClean="0"/>
              <a:t> Веселый ведут хоровод.</a:t>
            </a:r>
          </a:p>
          <a:p>
            <a:endParaRPr lang="ru-RU" dirty="0" smtClean="0"/>
          </a:p>
          <a:p>
            <a:r>
              <a:rPr lang="ru-RU" dirty="0" smtClean="0"/>
              <a:t> "Дитя, подойди к нам поближе,</a:t>
            </a:r>
          </a:p>
          <a:p>
            <a:r>
              <a:rPr lang="ru-RU" dirty="0" smtClean="0"/>
              <a:t> Тебя мы научим летать,</a:t>
            </a:r>
          </a:p>
          <a:p>
            <a:r>
              <a:rPr lang="ru-RU" dirty="0" smtClean="0"/>
              <a:t> Дитя, подойди, подойди же,</a:t>
            </a:r>
          </a:p>
          <a:p>
            <a:r>
              <a:rPr lang="ru-RU" dirty="0" smtClean="0"/>
              <a:t> Пока не </a:t>
            </a:r>
            <a:r>
              <a:rPr lang="ru-RU" dirty="0" err="1" smtClean="0"/>
              <a:t>проснулася</a:t>
            </a:r>
            <a:r>
              <a:rPr lang="ru-RU" dirty="0" smtClean="0"/>
              <a:t> мать!</a:t>
            </a:r>
          </a:p>
          <a:p>
            <a:endParaRPr lang="ru-RU" dirty="0" smtClean="0"/>
          </a:p>
          <a:p>
            <a:r>
              <a:rPr lang="ru-RU" dirty="0" smtClean="0"/>
              <a:t> Под нами трепещут былинки,</a:t>
            </a:r>
          </a:p>
          <a:p>
            <a:r>
              <a:rPr lang="ru-RU" dirty="0" smtClean="0"/>
              <a:t> Нам так хорошо и тепло,</a:t>
            </a:r>
          </a:p>
          <a:p>
            <a:r>
              <a:rPr lang="ru-RU" dirty="0" smtClean="0"/>
              <a:t> У нас бирюзовые спинки,</a:t>
            </a:r>
          </a:p>
          <a:p>
            <a:r>
              <a:rPr lang="ru-RU" dirty="0" smtClean="0"/>
              <a:t> А крылышки точно стекло!</a:t>
            </a:r>
          </a:p>
          <a:p>
            <a:endParaRPr lang="ru-RU" dirty="0" smtClean="0"/>
          </a:p>
          <a:p>
            <a:r>
              <a:rPr lang="ru-RU" dirty="0" smtClean="0"/>
              <a:t> Мы песенок знаем так много,</a:t>
            </a:r>
          </a:p>
          <a:p>
            <a:r>
              <a:rPr lang="ru-RU" dirty="0" smtClean="0"/>
              <a:t> Мы так тебя любим давно -</a:t>
            </a:r>
          </a:p>
          <a:p>
            <a:r>
              <a:rPr lang="ru-RU" dirty="0" smtClean="0"/>
              <a:t> Смотри, какой берег отлогий,</a:t>
            </a:r>
          </a:p>
          <a:p>
            <a:r>
              <a:rPr lang="ru-RU" dirty="0" smtClean="0"/>
              <a:t> Какое песчаное дно!"</a:t>
            </a:r>
          </a:p>
        </p:txBody>
      </p:sp>
      <p:pic>
        <p:nvPicPr>
          <p:cNvPr id="13314" name="Picture 2" descr="http://www.playcast.ru/uploads/2016/02/10/17248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71546"/>
            <a:ext cx="4214802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«Край ты мой, родимый край!»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600200"/>
            <a:ext cx="5328592" cy="4709160"/>
          </a:xfrm>
        </p:spPr>
        <p:txBody>
          <a:bodyPr>
            <a:normAutofit/>
          </a:bodyPr>
          <a:lstStyle/>
          <a:p>
            <a:r>
              <a:rPr lang="ru-RU" dirty="0" smtClean="0"/>
              <a:t>Край ты мой, родимый край!</a:t>
            </a:r>
          </a:p>
          <a:p>
            <a:r>
              <a:rPr lang="ru-RU" dirty="0" smtClean="0"/>
              <a:t>        </a:t>
            </a:r>
            <a:r>
              <a:rPr lang="ru-RU" dirty="0" err="1" smtClean="0"/>
              <a:t>Kонский</a:t>
            </a:r>
            <a:r>
              <a:rPr lang="ru-RU" dirty="0" smtClean="0"/>
              <a:t> бег на воле,</a:t>
            </a:r>
          </a:p>
          <a:p>
            <a:r>
              <a:rPr lang="ru-RU" dirty="0" smtClean="0"/>
              <a:t> В небе крик орлиных стай,</a:t>
            </a:r>
          </a:p>
          <a:p>
            <a:r>
              <a:rPr lang="ru-RU" dirty="0" smtClean="0"/>
              <a:t>        Волчий голос в поле!</a:t>
            </a:r>
          </a:p>
          <a:p>
            <a:endParaRPr lang="ru-RU" dirty="0" smtClean="0"/>
          </a:p>
          <a:p>
            <a:r>
              <a:rPr lang="ru-RU" dirty="0" smtClean="0"/>
              <a:t> Гой ты, родина моя!</a:t>
            </a:r>
          </a:p>
          <a:p>
            <a:r>
              <a:rPr lang="ru-RU" dirty="0" smtClean="0"/>
              <a:t>        Гой ты, бор дремучий!</a:t>
            </a:r>
          </a:p>
          <a:p>
            <a:r>
              <a:rPr lang="ru-RU" dirty="0" smtClean="0"/>
              <a:t> Свист полночный соловья,</a:t>
            </a:r>
          </a:p>
          <a:p>
            <a:r>
              <a:rPr lang="ru-RU" dirty="0" smtClean="0"/>
              <a:t>        Ветер, степь да тучи!</a:t>
            </a:r>
            <a:endParaRPr lang="ru-RU" dirty="0"/>
          </a:p>
        </p:txBody>
      </p:sp>
      <p:pic>
        <p:nvPicPr>
          <p:cNvPr id="12290" name="Picture 2" descr="http://itd3.mycdn.me/image?id=857572533753&amp;t=20&amp;plc=WEB&amp;tkn=*Jf4h0K5FyJPXgqG-xJHJRo0Vi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34956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«Вот уж снег последний </a:t>
            </a:r>
            <a:br>
              <a:rPr lang="ru-RU" dirty="0" smtClean="0"/>
            </a:br>
            <a:r>
              <a:rPr lang="ru-RU" dirty="0" smtClean="0"/>
              <a:t>в поле тает…»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3816424" cy="470916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Вот уж снег последний в поле тает,</a:t>
            </a:r>
          </a:p>
          <a:p>
            <a:r>
              <a:rPr lang="ru-RU" dirty="0" smtClean="0"/>
              <a:t> Тёплый пар восходит от земли,</a:t>
            </a:r>
          </a:p>
          <a:p>
            <a:r>
              <a:rPr lang="ru-RU" dirty="0" smtClean="0"/>
              <a:t> И кувшинчик синий расцветает,</a:t>
            </a:r>
          </a:p>
          <a:p>
            <a:r>
              <a:rPr lang="ru-RU" dirty="0" smtClean="0"/>
              <a:t> И зовут друг друга журавли.</a:t>
            </a:r>
          </a:p>
          <a:p>
            <a:endParaRPr lang="ru-RU" dirty="0" smtClean="0"/>
          </a:p>
          <a:p>
            <a:r>
              <a:rPr lang="ru-RU" dirty="0" smtClean="0"/>
              <a:t> Юный лес, в зелёный дым одетый,</a:t>
            </a:r>
          </a:p>
          <a:p>
            <a:r>
              <a:rPr lang="ru-RU" dirty="0" smtClean="0"/>
              <a:t> Тёплых гроз нетерпеливо ждёт;</a:t>
            </a:r>
          </a:p>
          <a:p>
            <a:r>
              <a:rPr lang="ru-RU" dirty="0" smtClean="0"/>
              <a:t> Всё весны дыханием согрето,</a:t>
            </a:r>
          </a:p>
          <a:p>
            <a:r>
              <a:rPr lang="ru-RU" dirty="0" smtClean="0"/>
              <a:t> Всё кругом и любит и поёт;</a:t>
            </a:r>
          </a:p>
          <a:p>
            <a:endParaRPr lang="ru-RU" dirty="0" smtClean="0"/>
          </a:p>
          <a:p>
            <a:r>
              <a:rPr lang="ru-RU" dirty="0" smtClean="0"/>
              <a:t> Утром небо ясно и прозрачно,</a:t>
            </a:r>
          </a:p>
          <a:p>
            <a:r>
              <a:rPr lang="ru-RU" dirty="0" smtClean="0"/>
              <a:t> Ночью звёзды светят так светло;</a:t>
            </a:r>
          </a:p>
          <a:p>
            <a:r>
              <a:rPr lang="ru-RU" dirty="0" smtClean="0"/>
              <a:t> Отчего ж в душе твоей так мрачно</a:t>
            </a:r>
          </a:p>
          <a:p>
            <a:r>
              <a:rPr lang="ru-RU" dirty="0" smtClean="0"/>
              <a:t> И зачем на сердце тяжело?</a:t>
            </a:r>
          </a:p>
          <a:p>
            <a:endParaRPr lang="ru-RU" dirty="0" smtClean="0"/>
          </a:p>
          <a:p>
            <a:r>
              <a:rPr lang="ru-RU" dirty="0" smtClean="0"/>
              <a:t> Грустно жить тебе, о друг, я знаю,</a:t>
            </a:r>
          </a:p>
          <a:p>
            <a:r>
              <a:rPr lang="ru-RU" dirty="0" smtClean="0"/>
              <a:t> И понятна мне твоя печаль:</a:t>
            </a:r>
          </a:p>
          <a:p>
            <a:r>
              <a:rPr lang="ru-RU" dirty="0" smtClean="0"/>
              <a:t> Отлетела б ты к родному краю</a:t>
            </a:r>
          </a:p>
          <a:p>
            <a:r>
              <a:rPr lang="ru-RU" dirty="0" smtClean="0"/>
              <a:t> И земной весны тебе не жаль…</a:t>
            </a:r>
            <a:endParaRPr lang="ru-RU" dirty="0"/>
          </a:p>
        </p:txBody>
      </p:sp>
      <p:pic>
        <p:nvPicPr>
          <p:cNvPr id="11266" name="Picture 2" descr="http://kemclub.ru/best/34503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14554"/>
            <a:ext cx="4905363" cy="3071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БЛАГОВЕСТ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0"/>
            <a:ext cx="2759758" cy="669800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3000" dirty="0" smtClean="0"/>
              <a:t> Среди дубравы</a:t>
            </a:r>
          </a:p>
          <a:p>
            <a:r>
              <a:rPr lang="ru-RU" sz="3000" dirty="0" smtClean="0"/>
              <a:t> Блестит крестами</a:t>
            </a:r>
          </a:p>
          <a:p>
            <a:r>
              <a:rPr lang="ru-RU" sz="3000" dirty="0" smtClean="0"/>
              <a:t> Храм пятиглавый</a:t>
            </a:r>
          </a:p>
          <a:p>
            <a:r>
              <a:rPr lang="ru-RU" sz="3000" dirty="0" smtClean="0"/>
              <a:t> С колоколами.</a:t>
            </a:r>
          </a:p>
          <a:p>
            <a:endParaRPr lang="ru-RU" sz="3000" dirty="0" smtClean="0"/>
          </a:p>
          <a:p>
            <a:r>
              <a:rPr lang="ru-RU" sz="3000" dirty="0" smtClean="0"/>
              <a:t> Их звон призывный</a:t>
            </a:r>
          </a:p>
          <a:p>
            <a:r>
              <a:rPr lang="ru-RU" sz="3000" dirty="0" smtClean="0"/>
              <a:t> Через могилы</a:t>
            </a:r>
          </a:p>
          <a:p>
            <a:r>
              <a:rPr lang="ru-RU" sz="3000" dirty="0" smtClean="0"/>
              <a:t> Гудит так дивно</a:t>
            </a:r>
          </a:p>
          <a:p>
            <a:r>
              <a:rPr lang="ru-RU" sz="3000" dirty="0" smtClean="0"/>
              <a:t> И так уныло!</a:t>
            </a:r>
          </a:p>
          <a:p>
            <a:endParaRPr lang="ru-RU" sz="3000" dirty="0" smtClean="0"/>
          </a:p>
          <a:p>
            <a:r>
              <a:rPr lang="ru-RU" sz="3000" dirty="0" smtClean="0"/>
              <a:t> К себе он тянет</a:t>
            </a:r>
          </a:p>
          <a:p>
            <a:r>
              <a:rPr lang="ru-RU" sz="3000" dirty="0" smtClean="0"/>
              <a:t> Неодолимо,</a:t>
            </a:r>
          </a:p>
          <a:p>
            <a:r>
              <a:rPr lang="ru-RU" sz="3000" dirty="0" smtClean="0"/>
              <a:t> Зовет и манит</a:t>
            </a:r>
          </a:p>
          <a:p>
            <a:r>
              <a:rPr lang="ru-RU" sz="3000" dirty="0" smtClean="0"/>
              <a:t> Он в край родимый,</a:t>
            </a:r>
          </a:p>
          <a:p>
            <a:endParaRPr lang="ru-RU" sz="3000" dirty="0" smtClean="0"/>
          </a:p>
          <a:p>
            <a:r>
              <a:rPr lang="ru-RU" sz="3000" dirty="0" smtClean="0"/>
              <a:t> В край благодатный,</a:t>
            </a:r>
          </a:p>
          <a:p>
            <a:r>
              <a:rPr lang="ru-RU" sz="3000" dirty="0" smtClean="0"/>
              <a:t> Забытый мною,-</a:t>
            </a:r>
          </a:p>
          <a:p>
            <a:r>
              <a:rPr lang="ru-RU" sz="3000" dirty="0" smtClean="0"/>
              <a:t> И, непонятной</a:t>
            </a:r>
          </a:p>
          <a:p>
            <a:r>
              <a:rPr lang="ru-RU" sz="3000" dirty="0" smtClean="0"/>
              <a:t> Томим тоскою,</a:t>
            </a:r>
          </a:p>
          <a:p>
            <a:endParaRPr lang="ru-RU" sz="3000" dirty="0" smtClean="0"/>
          </a:p>
          <a:p>
            <a:r>
              <a:rPr lang="ru-RU" sz="3000" dirty="0" smtClean="0"/>
              <a:t> Молюсь, и каюсь я,</a:t>
            </a:r>
          </a:p>
          <a:p>
            <a:r>
              <a:rPr lang="ru-RU" sz="3000" dirty="0" smtClean="0"/>
              <a:t> И плачу снова,</a:t>
            </a:r>
          </a:p>
          <a:p>
            <a:r>
              <a:rPr lang="ru-RU" sz="3000" dirty="0" smtClean="0"/>
              <a:t> И отрекаюсь я</a:t>
            </a:r>
          </a:p>
          <a:p>
            <a:r>
              <a:rPr lang="ru-RU" sz="3000" dirty="0" smtClean="0"/>
              <a:t> От дела злого;</a:t>
            </a:r>
          </a:p>
          <a:p>
            <a:endParaRPr lang="ru-RU" sz="3000" dirty="0" smtClean="0"/>
          </a:p>
          <a:p>
            <a:r>
              <a:rPr lang="ru-RU" sz="3000" dirty="0" smtClean="0"/>
              <a:t> Далеко странствуя</a:t>
            </a:r>
          </a:p>
          <a:p>
            <a:r>
              <a:rPr lang="ru-RU" sz="3000" dirty="0" smtClean="0"/>
              <a:t> Мечтой чудесною,</a:t>
            </a:r>
          </a:p>
          <a:p>
            <a:r>
              <a:rPr lang="ru-RU" sz="3000" dirty="0" smtClean="0"/>
              <a:t> Через пространства я</a:t>
            </a:r>
          </a:p>
          <a:p>
            <a:r>
              <a:rPr lang="ru-RU" sz="3000" dirty="0" smtClean="0"/>
              <a:t> Лечу небесные,</a:t>
            </a:r>
          </a:p>
          <a:p>
            <a:endParaRPr lang="ru-RU" sz="3000" dirty="0" smtClean="0"/>
          </a:p>
          <a:p>
            <a:r>
              <a:rPr lang="ru-RU" sz="3000" dirty="0" smtClean="0"/>
              <a:t> И сердце радостно</a:t>
            </a:r>
          </a:p>
          <a:p>
            <a:r>
              <a:rPr lang="ru-RU" sz="3000" dirty="0" smtClean="0"/>
              <a:t> Дрожит и тает,</a:t>
            </a:r>
          </a:p>
          <a:p>
            <a:endParaRPr lang="ru-RU" sz="3000" dirty="0" smtClean="0"/>
          </a:p>
          <a:p>
            <a:r>
              <a:rPr lang="ru-RU" sz="3000" dirty="0" smtClean="0"/>
              <a:t> Пока звон благостный</a:t>
            </a:r>
          </a:p>
          <a:p>
            <a:r>
              <a:rPr lang="ru-RU" sz="3000" dirty="0" smtClean="0"/>
              <a:t> Не замирает...</a:t>
            </a:r>
            <a:endParaRPr lang="ru-RU" sz="3000" dirty="0"/>
          </a:p>
        </p:txBody>
      </p:sp>
      <p:pic>
        <p:nvPicPr>
          <p:cNvPr id="10242" name="Picture 2" descr="http://img-fotki.yandex.ru/get/3408/kon-fedoseev.20/0_23932_9610def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5857916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620688"/>
            <a:ext cx="4248472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Русский писатель, поэт, драматург, член-корреспондент Петербургской Академии наук (1873), граф.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4005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К. П. Брюллов. Портрет Алексея Толстого в юности (1836)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2454542"/>
          </a:xfrm>
        </p:spPr>
        <p:txBody>
          <a:bodyPr>
            <a:normAutofit/>
          </a:bodyPr>
          <a:lstStyle/>
          <a:p>
            <a:r>
              <a:rPr lang="ru-RU" dirty="0" smtClean="0"/>
              <a:t>Отец — граф Константин Петрович Толстой. </a:t>
            </a:r>
          </a:p>
          <a:p>
            <a:r>
              <a:rPr lang="ru-RU" dirty="0" smtClean="0"/>
              <a:t>Мать — Анна Алексеевна Перовская, воспитанница графа А. К. Разумовского. Она разошлась с мужем сразу после рождения ребёнка по неизвестным причинам. </a:t>
            </a:r>
          </a:p>
        </p:txBody>
      </p:sp>
      <p:pic>
        <p:nvPicPr>
          <p:cNvPr id="8198" name="Picture 6" descr="https://ds02.infourok.ru/uploads/ex/12e5/00036e44-2cad6008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786058"/>
            <a:ext cx="4584699" cy="37814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643182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Вместо отца Алексея воспитывал дядя по матери А. А. Перовский, известный писатель, печатавшийся под псевдонимом Антоний Погорельский. Сказку «Чёрная курица, или Подземные жители» он написал для племянника Алёши. 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2971808"/>
          </a:xfrm>
        </p:spPr>
        <p:txBody>
          <a:bodyPr/>
          <a:lstStyle/>
          <a:p>
            <a:r>
              <a:rPr lang="ru-RU" dirty="0" smtClean="0"/>
              <a:t>Раннее детство Алексей провёл на Украине, в имении дяди. С 10-летнего возраста мальчика возили за границу, путешествие по Италии 1831 г. он описал в дневнике. Толстой принадлежал к детскому окружению наследника престола, будущего Александра II.</a:t>
            </a:r>
          </a:p>
          <a:p>
            <a:endParaRPr lang="ru-RU" dirty="0"/>
          </a:p>
        </p:txBody>
      </p:sp>
      <p:pic>
        <p:nvPicPr>
          <p:cNvPr id="1026" name="Picture 2" descr="https://upload.wikimedia.org/wikipedia/commons/thumb/4/41/The_facade_of_house_of_Aleksey_Konstantinovich_Tolstoy.jpg/800px-The_facade_of_house_of_Aleksey_Konstantinovich_Tolst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357562"/>
            <a:ext cx="5786478" cy="32337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6000768"/>
            <a:ext cx="4286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Дом-музей А. К. Толстого в имении Красный Рог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1162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А.К. Толстой. Жизнь и творчество</vt:lpstr>
      <vt:lpstr>Алексей Константинович Толстой</vt:lpstr>
      <vt:lpstr>«Где гнутся над омутом лозы…»</vt:lpstr>
      <vt:lpstr>«Край ты мой, родимый край!» </vt:lpstr>
      <vt:lpstr>«Вот уж снег последний  в поле тает…»</vt:lpstr>
      <vt:lpstr>БЛАГОВЕСТ  </vt:lpstr>
      <vt:lpstr>Слайд 7</vt:lpstr>
      <vt:lpstr>Слайд 8</vt:lpstr>
      <vt:lpstr>Слайд 9</vt:lpstr>
      <vt:lpstr>Слайд 10</vt:lpstr>
      <vt:lpstr>Слайд 11</vt:lpstr>
      <vt:lpstr>Слайд 12</vt:lpstr>
      <vt:lpstr>Творчество</vt:lpstr>
      <vt:lpstr>Слайд 14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Алексей Константинович Толстой</dc:title>
  <dc:creator>Семья</dc:creator>
  <cp:lastModifiedBy>ДОЬ</cp:lastModifiedBy>
  <cp:revision>10</cp:revision>
  <dcterms:created xsi:type="dcterms:W3CDTF">2012-01-25T19:15:49Z</dcterms:created>
  <dcterms:modified xsi:type="dcterms:W3CDTF">2019-02-01T18:11:08Z</dcterms:modified>
</cp:coreProperties>
</file>