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30"/>
  </p:notesMasterIdLst>
  <p:handoutMasterIdLst>
    <p:handoutMasterId r:id="rId31"/>
  </p:handoutMasterIdLst>
  <p:sldIdLst>
    <p:sldId id="292" r:id="rId2"/>
    <p:sldId id="270" r:id="rId3"/>
    <p:sldId id="271" r:id="rId4"/>
    <p:sldId id="300" r:id="rId5"/>
    <p:sldId id="298" r:id="rId6"/>
    <p:sldId id="269" r:id="rId7"/>
    <p:sldId id="256" r:id="rId8"/>
    <p:sldId id="289" r:id="rId9"/>
    <p:sldId id="272" r:id="rId10"/>
    <p:sldId id="294" r:id="rId11"/>
    <p:sldId id="295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  <p:sldId id="301" r:id="rId21"/>
    <p:sldId id="302" r:id="rId22"/>
    <p:sldId id="303" r:id="rId23"/>
    <p:sldId id="304" r:id="rId24"/>
    <p:sldId id="293" r:id="rId25"/>
    <p:sldId id="290" r:id="rId26"/>
    <p:sldId id="291" r:id="rId27"/>
    <p:sldId id="259" r:id="rId28"/>
    <p:sldId id="29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FFFF"/>
    <a:srgbClr val="F9D813"/>
    <a:srgbClr val="FFFF00"/>
    <a:srgbClr val="CCECFF"/>
    <a:srgbClr val="FFFF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2857" autoAdjust="0"/>
  </p:normalViewPr>
  <p:slideViewPr>
    <p:cSldViewPr>
      <p:cViewPr varScale="1">
        <p:scale>
          <a:sx n="60" d="100"/>
          <a:sy n="60" d="100"/>
        </p:scale>
        <p:origin x="-1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79EF7BE-85CC-436A-9271-DCE7F4626E74}" type="datetimeFigureOut">
              <a:rPr lang="ru-RU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4C4A6DC-0DD1-4462-9949-5CDA0409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65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D2C542C-047A-4DD0-A0A5-7DC07FD37A93}" type="datetimeFigureOut">
              <a:rPr lang="ru-RU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2115F2C-B6DE-43F1-B40A-98A2B9F20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821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14B08F9-0FCB-4DE4-A210-E683B0DCEF68}" type="slidenum">
              <a:rPr lang="ru-RU" sz="1200">
                <a:latin typeface="+mn-lt"/>
              </a:rPr>
              <a:pPr algn="r">
                <a:defRPr/>
              </a:pPr>
              <a:t>19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0714CD-6F83-435C-B085-A74258F211DB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62DF2-17B4-4EF6-8B79-18A3CEBE3E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FF25CE-8525-4569-A046-A22AE65E92C1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7C5B0-7A6D-4579-B660-4C9E963CDF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4F10BF-008A-419F-A587-DCEDF06941A6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02103A-07F5-47EE-9F03-C6CDB95AC8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A9F29-F0F3-4A44-9E0F-F64DFF9ECE91}" type="datetimeFigureOut">
              <a:rPr lang="ru-RU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8726D-633E-479E-9E9C-D8C65D19F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229142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8FAC6-073F-4366-B421-F08915B527C0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A48D6D-083C-4999-90E0-CE31979061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086D2-4EAE-4618-8D69-107D9B3CD089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432E16-202A-4EEB-93B7-314B5A9456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FE9FA-EC8E-49BF-9ECE-70BC0905865D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683D7-7A5B-48AE-AC04-2BA3D45A2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EA262A-5D4B-409D-8FD6-B43CBB2DF06A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34B935-95C7-4B98-9740-C5B334A92E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CE4586-3AB8-4EB8-A3BB-A42B8165B15D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AD3D5-6A41-499E-A384-9F1F5C0BFE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3F8108-5A9B-4065-89B0-7365E33ACAA9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4A6BA-8AC5-468E-93FD-0C515EDF52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66BEFC-9883-4797-A56F-B31C3D1618B1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9C6F6D-5608-47BE-993B-182ECB54C4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1A3679-4624-471B-BD95-C932F19409B9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D5F7B5-EF13-49AD-A1C9-31A55E3C55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C3CF82-B6E4-4BA5-B869-24F2FFE04DD5}" type="datetimeFigureOut">
              <a:rPr lang="ru-RU" smtClean="0"/>
              <a:pPr>
                <a:defRPr/>
              </a:pPr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83EB61F-2E12-4B16-862D-0A7AEC8CEE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wmf"/><Relationship Id="rId4" Type="http://schemas.openxmlformats.org/officeDocument/2006/relationships/image" Target="../media/image8.png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196975"/>
            <a:ext cx="7993062" cy="5256213"/>
          </a:xfrm>
        </p:spPr>
        <p:txBody>
          <a:bodyPr/>
          <a:lstStyle/>
          <a:p>
            <a:pPr marL="0" indent="0">
              <a:buNone/>
              <a:defRPr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Правильному применению методов можно научиться только применяя их на разнообразных примерах. (Г.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Цейтен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156" y="18864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Девиз урока</a:t>
            </a:r>
            <a:endParaRPr lang="ru-RU" dirty="0"/>
          </a:p>
        </p:txBody>
      </p:sp>
      <p:pic>
        <p:nvPicPr>
          <p:cNvPr id="4100" name="Picture 4" descr="C:\Users\User\AppData\Local\Microsoft\Windows\Temporary Internet Files\Content.IE5\EA42ZFW3\MC90043266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90805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665163" y="549275"/>
            <a:ext cx="8137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По схеме определите знаки коэффициентов a, b, c и 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Назовите промежутки, при которых y &gt; 0, y &lt; 0, то есть промежутки знакопостоянства функции.</a:t>
            </a:r>
          </a:p>
        </p:txBody>
      </p:sp>
      <p:pic>
        <p:nvPicPr>
          <p:cNvPr id="10243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3" y="2627313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47938"/>
            <a:ext cx="16287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2565400"/>
            <a:ext cx="1800225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725" y="4581525"/>
            <a:ext cx="18954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25" y="4662488"/>
            <a:ext cx="180022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395288" y="258445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1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3059113" y="2519363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2</a:t>
            </a:r>
          </a:p>
        </p:txBody>
      </p:sp>
      <p:sp>
        <p:nvSpPr>
          <p:cNvPr id="10250" name="TextBox 9"/>
          <p:cNvSpPr txBox="1">
            <a:spLocks noChangeArrowheads="1"/>
          </p:cNvSpPr>
          <p:nvPr/>
        </p:nvSpPr>
        <p:spPr bwMode="auto">
          <a:xfrm>
            <a:off x="5757863" y="2597150"/>
            <a:ext cx="31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3</a:t>
            </a:r>
          </a:p>
        </p:txBody>
      </p:sp>
      <p:sp>
        <p:nvSpPr>
          <p:cNvPr id="10251" name="TextBox 10"/>
          <p:cNvSpPr txBox="1">
            <a:spLocks noChangeArrowheads="1"/>
          </p:cNvSpPr>
          <p:nvPr/>
        </p:nvSpPr>
        <p:spPr bwMode="auto">
          <a:xfrm>
            <a:off x="900113" y="460375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4</a:t>
            </a:r>
          </a:p>
        </p:txBody>
      </p:sp>
      <p:sp>
        <p:nvSpPr>
          <p:cNvPr id="10252" name="TextBox 11"/>
          <p:cNvSpPr txBox="1">
            <a:spLocks noChangeArrowheads="1"/>
          </p:cNvSpPr>
          <p:nvPr/>
        </p:nvSpPr>
        <p:spPr bwMode="auto">
          <a:xfrm>
            <a:off x="4576763" y="4662488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4040188" cy="977900"/>
          </a:xfrm>
        </p:spPr>
        <p:txBody>
          <a:bodyPr/>
          <a:lstStyle/>
          <a:p>
            <a:pPr algn="ctr"/>
            <a:r>
              <a:rPr lang="ru-RU" altLang="ru-RU" smtClean="0">
                <a:latin typeface="Arial" charset="0"/>
                <a:cs typeface="Arial" charset="0"/>
              </a:rPr>
              <a:t>знаки коэффициентов a,   b, c и D</a:t>
            </a:r>
          </a:p>
        </p:txBody>
      </p:sp>
      <p:sp>
        <p:nvSpPr>
          <p:cNvPr id="11268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ru-RU" sz="2000" smtClean="0">
                <a:latin typeface="Arial" charset="0"/>
                <a:cs typeface="Arial" charset="0"/>
              </a:rPr>
              <a:t>1.a &gt; 0, b &lt; 0, c &gt; 0, D &gt; 0</a:t>
            </a:r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  <a:p>
            <a:r>
              <a:rPr lang="en-US" altLang="ru-RU" sz="2000" smtClean="0">
                <a:latin typeface="Arial" charset="0"/>
                <a:cs typeface="Arial" charset="0"/>
              </a:rPr>
              <a:t>2.a &gt; 0, b &lt; 0, c &gt; 0, D = 0</a:t>
            </a:r>
            <a:endParaRPr lang="ru-RU" altLang="ru-RU" sz="2000" smtClean="0">
              <a:latin typeface="Arial" charset="0"/>
              <a:cs typeface="Arial" charset="0"/>
            </a:endParaRPr>
          </a:p>
          <a:p>
            <a:r>
              <a:rPr lang="en-US" altLang="ru-RU" sz="2000" smtClean="0">
                <a:latin typeface="Arial" charset="0"/>
                <a:cs typeface="Arial" charset="0"/>
              </a:rPr>
              <a:t>3.a &lt; 0, b &lt; 0, c &lt; 0, D &lt; 0</a:t>
            </a:r>
            <a:endParaRPr lang="ru-RU" altLang="ru-RU" sz="2000" smtClean="0">
              <a:latin typeface="Arial" charset="0"/>
              <a:cs typeface="Arial" charset="0"/>
            </a:endParaRPr>
          </a:p>
          <a:p>
            <a:r>
              <a:rPr lang="en-US" altLang="ru-RU" sz="2000" smtClean="0">
                <a:latin typeface="Arial" charset="0"/>
                <a:cs typeface="Arial" charset="0"/>
              </a:rPr>
              <a:t>4.a &lt; 0, b &lt; 0, c &lt; 0, D &gt; 0</a:t>
            </a:r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  <a:p>
            <a:r>
              <a:rPr lang="en-US" altLang="ru-RU" sz="2000" smtClean="0">
                <a:latin typeface="Arial" charset="0"/>
                <a:cs typeface="Arial" charset="0"/>
              </a:rPr>
              <a:t>5. a &gt; 0, b &gt; 0, c &lt; 0, D &gt; 0</a:t>
            </a:r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  <a:p>
            <a:endParaRPr lang="ru-RU" altLang="ru-RU" sz="2000" smtClean="0">
              <a:latin typeface="Arial" charset="0"/>
              <a:cs typeface="Arial" charset="0"/>
            </a:endParaRPr>
          </a:p>
        </p:txBody>
      </p:sp>
      <p:sp>
        <p:nvSpPr>
          <p:cNvPr id="11269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25538"/>
            <a:ext cx="4041775" cy="1049337"/>
          </a:xfrm>
        </p:spPr>
        <p:txBody>
          <a:bodyPr/>
          <a:lstStyle/>
          <a:p>
            <a:pPr algn="ctr"/>
            <a:r>
              <a:rPr lang="ru-RU" altLang="ru-RU" smtClean="0">
                <a:latin typeface="Arial" charset="0"/>
                <a:cs typeface="Arial" charset="0"/>
              </a:rPr>
              <a:t>промежутки знакопостоянства функции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000" dirty="0"/>
              <a:t>1. y &gt; 0 </a:t>
            </a:r>
            <a:r>
              <a:rPr lang="ru-RU" sz="2000" dirty="0"/>
              <a:t>на</a:t>
            </a:r>
            <a:r>
              <a:rPr lang="en-US" sz="2000" dirty="0"/>
              <a:t> (-</a:t>
            </a:r>
            <a:r>
              <a:rPr lang="en-US" sz="2000" b="1" dirty="0"/>
              <a:t>∞</a:t>
            </a:r>
            <a:r>
              <a:rPr lang="en-US" sz="2000" dirty="0"/>
              <a:t>; 1)U (3;+∞</a:t>
            </a:r>
            <a:r>
              <a:rPr lang="en-US" sz="2000" dirty="0" smtClean="0"/>
              <a:t>); </a:t>
            </a:r>
            <a:endParaRPr lang="ru-RU" sz="2000" dirty="0" smtClean="0"/>
          </a:p>
          <a:p>
            <a:pPr marL="0" indent="0">
              <a:buFont typeface="Arial" charset="0"/>
              <a:buNone/>
              <a:defRPr/>
            </a:pPr>
            <a:r>
              <a:rPr lang="ru-RU" sz="2000" dirty="0"/>
              <a:t> </a:t>
            </a:r>
            <a:r>
              <a:rPr lang="ru-RU" sz="2000" dirty="0" smtClean="0"/>
              <a:t>     y </a:t>
            </a:r>
            <a:r>
              <a:rPr lang="ru-RU" sz="2000" dirty="0"/>
              <a:t>&lt; 0 на (1;3</a:t>
            </a:r>
            <a:r>
              <a:rPr lang="ru-RU" sz="2000" dirty="0" smtClean="0"/>
              <a:t>).</a:t>
            </a:r>
          </a:p>
          <a:p>
            <a:pPr>
              <a:defRPr/>
            </a:pPr>
            <a:r>
              <a:rPr lang="ru-RU" sz="2000" dirty="0"/>
              <a:t>2. y &gt; 0 на (-</a:t>
            </a:r>
            <a:r>
              <a:rPr lang="ru-RU" sz="2000" b="1" dirty="0"/>
              <a:t>∞</a:t>
            </a:r>
            <a:r>
              <a:rPr lang="ru-RU" sz="2000" dirty="0"/>
              <a:t>; 2) U (2;+</a:t>
            </a:r>
            <a:r>
              <a:rPr lang="ru-RU" sz="2000" b="1" dirty="0"/>
              <a:t>∞</a:t>
            </a:r>
            <a:r>
              <a:rPr lang="ru-RU" sz="2000" dirty="0" smtClean="0"/>
              <a:t>).</a:t>
            </a:r>
          </a:p>
          <a:p>
            <a:pPr>
              <a:defRPr/>
            </a:pPr>
            <a:r>
              <a:rPr lang="ru-RU" sz="2000" dirty="0"/>
              <a:t>3. y &lt; 0 на (-</a:t>
            </a:r>
            <a:r>
              <a:rPr lang="ru-RU" sz="2000" b="1" dirty="0"/>
              <a:t>∞</a:t>
            </a:r>
            <a:r>
              <a:rPr lang="ru-RU" sz="2000" dirty="0"/>
              <a:t>;+</a:t>
            </a:r>
            <a:r>
              <a:rPr lang="ru-RU" sz="2000" b="1" dirty="0"/>
              <a:t>∞</a:t>
            </a:r>
            <a:r>
              <a:rPr lang="ru-RU" sz="2000" dirty="0"/>
              <a:t>).</a:t>
            </a:r>
          </a:p>
          <a:p>
            <a:pPr>
              <a:defRPr/>
            </a:pPr>
            <a:r>
              <a:rPr lang="ru-RU" sz="2000" dirty="0"/>
              <a:t>4. </a:t>
            </a:r>
            <a:r>
              <a:rPr lang="en-US" sz="2000" dirty="0"/>
              <a:t>y</a:t>
            </a:r>
            <a:r>
              <a:rPr lang="ru-RU" sz="2000" dirty="0"/>
              <a:t> &gt; 0 на (-5;-2</a:t>
            </a:r>
            <a:r>
              <a:rPr lang="ru-RU" sz="2000" dirty="0" smtClean="0"/>
              <a:t>); 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dirty="0"/>
              <a:t> </a:t>
            </a:r>
            <a:r>
              <a:rPr lang="ru-RU" sz="2000" dirty="0" smtClean="0"/>
              <a:t>     y </a:t>
            </a:r>
            <a:r>
              <a:rPr lang="ru-RU" sz="2000" dirty="0"/>
              <a:t>&lt; 0 на </a:t>
            </a:r>
            <a:r>
              <a:rPr lang="ru-RU" sz="2000" dirty="0" smtClean="0"/>
              <a:t>(-</a:t>
            </a:r>
            <a:r>
              <a:rPr lang="ru-RU" sz="2000" b="1" dirty="0"/>
              <a:t>∞</a:t>
            </a:r>
            <a:r>
              <a:rPr lang="ru-RU" sz="2000" dirty="0"/>
              <a:t>; -5)</a:t>
            </a:r>
            <a:r>
              <a:rPr lang="en-US" sz="2000" dirty="0"/>
              <a:t>U</a:t>
            </a:r>
            <a:r>
              <a:rPr lang="ru-RU" sz="2000" dirty="0"/>
              <a:t> (-2;+∞);</a:t>
            </a:r>
          </a:p>
          <a:p>
            <a:pPr>
              <a:defRPr/>
            </a:pPr>
            <a:r>
              <a:rPr lang="ru-RU" sz="2000" dirty="0"/>
              <a:t>5.</a:t>
            </a:r>
            <a:r>
              <a:rPr lang="en-US" sz="2000" dirty="0"/>
              <a:t>y</a:t>
            </a:r>
            <a:r>
              <a:rPr lang="ru-RU" sz="2000" dirty="0"/>
              <a:t> &gt; 0 на (-</a:t>
            </a:r>
            <a:r>
              <a:rPr lang="ru-RU" sz="2000" b="1" dirty="0"/>
              <a:t>∞</a:t>
            </a:r>
            <a:r>
              <a:rPr lang="ru-RU" sz="2000" dirty="0"/>
              <a:t>;- 1)</a:t>
            </a:r>
            <a:r>
              <a:rPr lang="en-US" sz="2000" dirty="0"/>
              <a:t>U</a:t>
            </a:r>
            <a:r>
              <a:rPr lang="ru-RU" sz="2000" dirty="0"/>
              <a:t> (3;+∞</a:t>
            </a:r>
            <a:r>
              <a:rPr lang="ru-RU" sz="2000" dirty="0" smtClean="0"/>
              <a:t>);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000" dirty="0"/>
              <a:t> </a:t>
            </a:r>
            <a:r>
              <a:rPr lang="ru-RU" sz="2000" dirty="0" smtClean="0"/>
              <a:t>     y </a:t>
            </a:r>
            <a:r>
              <a:rPr lang="ru-RU" sz="2000" dirty="0"/>
              <a:t>&lt; 0 на (-1;3).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050"/>
            <a:ext cx="8242300" cy="1322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</a:extLst>
        </p:spPr>
      </p:pic>
      <p:sp>
        <p:nvSpPr>
          <p:cNvPr id="59395" name="Rectangle 3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669925" indent="-533400" eaLnBrk="1" hangingPunct="1">
              <a:buFont typeface="Arial" charset="0"/>
              <a:buNone/>
            </a:pPr>
            <a:r>
              <a:rPr lang="ru-RU" altLang="ru-RU" sz="40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1. Найдем корни квадратного трехчлена</a:t>
            </a:r>
            <a:r>
              <a:rPr lang="ru-RU" altLang="ru-RU" sz="4000" smtClean="0">
                <a:solidFill>
                  <a:srgbClr val="0000FF"/>
                </a:solidFill>
                <a:latin typeface="Arial" charset="0"/>
                <a:cs typeface="Arial" charset="0"/>
              </a:rPr>
              <a:t>:</a:t>
            </a:r>
          </a:p>
          <a:p>
            <a:pPr marL="669925" indent="-533400" algn="ctr" eaLnBrk="1" hangingPunct="1">
              <a:buFont typeface="Arial" charset="0"/>
              <a:buNone/>
            </a:pPr>
            <a:r>
              <a:rPr lang="ru-RU" altLang="ru-RU" smtClean="0">
                <a:latin typeface="Arial" charset="0"/>
                <a:cs typeface="Arial" charset="0"/>
              </a:rPr>
              <a:t> </a:t>
            </a:r>
            <a:r>
              <a:rPr lang="ru-RU" altLang="ru-RU" sz="4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sz="4800" b="1" baseline="30000" smtClean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sz="4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- 7х + 10 =</a:t>
            </a:r>
            <a:r>
              <a:rPr lang="en-US" altLang="ru-RU" sz="4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4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0</a:t>
            </a:r>
          </a:p>
          <a:p>
            <a:pPr marL="669925" indent="-533400" eaLnBrk="1" hangingPunct="1">
              <a:buFont typeface="Arial" charset="0"/>
              <a:buNone/>
            </a:pPr>
            <a:r>
              <a:rPr lang="ru-RU" altLang="ru-RU" sz="4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Д = 9</a:t>
            </a:r>
          </a:p>
          <a:p>
            <a:pPr marL="669925" indent="-533400" eaLnBrk="1" hangingPunct="1">
              <a:buFont typeface="Arial" charset="0"/>
              <a:buNone/>
            </a:pPr>
            <a:r>
              <a:rPr lang="ru-RU" altLang="ru-RU" sz="4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sz="4400" b="1" baseline="-25000" smtClean="0">
                <a:solidFill>
                  <a:srgbClr val="FF0000"/>
                </a:solidFill>
                <a:latin typeface="Arial" charset="0"/>
                <a:cs typeface="Arial" charset="0"/>
              </a:rPr>
              <a:t>1</a:t>
            </a:r>
            <a:r>
              <a:rPr lang="ru-RU" altLang="ru-RU" sz="4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= 2</a:t>
            </a:r>
          </a:p>
          <a:p>
            <a:pPr marL="669925" indent="-533400" eaLnBrk="1" hangingPunct="1">
              <a:buFont typeface="Arial" charset="0"/>
              <a:buNone/>
            </a:pPr>
            <a:r>
              <a:rPr lang="ru-RU" altLang="ru-RU" sz="4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sz="4400" b="1" baseline="-25000" smtClean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sz="44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= 5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idx="4294967295"/>
          </p:nvPr>
        </p:nvSpPr>
        <p:spPr>
          <a:xfrm>
            <a:off x="0" y="908050"/>
            <a:ext cx="9144000" cy="5500688"/>
          </a:xfrm>
        </p:spPr>
        <p:txBody>
          <a:bodyPr/>
          <a:lstStyle/>
          <a:p>
            <a:pPr marL="547688" indent="-411163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3600" smtClean="0">
                <a:solidFill>
                  <a:srgbClr val="0000FF"/>
                </a:solidFill>
                <a:latin typeface="Arial" charset="0"/>
                <a:cs typeface="Arial" charset="0"/>
              </a:rPr>
              <a:t>2.</a:t>
            </a:r>
            <a:r>
              <a:rPr lang="ru-RU" altLang="ru-RU" sz="3600" smtClean="0">
                <a:latin typeface="Arial" charset="0"/>
                <a:cs typeface="Arial" charset="0"/>
              </a:rPr>
              <a:t> </a:t>
            </a:r>
            <a:r>
              <a:rPr lang="ru-RU" altLang="ru-RU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Рассмотрим функцию:</a:t>
            </a:r>
          </a:p>
          <a:p>
            <a:pPr marL="547688" indent="-411163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36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у =</a:t>
            </a:r>
            <a:r>
              <a:rPr lang="ru-RU" altLang="ru-RU" sz="3600" b="1" smtClean="0">
                <a:latin typeface="Arial" charset="0"/>
                <a:cs typeface="Arial" charset="0"/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sz="3600" b="1" baseline="30000" smtClean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sz="36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- 7х + 10 </a:t>
            </a:r>
          </a:p>
          <a:p>
            <a:pPr marL="547688" indent="-411163" eaLnBrk="1" hangingPunct="1">
              <a:lnSpc>
                <a:spcPct val="80000"/>
              </a:lnSpc>
            </a:pPr>
            <a:r>
              <a:rPr lang="ru-RU" altLang="ru-RU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Графиком этой функции является</a:t>
            </a:r>
          </a:p>
          <a:p>
            <a:pPr marL="547688" indent="-411163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36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- парабола</a:t>
            </a:r>
          </a:p>
          <a:p>
            <a:pPr marL="547688" indent="-411163" eaLnBrk="1" hangingPunct="1">
              <a:lnSpc>
                <a:spcPct val="80000"/>
              </a:lnSpc>
            </a:pPr>
            <a:r>
              <a:rPr lang="ru-RU" altLang="ru-RU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«Ветви» параболы направлены </a:t>
            </a:r>
          </a:p>
          <a:p>
            <a:pPr marL="547688" indent="-411163" algn="ctr" eaLnBrk="1" hangingPunct="1">
              <a:lnSpc>
                <a:spcPct val="80000"/>
              </a:lnSpc>
              <a:buFontTx/>
              <a:buNone/>
            </a:pPr>
            <a:r>
              <a:rPr lang="ru-RU" altLang="ru-RU" sz="3600" b="1" smtClean="0">
                <a:solidFill>
                  <a:srgbClr val="FF3300"/>
                </a:solidFill>
                <a:latin typeface="Book Antiqua" pitchFamily="18" charset="0"/>
                <a:cs typeface="Arial" charset="0"/>
              </a:rPr>
              <a:t>- </a:t>
            </a:r>
            <a:r>
              <a:rPr lang="en-US" altLang="ru-RU" sz="3600" b="1" smtClean="0">
                <a:solidFill>
                  <a:srgbClr val="FF0000"/>
                </a:solidFill>
                <a:latin typeface="Book Antiqua" pitchFamily="18" charset="0"/>
                <a:cs typeface="Arial" charset="0"/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вверх</a:t>
            </a:r>
          </a:p>
          <a:p>
            <a:pPr marL="547688" indent="-411163" eaLnBrk="1" hangingPunct="1">
              <a:lnSpc>
                <a:spcPct val="80000"/>
              </a:lnSpc>
            </a:pPr>
            <a:r>
              <a:rPr lang="ru-RU" altLang="ru-RU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Парабола пересекает ось х в двух точках</a:t>
            </a:r>
          </a:p>
          <a:p>
            <a:pPr marL="547688" indent="-411163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36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36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2 и 5</a:t>
            </a:r>
          </a:p>
          <a:p>
            <a:pPr marL="547688" indent="-411163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3600" b="1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0" y="5084763"/>
            <a:ext cx="8604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 flipV="1">
            <a:off x="3203575" y="1628775"/>
            <a:ext cx="0" cy="522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4500563" y="501332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6659563" y="494188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572000" y="5157788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2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6804025" y="5157788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5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8388350" y="5229225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х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2700338" y="1700213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у</a:t>
            </a:r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3851275" y="2420938"/>
            <a:ext cx="0" cy="273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4067175" y="3500438"/>
            <a:ext cx="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4284663" y="4221163"/>
            <a:ext cx="0" cy="865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>
            <a:off x="7092950" y="4292600"/>
            <a:ext cx="0" cy="865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7308850" y="3716338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7524750" y="2924175"/>
            <a:ext cx="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6" name="Freeform 26"/>
          <p:cNvSpPr>
            <a:spLocks/>
          </p:cNvSpPr>
          <p:nvPr/>
        </p:nvSpPr>
        <p:spPr bwMode="auto">
          <a:xfrm>
            <a:off x="3779838" y="1916113"/>
            <a:ext cx="3960812" cy="3986212"/>
          </a:xfrm>
          <a:custGeom>
            <a:avLst/>
            <a:gdLst>
              <a:gd name="T0" fmla="*/ 0 w 2314"/>
              <a:gd name="T1" fmla="*/ 0 h 3372"/>
              <a:gd name="T2" fmla="*/ 2147483647 w 2314"/>
              <a:gd name="T3" fmla="*/ 2147483647 h 3372"/>
              <a:gd name="T4" fmla="*/ 2147483647 w 2314"/>
              <a:gd name="T5" fmla="*/ 2147483647 h 3372"/>
              <a:gd name="T6" fmla="*/ 2147483647 w 2314"/>
              <a:gd name="T7" fmla="*/ 2147483647 h 3372"/>
              <a:gd name="T8" fmla="*/ 2147483647 w 2314"/>
              <a:gd name="T9" fmla="*/ 0 h 33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14"/>
              <a:gd name="T16" fmla="*/ 0 h 3372"/>
              <a:gd name="T17" fmla="*/ 2314 w 2314"/>
              <a:gd name="T18" fmla="*/ 3372 h 33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14" h="3372">
                <a:moveTo>
                  <a:pt x="0" y="0"/>
                </a:moveTo>
                <a:cubicBezTo>
                  <a:pt x="125" y="1013"/>
                  <a:pt x="250" y="2027"/>
                  <a:pt x="454" y="2586"/>
                </a:cubicBezTo>
                <a:cubicBezTo>
                  <a:pt x="658" y="3145"/>
                  <a:pt x="998" y="3372"/>
                  <a:pt x="1225" y="3357"/>
                </a:cubicBezTo>
                <a:cubicBezTo>
                  <a:pt x="1452" y="3342"/>
                  <a:pt x="1633" y="3055"/>
                  <a:pt x="1815" y="2495"/>
                </a:cubicBezTo>
                <a:cubicBezTo>
                  <a:pt x="1997" y="1935"/>
                  <a:pt x="2155" y="967"/>
                  <a:pt x="2314" y="0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3203575" y="5949950"/>
            <a:ext cx="5329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rgbClr val="FF3300"/>
                </a:solidFill>
              </a:rPr>
              <a:t>Ответ:(-∞; 2)</a:t>
            </a:r>
            <a:r>
              <a:rPr lang="en-US" altLang="ru-RU" sz="3600" b="1">
                <a:solidFill>
                  <a:srgbClr val="FF3300"/>
                </a:solidFill>
              </a:rPr>
              <a:t>U(5; +∞)</a:t>
            </a:r>
          </a:p>
        </p:txBody>
      </p:sp>
      <p:pic>
        <p:nvPicPr>
          <p:cNvPr id="14354" name="Rectangle 28"/>
          <p:cNvPicPr>
            <a:picLocks noGrp="1" noChangeArrowheads="1"/>
          </p:cNvPicPr>
          <p:nvPr>
            <p:ph type="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963"/>
            <a:ext cx="8229600" cy="1139825"/>
          </a:xfrm>
        </p:spPr>
      </p:pic>
      <p:sp>
        <p:nvSpPr>
          <p:cNvPr id="19" name="Овал 18"/>
          <p:cNvSpPr/>
          <p:nvPr/>
        </p:nvSpPr>
        <p:spPr>
          <a:xfrm>
            <a:off x="5214938" y="785813"/>
            <a:ext cx="642937" cy="9286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372225" y="1341438"/>
            <a:ext cx="2771775" cy="915987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Учитывая знак, делаем штриховку </a:t>
            </a:r>
            <a:r>
              <a:rPr lang="ru-RU" altLang="ru-RU" sz="1800" b="1">
                <a:solidFill>
                  <a:srgbClr val="FF3300"/>
                </a:solidFill>
              </a:rPr>
              <a:t>над осью х</a:t>
            </a:r>
          </a:p>
        </p:txBody>
      </p:sp>
      <p:sp>
        <p:nvSpPr>
          <p:cNvPr id="61461" name="AutoShape 21"/>
          <p:cNvSpPr>
            <a:spLocks noChangeArrowheads="1"/>
          </p:cNvSpPr>
          <p:nvPr/>
        </p:nvSpPr>
        <p:spPr bwMode="auto">
          <a:xfrm rot="10800000">
            <a:off x="6300788" y="1341438"/>
            <a:ext cx="2843212" cy="1008062"/>
          </a:xfrm>
          <a:prstGeom prst="wedgeRoundRectCallout">
            <a:avLst>
              <a:gd name="adj1" fmla="val 79088"/>
              <a:gd name="adj2" fmla="val 61968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>
            <a:off x="971550" y="5084763"/>
            <a:ext cx="360045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>
            <a:off x="6877050" y="5084763"/>
            <a:ext cx="17272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7" dur="500"/>
                                        <p:tgtEl>
                                          <p:spTgt spid="40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nimBg="1"/>
      <p:bldP spid="40965" grpId="0" animBg="1"/>
      <p:bldP spid="40966" grpId="0" animBg="1"/>
      <p:bldP spid="40967" grpId="0" animBg="1"/>
      <p:bldP spid="40975" grpId="0" animBg="1"/>
      <p:bldP spid="40977" grpId="0" animBg="1"/>
      <p:bldP spid="40978" grpId="0" animBg="1"/>
      <p:bldP spid="40979" grpId="0" animBg="1"/>
      <p:bldP spid="40980" grpId="0" animBg="1"/>
      <p:bldP spid="40983" grpId="0" animBg="1"/>
      <p:bldP spid="40986" grpId="0" animBg="1"/>
      <p:bldP spid="19" grpId="0" animBg="1"/>
      <p:bldP spid="32" grpId="0" animBg="1"/>
      <p:bldP spid="61461" grpId="0" animBg="1"/>
      <p:bldP spid="61462" grpId="0" animBg="1"/>
      <p:bldP spid="6146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2"/>
          <p:cNvSpPr>
            <a:spLocks noChangeShapeType="1"/>
          </p:cNvSpPr>
          <p:nvPr/>
        </p:nvSpPr>
        <p:spPr bwMode="auto">
          <a:xfrm>
            <a:off x="0" y="4221163"/>
            <a:ext cx="8604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 flipV="1">
            <a:off x="3203575" y="1557338"/>
            <a:ext cx="0" cy="5300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4427538" y="4076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6659563" y="4076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140200" y="42926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2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6877050" y="4221163"/>
            <a:ext cx="358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5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8388350" y="4365625"/>
            <a:ext cx="755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х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555875" y="1557338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у</a:t>
            </a:r>
          </a:p>
        </p:txBody>
      </p:sp>
      <p:sp>
        <p:nvSpPr>
          <p:cNvPr id="43024" name="Freeform 16"/>
          <p:cNvSpPr>
            <a:spLocks/>
          </p:cNvSpPr>
          <p:nvPr/>
        </p:nvSpPr>
        <p:spPr bwMode="auto">
          <a:xfrm>
            <a:off x="3924300" y="1196975"/>
            <a:ext cx="3529013" cy="4489450"/>
          </a:xfrm>
          <a:custGeom>
            <a:avLst/>
            <a:gdLst>
              <a:gd name="T0" fmla="*/ 0 w 2314"/>
              <a:gd name="T1" fmla="*/ 0 h 3372"/>
              <a:gd name="T2" fmla="*/ 2147483647 w 2314"/>
              <a:gd name="T3" fmla="*/ 2147483647 h 3372"/>
              <a:gd name="T4" fmla="*/ 2147483647 w 2314"/>
              <a:gd name="T5" fmla="*/ 2147483647 h 3372"/>
              <a:gd name="T6" fmla="*/ 2147483647 w 2314"/>
              <a:gd name="T7" fmla="*/ 2147483647 h 3372"/>
              <a:gd name="T8" fmla="*/ 2147483647 w 2314"/>
              <a:gd name="T9" fmla="*/ 0 h 33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14"/>
              <a:gd name="T16" fmla="*/ 0 h 3372"/>
              <a:gd name="T17" fmla="*/ 2314 w 2314"/>
              <a:gd name="T18" fmla="*/ 3372 h 33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14" h="3372">
                <a:moveTo>
                  <a:pt x="0" y="0"/>
                </a:moveTo>
                <a:cubicBezTo>
                  <a:pt x="125" y="1013"/>
                  <a:pt x="250" y="2027"/>
                  <a:pt x="454" y="2586"/>
                </a:cubicBezTo>
                <a:cubicBezTo>
                  <a:pt x="658" y="3145"/>
                  <a:pt x="998" y="3372"/>
                  <a:pt x="1225" y="3357"/>
                </a:cubicBezTo>
                <a:cubicBezTo>
                  <a:pt x="1452" y="3342"/>
                  <a:pt x="1633" y="3055"/>
                  <a:pt x="1815" y="2495"/>
                </a:cubicBezTo>
                <a:cubicBezTo>
                  <a:pt x="1997" y="1935"/>
                  <a:pt x="2155" y="967"/>
                  <a:pt x="2314" y="0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4716463" y="5949950"/>
            <a:ext cx="33131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4000" b="1">
                <a:solidFill>
                  <a:srgbClr val="FF3300"/>
                </a:solidFill>
              </a:rPr>
              <a:t>Ответ:(</a:t>
            </a:r>
            <a:r>
              <a:rPr lang="en-US" altLang="ru-RU" sz="4000" b="1">
                <a:solidFill>
                  <a:srgbClr val="FF3300"/>
                </a:solidFill>
              </a:rPr>
              <a:t>2; 5)</a:t>
            </a:r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>
            <a:off x="4716463" y="42211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7" name="Line 19"/>
          <p:cNvSpPr>
            <a:spLocks noChangeShapeType="1"/>
          </p:cNvSpPr>
          <p:nvPr/>
        </p:nvSpPr>
        <p:spPr bwMode="auto">
          <a:xfrm>
            <a:off x="5076825" y="4221163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8" name="Line 20"/>
          <p:cNvSpPr>
            <a:spLocks noChangeShapeType="1"/>
          </p:cNvSpPr>
          <p:nvPr/>
        </p:nvSpPr>
        <p:spPr bwMode="auto">
          <a:xfrm>
            <a:off x="5580063" y="4221163"/>
            <a:ext cx="0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>
            <a:off x="6011863" y="42211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6443663" y="4221163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5377" name="Rectangle 25"/>
          <p:cNvPicPr>
            <a:picLocks noGrp="1" noChangeArrowheads="1"/>
          </p:cNvPicPr>
          <p:nvPr>
            <p:ph type="title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638"/>
            <a:ext cx="8229600" cy="1146175"/>
          </a:xfrm>
        </p:spPr>
      </p:pic>
      <p:sp>
        <p:nvSpPr>
          <p:cNvPr id="18" name="Овал 17"/>
          <p:cNvSpPr/>
          <p:nvPr/>
        </p:nvSpPr>
        <p:spPr>
          <a:xfrm>
            <a:off x="5429250" y="785813"/>
            <a:ext cx="642938" cy="9286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4356100" y="2060575"/>
            <a:ext cx="2808288" cy="915988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Учитывая знак, делаем штриховку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 </a:t>
            </a:r>
            <a:r>
              <a:rPr lang="ru-RU" altLang="ru-RU" sz="1800" b="1">
                <a:solidFill>
                  <a:srgbClr val="FF3300"/>
                </a:solidFill>
              </a:rPr>
              <a:t>под осью х</a:t>
            </a:r>
          </a:p>
        </p:txBody>
      </p:sp>
      <p:sp>
        <p:nvSpPr>
          <p:cNvPr id="62484" name="AutoShape 20"/>
          <p:cNvSpPr>
            <a:spLocks noChangeArrowheads="1"/>
          </p:cNvSpPr>
          <p:nvPr/>
        </p:nvSpPr>
        <p:spPr bwMode="auto">
          <a:xfrm rot="10800000">
            <a:off x="4427538" y="1916113"/>
            <a:ext cx="2735262" cy="1152525"/>
          </a:xfrm>
          <a:prstGeom prst="wedgeRectCallout">
            <a:avLst>
              <a:gd name="adj1" fmla="val 1185"/>
              <a:gd name="adj2" fmla="val 104819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>
            <a:off x="4643438" y="4221163"/>
            <a:ext cx="2016125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3" dur="1000"/>
                                        <p:tgtEl>
                                          <p:spTgt spid="43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1" grpId="0" animBg="1"/>
      <p:bldP spid="43012" grpId="0" animBg="1"/>
      <p:bldP spid="43013" grpId="0" animBg="1"/>
      <p:bldP spid="43024" grpId="0" animBg="1"/>
      <p:bldP spid="43026" grpId="0" animBg="1"/>
      <p:bldP spid="43027" grpId="0" animBg="1"/>
      <p:bldP spid="43028" grpId="0" animBg="1"/>
      <p:bldP spid="43029" grpId="0" animBg="1"/>
      <p:bldP spid="43030" grpId="0" animBg="1"/>
      <p:bldP spid="18" grpId="0" animBg="1"/>
      <p:bldP spid="19" grpId="0" animBg="1"/>
      <p:bldP spid="62484" grpId="0" animBg="1"/>
      <p:bldP spid="624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/>
          </p:cNvSpPr>
          <p:nvPr>
            <p:ph sz="half" idx="4294967295"/>
          </p:nvPr>
        </p:nvSpPr>
        <p:spPr>
          <a:xfrm>
            <a:off x="0" y="1412875"/>
            <a:ext cx="6121400" cy="4752975"/>
          </a:xfrm>
        </p:spPr>
        <p:txBody>
          <a:bodyPr/>
          <a:lstStyle/>
          <a:p>
            <a:pPr marL="593725" indent="-457200" eaLnBrk="1" hangingPunct="1">
              <a:buFont typeface="Arial" charset="0"/>
              <a:buNone/>
            </a:pPr>
            <a:r>
              <a:rPr lang="en-US" altLang="ru-RU" sz="2800" smtClean="0">
                <a:solidFill>
                  <a:srgbClr val="0000FF"/>
                </a:solidFill>
                <a:latin typeface="Arial" charset="0"/>
                <a:cs typeface="Arial" charset="0"/>
              </a:rPr>
              <a:t>1</a:t>
            </a:r>
            <a:r>
              <a:rPr lang="ru-RU" altLang="ru-RU" sz="2800" smtClean="0">
                <a:solidFill>
                  <a:srgbClr val="0000FF"/>
                </a:solidFill>
                <a:latin typeface="Arial" charset="0"/>
                <a:cs typeface="Arial" charset="0"/>
              </a:rPr>
              <a:t>.Найдем корни квадратного трехчлена</a:t>
            </a:r>
            <a:r>
              <a:rPr lang="ru-RU" altLang="ru-RU" b="1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</a:p>
          <a:p>
            <a:pPr marL="593725" indent="-457200" eaLnBrk="1" hangingPunct="1">
              <a:buFontTx/>
              <a:buNone/>
            </a:pPr>
            <a:r>
              <a:rPr lang="ru-RU" altLang="ru-RU" b="1" smtClean="0">
                <a:latin typeface="Arial" charset="0"/>
                <a:cs typeface="Arial" charset="0"/>
              </a:rPr>
              <a:t>-х</a:t>
            </a:r>
            <a:r>
              <a:rPr lang="ru-RU" altLang="ru-RU" b="1" baseline="30000" smtClean="0">
                <a:latin typeface="Arial" charset="0"/>
                <a:cs typeface="Arial" charset="0"/>
              </a:rPr>
              <a:t>2</a:t>
            </a:r>
            <a:r>
              <a:rPr lang="ru-RU" altLang="ru-RU" b="1" smtClean="0">
                <a:latin typeface="Arial" charset="0"/>
                <a:cs typeface="Arial" charset="0"/>
              </a:rPr>
              <a:t> - 3х + 4</a:t>
            </a:r>
            <a:r>
              <a:rPr lang="en-US" altLang="ru-RU" b="1" smtClean="0">
                <a:latin typeface="Arial" charset="0"/>
                <a:cs typeface="Arial" charset="0"/>
              </a:rPr>
              <a:t> </a:t>
            </a:r>
            <a:r>
              <a:rPr lang="ru-RU" altLang="ru-RU" b="1" smtClean="0">
                <a:latin typeface="Arial" charset="0"/>
                <a:cs typeface="Arial" charset="0"/>
              </a:rPr>
              <a:t>= 0</a:t>
            </a:r>
          </a:p>
          <a:p>
            <a:pPr marL="593725" indent="-457200" eaLnBrk="1" hangingPunct="1">
              <a:buFontTx/>
              <a:buNone/>
            </a:pP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sz="2800" b="1" baseline="-25000" smtClean="0">
                <a:solidFill>
                  <a:srgbClr val="FF3300"/>
                </a:solidFill>
                <a:latin typeface="Arial" charset="0"/>
                <a:cs typeface="Arial" charset="0"/>
              </a:rPr>
              <a:t>1</a:t>
            </a: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 = - 4           х</a:t>
            </a:r>
            <a:r>
              <a:rPr lang="ru-RU" altLang="ru-RU" sz="2800" b="1" baseline="-25000" smtClean="0">
                <a:solidFill>
                  <a:srgbClr val="FF3300"/>
                </a:solidFill>
                <a:latin typeface="Arial" charset="0"/>
                <a:cs typeface="Arial" charset="0"/>
              </a:rPr>
              <a:t>2 </a:t>
            </a: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=</a:t>
            </a:r>
            <a:r>
              <a:rPr lang="ru-RU" altLang="ru-RU" sz="2800" b="1" baseline="-25000" smtClean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1</a:t>
            </a:r>
          </a:p>
          <a:p>
            <a:pPr marL="593725" indent="-457200" eaLnBrk="1" hangingPunct="1">
              <a:buFontTx/>
              <a:buNone/>
            </a:pPr>
            <a:r>
              <a:rPr lang="ru-RU" altLang="ru-RU" sz="2800" smtClean="0">
                <a:solidFill>
                  <a:schemeClr val="hlink"/>
                </a:solidFill>
                <a:latin typeface="Arial" charset="0"/>
                <a:cs typeface="Arial" charset="0"/>
              </a:rPr>
              <a:t>2. «Ветви» параболы направлены</a:t>
            </a:r>
          </a:p>
          <a:p>
            <a:pPr marL="593725" indent="-457200" eaLnBrk="1" hangingPunct="1">
              <a:buFontTx/>
              <a:buNone/>
            </a:pP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                 Вниз</a:t>
            </a:r>
          </a:p>
          <a:p>
            <a:pPr marL="593725" indent="-457200" eaLnBrk="1" hangingPunct="1">
              <a:buFontTx/>
              <a:buChar char="-"/>
            </a:pPr>
            <a:r>
              <a:rPr lang="ru-RU" altLang="ru-RU" sz="2800" smtClean="0">
                <a:solidFill>
                  <a:schemeClr val="hlink"/>
                </a:solidFill>
                <a:latin typeface="Arial" charset="0"/>
                <a:cs typeface="Arial" charset="0"/>
              </a:rPr>
              <a:t>Парабола проходит через точки</a:t>
            </a:r>
            <a:r>
              <a:rPr lang="ru-RU" altLang="ru-RU" sz="2800" smtClean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</a:p>
          <a:p>
            <a:pPr marL="593725" indent="-457200" eaLnBrk="1" hangingPunct="1">
              <a:buFontTx/>
              <a:buNone/>
            </a:pP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           - 4 и 1</a:t>
            </a:r>
            <a:endParaRPr lang="en-US" altLang="ru-RU" sz="2800" b="1" smtClean="0">
              <a:solidFill>
                <a:srgbClr val="FF3300"/>
              </a:solidFill>
              <a:latin typeface="Arial" charset="0"/>
              <a:cs typeface="Arial" charset="0"/>
            </a:endParaRPr>
          </a:p>
          <a:p>
            <a:pPr marL="593725" indent="-457200" eaLnBrk="1" hangingPunct="1">
              <a:buFontTx/>
              <a:buChar char="-"/>
            </a:pPr>
            <a:endParaRPr lang="ru-RU" altLang="ru-RU" sz="2800" b="1" smtClean="0">
              <a:solidFill>
                <a:srgbClr val="FF3300"/>
              </a:solidFill>
              <a:latin typeface="Arial" charset="0"/>
              <a:cs typeface="Arial" charset="0"/>
            </a:endParaRPr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4716463" y="3429000"/>
            <a:ext cx="3887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 flipV="1">
            <a:off x="7524750" y="620713"/>
            <a:ext cx="0" cy="4679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1" name="Oval 9"/>
          <p:cNvSpPr>
            <a:spLocks noChangeArrowheads="1"/>
          </p:cNvSpPr>
          <p:nvPr/>
        </p:nvSpPr>
        <p:spPr bwMode="auto">
          <a:xfrm>
            <a:off x="5940425" y="3429000"/>
            <a:ext cx="144463" cy="1444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164" name="Oval 12"/>
          <p:cNvSpPr>
            <a:spLocks noChangeArrowheads="1"/>
          </p:cNvSpPr>
          <p:nvPr/>
        </p:nvSpPr>
        <p:spPr bwMode="auto">
          <a:xfrm>
            <a:off x="7885113" y="3429000"/>
            <a:ext cx="142875" cy="1444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165" name="Freeform 13"/>
          <p:cNvSpPr>
            <a:spLocks/>
          </p:cNvSpPr>
          <p:nvPr/>
        </p:nvSpPr>
        <p:spPr bwMode="auto">
          <a:xfrm>
            <a:off x="5867400" y="1773238"/>
            <a:ext cx="2449513" cy="3024187"/>
          </a:xfrm>
          <a:custGeom>
            <a:avLst/>
            <a:gdLst>
              <a:gd name="T0" fmla="*/ 0 w 1815"/>
              <a:gd name="T1" fmla="*/ 2147483647 h 2275"/>
              <a:gd name="T2" fmla="*/ 2147483647 w 1815"/>
              <a:gd name="T3" fmla="*/ 2147483647 h 2275"/>
              <a:gd name="T4" fmla="*/ 2147483647 w 1815"/>
              <a:gd name="T5" fmla="*/ 2147483647 h 2275"/>
              <a:gd name="T6" fmla="*/ 2147483647 w 1815"/>
              <a:gd name="T7" fmla="*/ 2147483647 h 2275"/>
              <a:gd name="T8" fmla="*/ 2147483647 w 1815"/>
              <a:gd name="T9" fmla="*/ 2147483647 h 22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5"/>
              <a:gd name="T16" fmla="*/ 0 h 2275"/>
              <a:gd name="T17" fmla="*/ 1815 w 1815"/>
              <a:gd name="T18" fmla="*/ 2275 h 22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5" h="2275">
                <a:moveTo>
                  <a:pt x="0" y="2275"/>
                </a:moveTo>
                <a:cubicBezTo>
                  <a:pt x="49" y="1806"/>
                  <a:pt x="98" y="1338"/>
                  <a:pt x="227" y="960"/>
                </a:cubicBezTo>
                <a:cubicBezTo>
                  <a:pt x="356" y="582"/>
                  <a:pt x="568" y="0"/>
                  <a:pt x="772" y="7"/>
                </a:cubicBezTo>
                <a:cubicBezTo>
                  <a:pt x="976" y="14"/>
                  <a:pt x="1278" y="627"/>
                  <a:pt x="1452" y="1005"/>
                </a:cubicBezTo>
                <a:cubicBezTo>
                  <a:pt x="1626" y="1383"/>
                  <a:pt x="1720" y="1829"/>
                  <a:pt x="1815" y="2275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8316913" y="3500438"/>
            <a:ext cx="36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/>
              <a:t>х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7596188" y="620713"/>
            <a:ext cx="2889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/>
              <a:t>у</a:t>
            </a:r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5940425" y="3429000"/>
            <a:ext cx="574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/>
              <a:t>- 4</a:t>
            </a:r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7740650" y="3500438"/>
            <a:ext cx="431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/>
              <a:t>1</a:t>
            </a:r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6300788" y="2852738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6516688" y="227647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2" name="Line 20"/>
          <p:cNvSpPr>
            <a:spLocks noChangeShapeType="1"/>
          </p:cNvSpPr>
          <p:nvPr/>
        </p:nvSpPr>
        <p:spPr bwMode="auto">
          <a:xfrm>
            <a:off x="6804025" y="1916113"/>
            <a:ext cx="0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3" name="Line 21"/>
          <p:cNvSpPr>
            <a:spLocks noChangeShapeType="1"/>
          </p:cNvSpPr>
          <p:nvPr/>
        </p:nvSpPr>
        <p:spPr bwMode="auto">
          <a:xfrm>
            <a:off x="7092950" y="1844675"/>
            <a:ext cx="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4" name="Line 22"/>
          <p:cNvSpPr>
            <a:spLocks noChangeShapeType="1"/>
          </p:cNvSpPr>
          <p:nvPr/>
        </p:nvSpPr>
        <p:spPr bwMode="auto">
          <a:xfrm>
            <a:off x="7380288" y="2276475"/>
            <a:ext cx="0" cy="10810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5" name="Line 23"/>
          <p:cNvSpPr>
            <a:spLocks noChangeShapeType="1"/>
          </p:cNvSpPr>
          <p:nvPr/>
        </p:nvSpPr>
        <p:spPr bwMode="auto">
          <a:xfrm>
            <a:off x="7667625" y="27813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4716463" y="5661025"/>
            <a:ext cx="3743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solidFill>
                  <a:srgbClr val="FF3300"/>
                </a:solidFill>
              </a:rPr>
              <a:t>Ответ: </a:t>
            </a:r>
            <a:r>
              <a:rPr lang="en-US" altLang="ru-RU" b="1">
                <a:solidFill>
                  <a:srgbClr val="FF3300"/>
                </a:solidFill>
              </a:rPr>
              <a:t>[- 4; 1]</a:t>
            </a:r>
            <a:endParaRPr lang="ru-RU" altLang="ru-RU" b="1">
              <a:solidFill>
                <a:srgbClr val="FF3300"/>
              </a:solidFill>
            </a:endParaRPr>
          </a:p>
        </p:txBody>
      </p:sp>
      <p:sp>
        <p:nvSpPr>
          <p:cNvPr id="63507" name="AutoShape 19"/>
          <p:cNvSpPr>
            <a:spLocks noChangeArrowheads="1"/>
          </p:cNvSpPr>
          <p:nvPr/>
        </p:nvSpPr>
        <p:spPr bwMode="auto">
          <a:xfrm rot="10800000">
            <a:off x="3348038" y="1844675"/>
            <a:ext cx="2665412" cy="1368425"/>
          </a:xfrm>
          <a:prstGeom prst="wedgeRoundRectCallout">
            <a:avLst>
              <a:gd name="adj1" fmla="val 64292"/>
              <a:gd name="adj2" fmla="val 10568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3508" name="Oval 20"/>
          <p:cNvSpPr>
            <a:spLocks noChangeArrowheads="1"/>
          </p:cNvSpPr>
          <p:nvPr/>
        </p:nvSpPr>
        <p:spPr bwMode="auto">
          <a:xfrm>
            <a:off x="2700338" y="908050"/>
            <a:ext cx="431800" cy="360363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FF3300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492500" y="1989138"/>
            <a:ext cx="2374900" cy="1190625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Учитывая знак неравенства, делаем штриховку </a:t>
            </a:r>
            <a:r>
              <a:rPr lang="ru-RU" altLang="ru-RU" sz="1800" b="1">
                <a:solidFill>
                  <a:srgbClr val="FF3300"/>
                </a:solidFill>
              </a:rPr>
              <a:t>над осью х</a:t>
            </a:r>
          </a:p>
        </p:txBody>
      </p:sp>
      <p:sp>
        <p:nvSpPr>
          <p:cNvPr id="63510" name="Line 22"/>
          <p:cNvSpPr>
            <a:spLocks noChangeShapeType="1"/>
          </p:cNvSpPr>
          <p:nvPr/>
        </p:nvSpPr>
        <p:spPr bwMode="auto">
          <a:xfrm>
            <a:off x="6156325" y="3429000"/>
            <a:ext cx="1728788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11188" y="333375"/>
            <a:ext cx="43926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Решить неравенство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-</a:t>
            </a:r>
            <a:r>
              <a:rPr lang="ru-RU" altLang="ru-RU" sz="2800" b="1"/>
              <a:t> х</a:t>
            </a:r>
            <a:r>
              <a:rPr lang="ru-RU" altLang="ru-RU" sz="2800" b="1" baseline="30000"/>
              <a:t>2</a:t>
            </a:r>
            <a:r>
              <a:rPr lang="ru-RU" altLang="ru-RU" sz="2800" b="1"/>
              <a:t> - 3х + 4 </a:t>
            </a:r>
            <a:r>
              <a:rPr lang="en-US" altLang="ru-RU" sz="2800" b="1"/>
              <a:t> ≥ 0</a:t>
            </a:r>
            <a:endParaRPr lang="ru-RU" altLang="ru-RU" sz="2800" b="1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9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9" dur="1000"/>
                                        <p:tgtEl>
                                          <p:spTgt spid="49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49160" grpId="0" animBg="1"/>
      <p:bldP spid="49161" grpId="0" animBg="1"/>
      <p:bldP spid="49164" grpId="0" animBg="1"/>
      <p:bldP spid="49165" grpId="0" animBg="1"/>
      <p:bldP spid="49166" grpId="0"/>
      <p:bldP spid="49167" grpId="0"/>
      <p:bldP spid="49168" grpId="0"/>
      <p:bldP spid="49169" grpId="0"/>
      <p:bldP spid="49170" grpId="0" animBg="1"/>
      <p:bldP spid="49171" grpId="0" animBg="1"/>
      <p:bldP spid="49172" grpId="0" animBg="1"/>
      <p:bldP spid="49173" grpId="0" animBg="1"/>
      <p:bldP spid="49174" grpId="0" animBg="1"/>
      <p:bldP spid="49175" grpId="0" animBg="1"/>
      <p:bldP spid="63507" grpId="0" animBg="1"/>
      <p:bldP spid="63508" grpId="0" animBg="1"/>
      <p:bldP spid="19" grpId="0" animBg="1"/>
      <p:bldP spid="635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1628775"/>
            <a:ext cx="5256213" cy="4714875"/>
          </a:xfrm>
        </p:spPr>
        <p:txBody>
          <a:bodyPr/>
          <a:lstStyle/>
          <a:p>
            <a:pPr marL="0" indent="136525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1)Решим уравнение</a:t>
            </a:r>
          </a:p>
          <a:p>
            <a:pPr marL="0" indent="136525" eaLnBrk="1" hangingPunct="1">
              <a:buFont typeface="Arial" charset="0"/>
              <a:buNone/>
            </a:pPr>
            <a:endParaRPr lang="ru-RU" altLang="ru-RU" sz="2800" b="1" smtClean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marL="0" indent="136525" algn="ctr" eaLnBrk="1" hangingPunct="1">
              <a:buFont typeface="Arial" charset="0"/>
              <a:buNone/>
            </a:pPr>
            <a:endParaRPr lang="ru-RU" altLang="ru-RU" sz="2800" b="1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0" indent="136525" algn="ctr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Д = 0, один корень</a:t>
            </a:r>
            <a:endParaRPr lang="ru-RU" altLang="ru-RU" sz="280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0" indent="136525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               х = 4</a:t>
            </a:r>
          </a:p>
          <a:p>
            <a:pPr marL="0" indent="136525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2) «Ветви» параболы направлены</a:t>
            </a:r>
            <a:r>
              <a:rPr lang="ru-RU" altLang="ru-RU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alt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       вниз</a:t>
            </a:r>
          </a:p>
          <a:p>
            <a:pPr marL="0" indent="136525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Парабола проходит через точку           </a:t>
            </a:r>
            <a:r>
              <a:rPr lang="ru-RU" alt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 х = 4</a:t>
            </a:r>
            <a:endParaRPr lang="ru-RU" altLang="ru-RU" sz="2800" smtClean="0">
              <a:latin typeface="Arial" charset="0"/>
              <a:cs typeface="Arial" charset="0"/>
            </a:endParaRPr>
          </a:p>
          <a:p>
            <a:pPr marL="0" indent="136525" eaLnBrk="1" hangingPunct="1">
              <a:buFont typeface="Arial" charset="0"/>
              <a:buNone/>
            </a:pPr>
            <a:endParaRPr lang="ru-RU" altLang="ru-RU" sz="2800" smtClean="0">
              <a:latin typeface="Arial" charset="0"/>
              <a:cs typeface="Arial" charset="0"/>
            </a:endParaRPr>
          </a:p>
        </p:txBody>
      </p:sp>
      <p:cxnSp>
        <p:nvCxnSpPr>
          <p:cNvPr id="6" name="Прямая со стрелкой 5"/>
          <p:cNvCxnSpPr>
            <a:cxnSpLocks noChangeShapeType="1"/>
          </p:cNvCxnSpPr>
          <p:nvPr/>
        </p:nvCxnSpPr>
        <p:spPr bwMode="auto">
          <a:xfrm>
            <a:off x="4357688" y="2643188"/>
            <a:ext cx="4429125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Прямая со стрелкой 7"/>
          <p:cNvCxnSpPr>
            <a:cxnSpLocks noChangeShapeType="1"/>
          </p:cNvCxnSpPr>
          <p:nvPr/>
        </p:nvCxnSpPr>
        <p:spPr bwMode="auto">
          <a:xfrm rot="5400000" flipH="1" flipV="1">
            <a:off x="2929731" y="3213894"/>
            <a:ext cx="5286375" cy="1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6948488" y="27813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</a:rPr>
              <a:t>4</a:t>
            </a:r>
          </a:p>
        </p:txBody>
      </p:sp>
      <p:sp>
        <p:nvSpPr>
          <p:cNvPr id="16" name="Полилиния 15"/>
          <p:cNvSpPr>
            <a:spLocks noChangeArrowheads="1"/>
          </p:cNvSpPr>
          <p:nvPr/>
        </p:nvSpPr>
        <p:spPr bwMode="auto">
          <a:xfrm>
            <a:off x="5724525" y="2636838"/>
            <a:ext cx="2722563" cy="3357562"/>
          </a:xfrm>
          <a:custGeom>
            <a:avLst/>
            <a:gdLst>
              <a:gd name="T0" fmla="*/ 0 w 2651760"/>
              <a:gd name="T1" fmla="*/ 3357562 h 2400300"/>
              <a:gd name="T2" fmla="*/ 1384752 w 2651760"/>
              <a:gd name="T3" fmla="*/ 0 h 2400300"/>
              <a:gd name="T4" fmla="*/ 2722563 w 2651760"/>
              <a:gd name="T5" fmla="*/ 3357562 h 2400300"/>
              <a:gd name="T6" fmla="*/ 0 60000 65536"/>
              <a:gd name="T7" fmla="*/ 0 60000 65536"/>
              <a:gd name="T8" fmla="*/ 0 60000 65536"/>
              <a:gd name="T9" fmla="*/ 0 w 2651760"/>
              <a:gd name="T10" fmla="*/ 0 h 2400300"/>
              <a:gd name="T11" fmla="*/ 2651760 w 2651760"/>
              <a:gd name="T12" fmla="*/ 2400300 h 24003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51760" h="2400300">
                <a:moveTo>
                  <a:pt x="0" y="2400300"/>
                </a:moveTo>
                <a:cubicBezTo>
                  <a:pt x="453390" y="1200150"/>
                  <a:pt x="906780" y="0"/>
                  <a:pt x="1348740" y="0"/>
                </a:cubicBezTo>
                <a:cubicBezTo>
                  <a:pt x="1790700" y="0"/>
                  <a:pt x="2651760" y="2400300"/>
                  <a:pt x="2651760" y="2400300"/>
                </a:cubicBezTo>
              </a:path>
            </a:pathLst>
          </a:cu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225" name="TextBox 16"/>
          <p:cNvSpPr txBox="1">
            <a:spLocks noChangeArrowheads="1"/>
          </p:cNvSpPr>
          <p:nvPr/>
        </p:nvSpPr>
        <p:spPr bwMode="auto">
          <a:xfrm>
            <a:off x="8358188" y="2714625"/>
            <a:ext cx="311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Х</a:t>
            </a:r>
          </a:p>
        </p:txBody>
      </p:sp>
      <p:sp>
        <p:nvSpPr>
          <p:cNvPr id="9226" name="TextBox 17"/>
          <p:cNvSpPr txBox="1">
            <a:spLocks noChangeArrowheads="1"/>
          </p:cNvSpPr>
          <p:nvPr/>
        </p:nvSpPr>
        <p:spPr bwMode="auto">
          <a:xfrm>
            <a:off x="5643563" y="571500"/>
            <a:ext cx="311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У</a:t>
            </a:r>
          </a:p>
        </p:txBody>
      </p: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 rot="5400000">
            <a:off x="4357688" y="4071938"/>
            <a:ext cx="2859087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 rot="5400000">
            <a:off x="4893469" y="3750469"/>
            <a:ext cx="221615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Прямая соединительная линия 23"/>
          <p:cNvCxnSpPr>
            <a:cxnSpLocks noChangeShapeType="1"/>
          </p:cNvCxnSpPr>
          <p:nvPr/>
        </p:nvCxnSpPr>
        <p:spPr bwMode="auto">
          <a:xfrm rot="5400000">
            <a:off x="5393532" y="3464719"/>
            <a:ext cx="164465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 rot="5400000">
            <a:off x="5929313" y="3143250"/>
            <a:ext cx="1001712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Прямая соединительная линия 27"/>
          <p:cNvCxnSpPr>
            <a:cxnSpLocks noChangeShapeType="1"/>
          </p:cNvCxnSpPr>
          <p:nvPr/>
        </p:nvCxnSpPr>
        <p:spPr bwMode="auto">
          <a:xfrm rot="5400000">
            <a:off x="6394451" y="2892425"/>
            <a:ext cx="500062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Прямая соединительная линия 29"/>
          <p:cNvCxnSpPr>
            <a:cxnSpLocks noChangeShapeType="1"/>
          </p:cNvCxnSpPr>
          <p:nvPr/>
        </p:nvCxnSpPr>
        <p:spPr bwMode="auto">
          <a:xfrm rot="5400000">
            <a:off x="7273131" y="2888457"/>
            <a:ext cx="504825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Прямая соединительная линия 31"/>
          <p:cNvCxnSpPr>
            <a:cxnSpLocks noChangeShapeType="1"/>
          </p:cNvCxnSpPr>
          <p:nvPr/>
        </p:nvCxnSpPr>
        <p:spPr bwMode="auto">
          <a:xfrm rot="5400000">
            <a:off x="7259637" y="3092451"/>
            <a:ext cx="936625" cy="254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Прямая соединительная линия 33"/>
          <p:cNvCxnSpPr>
            <a:cxnSpLocks noChangeShapeType="1"/>
          </p:cNvCxnSpPr>
          <p:nvPr/>
        </p:nvCxnSpPr>
        <p:spPr bwMode="auto">
          <a:xfrm rot="5400000">
            <a:off x="7117557" y="3404394"/>
            <a:ext cx="1579562" cy="4445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Прямая соединительная линия 37"/>
          <p:cNvCxnSpPr>
            <a:cxnSpLocks noChangeShapeType="1"/>
          </p:cNvCxnSpPr>
          <p:nvPr/>
        </p:nvCxnSpPr>
        <p:spPr bwMode="auto">
          <a:xfrm rot="5400000">
            <a:off x="7046912" y="3762376"/>
            <a:ext cx="2151063" cy="42862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Прямая соединительная линия 41"/>
          <p:cNvCxnSpPr>
            <a:cxnSpLocks noChangeShapeType="1"/>
          </p:cNvCxnSpPr>
          <p:nvPr/>
        </p:nvCxnSpPr>
        <p:spPr bwMode="auto">
          <a:xfrm rot="5400000">
            <a:off x="6833395" y="4120356"/>
            <a:ext cx="3008312" cy="41275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03575" y="5805488"/>
            <a:ext cx="5153025" cy="701675"/>
          </a:xfrm>
          <a:prstGeom prst="rect">
            <a:avLst/>
          </a:prstGeom>
          <a:solidFill>
            <a:srgbClr val="FCF8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Ответ: Все числа, кроме х = 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Или (-∞;4) </a:t>
            </a:r>
            <a:r>
              <a:rPr lang="en-US" altLang="ru-RU" sz="2000" b="1">
                <a:solidFill>
                  <a:srgbClr val="FF0000"/>
                </a:solidFill>
                <a:latin typeface="Times New Roman" pitchFamily="18" charset="0"/>
              </a:rPr>
              <a:t>ᴜ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 (4;+∞)</a:t>
            </a:r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6948488" y="2492375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4534" name="AutoShape 22"/>
          <p:cNvSpPr>
            <a:spLocks noChangeArrowheads="1"/>
          </p:cNvSpPr>
          <p:nvPr/>
        </p:nvSpPr>
        <p:spPr bwMode="auto">
          <a:xfrm>
            <a:off x="4067175" y="1916113"/>
            <a:ext cx="2809875" cy="649287"/>
          </a:xfrm>
          <a:prstGeom prst="wedgeEllipseCallout">
            <a:avLst>
              <a:gd name="adj1" fmla="val -59829"/>
              <a:gd name="adj2" fmla="val -148778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Учитываем знак</a:t>
            </a:r>
          </a:p>
        </p:txBody>
      </p:sp>
      <p:sp>
        <p:nvSpPr>
          <p:cNvPr id="17430" name="Text Box 23"/>
          <p:cNvSpPr txBox="1">
            <a:spLocks noChangeArrowheads="1"/>
          </p:cNvSpPr>
          <p:nvPr/>
        </p:nvSpPr>
        <p:spPr bwMode="auto">
          <a:xfrm>
            <a:off x="611188" y="404813"/>
            <a:ext cx="43926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Решить неравенство</a:t>
            </a:r>
          </a:p>
        </p:txBody>
      </p:sp>
      <p:graphicFrame>
        <p:nvGraphicFramePr>
          <p:cNvPr id="17431" name="Object 24"/>
          <p:cNvGraphicFramePr>
            <a:graphicFrameLocks noChangeAspect="1"/>
          </p:cNvGraphicFramePr>
          <p:nvPr/>
        </p:nvGraphicFramePr>
        <p:xfrm>
          <a:off x="1187450" y="765175"/>
          <a:ext cx="3051175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" name="Формула" r:id="rId3" imgW="1180588" imgH="393529" progId="Equation.3">
                  <p:embed/>
                </p:oleObj>
              </mc:Choice>
              <mc:Fallback>
                <p:oleObj name="Формула" r:id="rId3" imgW="1180588" imgH="39352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765175"/>
                        <a:ext cx="3051175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37" name="Object 25"/>
          <p:cNvGraphicFramePr>
            <a:graphicFrameLocks noChangeAspect="1"/>
          </p:cNvGraphicFramePr>
          <p:nvPr/>
        </p:nvGraphicFramePr>
        <p:xfrm>
          <a:off x="971550" y="2133600"/>
          <a:ext cx="3051175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Формула" r:id="rId5" imgW="1180588" imgH="393529" progId="Equation.3">
                  <p:embed/>
                </p:oleObj>
              </mc:Choice>
              <mc:Fallback>
                <p:oleObj name="Формула" r:id="rId5" imgW="1180588" imgH="393529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133600"/>
                        <a:ext cx="3051175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38" name="Line 26"/>
          <p:cNvSpPr>
            <a:spLocks noChangeShapeType="1"/>
          </p:cNvSpPr>
          <p:nvPr/>
        </p:nvSpPr>
        <p:spPr bwMode="auto">
          <a:xfrm>
            <a:off x="4356100" y="2636838"/>
            <a:ext cx="2592388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4539" name="Line 27"/>
          <p:cNvSpPr>
            <a:spLocks noChangeShapeType="1"/>
          </p:cNvSpPr>
          <p:nvPr/>
        </p:nvSpPr>
        <p:spPr bwMode="auto">
          <a:xfrm>
            <a:off x="7235825" y="2636838"/>
            <a:ext cx="1439863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4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8" dur="500"/>
                                        <p:tgtEl>
                                          <p:spTgt spid="6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  <p:bldP spid="9225" grpId="0"/>
      <p:bldP spid="9226" grpId="0"/>
      <p:bldP spid="23" grpId="0" animBg="1"/>
      <p:bldP spid="9239" grpId="0" animBg="1"/>
      <p:bldP spid="64534" grpId="0" animBg="1"/>
      <p:bldP spid="64538" grpId="0" animBg="1"/>
      <p:bldP spid="645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1628775"/>
            <a:ext cx="5834063" cy="50260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00FF"/>
                </a:solidFill>
                <a:latin typeface="Arial" charset="0"/>
                <a:cs typeface="Arial" charset="0"/>
              </a:rPr>
              <a:t>1</a:t>
            </a:r>
            <a:r>
              <a:rPr lang="ru-RU" altLang="ru-RU" smtClean="0">
                <a:solidFill>
                  <a:srgbClr val="0000FF"/>
                </a:solidFill>
                <a:latin typeface="Arial" charset="0"/>
                <a:cs typeface="Arial" charset="0"/>
              </a:rPr>
              <a:t>) </a:t>
            </a:r>
            <a:r>
              <a:rPr lang="ru-RU" altLang="ru-RU" sz="28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Решим уравнение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00FF"/>
                </a:solidFill>
                <a:latin typeface="Arial" charset="0"/>
                <a:cs typeface="Arial" charset="0"/>
              </a:rPr>
              <a:t>х</a:t>
            </a:r>
            <a:r>
              <a:rPr lang="ru-RU" altLang="ru-RU" b="1" baseline="30000" smtClean="0">
                <a:solidFill>
                  <a:srgbClr val="0000FF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b="1" smtClean="0">
                <a:solidFill>
                  <a:srgbClr val="0000FF"/>
                </a:solidFill>
                <a:latin typeface="Arial" charset="0"/>
                <a:cs typeface="Arial" charset="0"/>
              </a:rPr>
              <a:t> – 3х + 4 = 0</a:t>
            </a:r>
            <a:endParaRPr lang="ru-RU" altLang="ru-RU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FF0000"/>
                </a:solidFill>
                <a:latin typeface="Arial" charset="0"/>
                <a:cs typeface="Arial" charset="0"/>
              </a:rPr>
              <a:t>Д = - 7 </a:t>
            </a:r>
            <a:r>
              <a:rPr lang="en-US" altLang="ru-RU" b="1" smtClean="0">
                <a:solidFill>
                  <a:srgbClr val="FF0000"/>
                </a:solidFill>
                <a:latin typeface="Book Antiqua" pitchFamily="18" charset="0"/>
                <a:cs typeface="Arial" charset="0"/>
              </a:rPr>
              <a:t>&lt; 0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Корней нет</a:t>
            </a:r>
            <a:endParaRPr lang="ru-RU" altLang="ru-RU" sz="2800" smtClean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2)Графиком является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парабола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chemeClr val="hlink"/>
                </a:solidFill>
                <a:latin typeface="Arial" charset="0"/>
                <a:cs typeface="Arial" charset="0"/>
              </a:rPr>
              <a:t>«Ветви» параболы направлены</a:t>
            </a:r>
            <a:r>
              <a:rPr lang="ru-RU" altLang="ru-RU" sz="2800" b="1" smtClean="0">
                <a:latin typeface="Arial" charset="0"/>
                <a:cs typeface="Arial" charset="0"/>
              </a:rPr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FF3300"/>
                </a:solidFill>
                <a:latin typeface="Arial" charset="0"/>
                <a:cs typeface="Arial" charset="0"/>
              </a:rPr>
              <a:t>вверх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2800" b="1" smtClean="0">
              <a:solidFill>
                <a:srgbClr val="FF3300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altLang="ru-RU" b="1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8" name="Прямая со стрелкой 7"/>
          <p:cNvCxnSpPr>
            <a:cxnSpLocks noChangeShapeType="1"/>
          </p:cNvCxnSpPr>
          <p:nvPr/>
        </p:nvCxnSpPr>
        <p:spPr bwMode="auto">
          <a:xfrm>
            <a:off x="4214813" y="3643313"/>
            <a:ext cx="4929187" cy="1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 flipH="1" flipV="1">
            <a:off x="6227763" y="333375"/>
            <a:ext cx="12700" cy="487203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Полилиния 10"/>
          <p:cNvSpPr>
            <a:spLocks noChangeArrowheads="1"/>
          </p:cNvSpPr>
          <p:nvPr/>
        </p:nvSpPr>
        <p:spPr bwMode="auto">
          <a:xfrm>
            <a:off x="6143625" y="642938"/>
            <a:ext cx="2703513" cy="2328862"/>
          </a:xfrm>
          <a:custGeom>
            <a:avLst/>
            <a:gdLst>
              <a:gd name="T0" fmla="*/ 0 w 2703443"/>
              <a:gd name="T1" fmla="*/ 0 h 2329069"/>
              <a:gd name="T2" fmla="*/ 1311999 w 2703443"/>
              <a:gd name="T3" fmla="*/ 2305674 h 2329069"/>
              <a:gd name="T4" fmla="*/ 2703513 w 2703443"/>
              <a:gd name="T5" fmla="*/ 139135 h 2329069"/>
              <a:gd name="T6" fmla="*/ 0 60000 65536"/>
              <a:gd name="T7" fmla="*/ 0 60000 65536"/>
              <a:gd name="T8" fmla="*/ 0 60000 65536"/>
              <a:gd name="T9" fmla="*/ 0 w 2703443"/>
              <a:gd name="T10" fmla="*/ 0 h 2329069"/>
              <a:gd name="T11" fmla="*/ 2703443 w 2703443"/>
              <a:gd name="T12" fmla="*/ 2329069 h 23290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03443" h="2329069">
                <a:moveTo>
                  <a:pt x="0" y="0"/>
                </a:moveTo>
                <a:cubicBezTo>
                  <a:pt x="430695" y="1141343"/>
                  <a:pt x="861391" y="2282687"/>
                  <a:pt x="1311965" y="2305878"/>
                </a:cubicBezTo>
                <a:cubicBezTo>
                  <a:pt x="1762539" y="2329069"/>
                  <a:pt x="2232991" y="1234108"/>
                  <a:pt x="2703443" y="139147"/>
                </a:cubicBezTo>
              </a:path>
            </a:pathLst>
          </a:cu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8438" name="TextBox 11"/>
          <p:cNvSpPr txBox="1">
            <a:spLocks noChangeArrowheads="1"/>
          </p:cNvSpPr>
          <p:nvPr/>
        </p:nvSpPr>
        <p:spPr bwMode="auto">
          <a:xfrm>
            <a:off x="8859838" y="3714750"/>
            <a:ext cx="284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</a:rPr>
              <a:t>х</a:t>
            </a:r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6429375" y="214313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</a:rPr>
              <a:t>у</a:t>
            </a: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rot="5400000" flipH="1" flipV="1">
            <a:off x="5464969" y="2607469"/>
            <a:ext cx="2073275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Прямая соединительная линия 16"/>
          <p:cNvCxnSpPr>
            <a:cxnSpLocks noChangeShapeType="1"/>
          </p:cNvCxnSpPr>
          <p:nvPr/>
        </p:nvCxnSpPr>
        <p:spPr bwMode="auto">
          <a:xfrm rot="5400000" flipH="1" flipV="1">
            <a:off x="5965031" y="2893219"/>
            <a:ext cx="1501775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 rot="5400000" flipH="1" flipV="1">
            <a:off x="6357938" y="3071813"/>
            <a:ext cx="1144587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 rot="5400000" flipH="1" flipV="1">
            <a:off x="6822282" y="3250406"/>
            <a:ext cx="78740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Прямая соединительная линия 24"/>
          <p:cNvCxnSpPr>
            <a:cxnSpLocks noChangeShapeType="1"/>
            <a:endCxn id="11" idx="1"/>
          </p:cNvCxnSpPr>
          <p:nvPr/>
        </p:nvCxnSpPr>
        <p:spPr bwMode="auto">
          <a:xfrm rot="5400000" flipH="1" flipV="1">
            <a:off x="7095331" y="3283744"/>
            <a:ext cx="693738" cy="2540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Прямая соединительная линия 28"/>
          <p:cNvCxnSpPr>
            <a:cxnSpLocks noChangeShapeType="1"/>
          </p:cNvCxnSpPr>
          <p:nvPr/>
        </p:nvCxnSpPr>
        <p:spPr bwMode="auto">
          <a:xfrm rot="5400000" flipH="1" flipV="1">
            <a:off x="7322344" y="3250406"/>
            <a:ext cx="787400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 rot="5400000" flipH="1" flipV="1">
            <a:off x="7393782" y="3107531"/>
            <a:ext cx="107315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Прямая соединительная линия 32"/>
          <p:cNvCxnSpPr>
            <a:cxnSpLocks noChangeShapeType="1"/>
          </p:cNvCxnSpPr>
          <p:nvPr/>
        </p:nvCxnSpPr>
        <p:spPr bwMode="auto">
          <a:xfrm rot="5400000" flipH="1" flipV="1">
            <a:off x="7500938" y="3000375"/>
            <a:ext cx="1287462" cy="1588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Прямая соединительная линия 34"/>
          <p:cNvCxnSpPr>
            <a:cxnSpLocks noChangeShapeType="1"/>
          </p:cNvCxnSpPr>
          <p:nvPr/>
        </p:nvCxnSpPr>
        <p:spPr bwMode="auto">
          <a:xfrm rot="5400000" flipH="1" flipV="1">
            <a:off x="7452519" y="2709069"/>
            <a:ext cx="18716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Прямая соединительная линия 36"/>
          <p:cNvCxnSpPr>
            <a:cxnSpLocks noChangeShapeType="1"/>
          </p:cNvCxnSpPr>
          <p:nvPr/>
        </p:nvCxnSpPr>
        <p:spPr bwMode="auto">
          <a:xfrm rot="5400000" flipH="1" flipV="1">
            <a:off x="7536657" y="2464594"/>
            <a:ext cx="221615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4643438" y="5589588"/>
            <a:ext cx="40322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</a:rPr>
              <a:t>ОТВЕТ: Х – ЛЮБОЕ ЧИСЛО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</a:rPr>
              <a:t>Или </a:t>
            </a:r>
          </a:p>
        </p:txBody>
      </p:sp>
      <p:sp>
        <p:nvSpPr>
          <p:cNvPr id="65556" name="AutoShape 20"/>
          <p:cNvSpPr>
            <a:spLocks noChangeArrowheads="1"/>
          </p:cNvSpPr>
          <p:nvPr/>
        </p:nvSpPr>
        <p:spPr bwMode="auto">
          <a:xfrm>
            <a:off x="3779838" y="0"/>
            <a:ext cx="2665412" cy="647700"/>
          </a:xfrm>
          <a:prstGeom prst="wedgeEllipseCallout">
            <a:avLst>
              <a:gd name="adj1" fmla="val -82343"/>
              <a:gd name="adj2" fmla="val 151963"/>
            </a:avLst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Учитываем знак</a:t>
            </a:r>
          </a:p>
        </p:txBody>
      </p:sp>
      <p:sp>
        <p:nvSpPr>
          <p:cNvPr id="18452" name="Text Box 21"/>
          <p:cNvSpPr txBox="1">
            <a:spLocks noChangeArrowheads="1"/>
          </p:cNvSpPr>
          <p:nvPr/>
        </p:nvSpPr>
        <p:spPr bwMode="auto">
          <a:xfrm>
            <a:off x="539750" y="333375"/>
            <a:ext cx="3889375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Решить неравенство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/>
              <a:t>х</a:t>
            </a:r>
            <a:r>
              <a:rPr lang="ru-RU" altLang="ru-RU" b="1" baseline="30000"/>
              <a:t>2</a:t>
            </a:r>
            <a:r>
              <a:rPr lang="ru-RU" altLang="ru-RU" b="1"/>
              <a:t> – 3х + 4</a:t>
            </a:r>
            <a:r>
              <a:rPr lang="en-US" altLang="ru-RU" b="1"/>
              <a:t> &gt; 0</a:t>
            </a:r>
            <a:endParaRPr lang="ru-RU" altLang="ru-RU" b="1"/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>
            <a:off x="4284663" y="3644900"/>
            <a:ext cx="467995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65559" name="Object 23"/>
          <p:cNvGraphicFramePr>
            <a:graphicFrameLocks noChangeAspect="1"/>
          </p:cNvGraphicFramePr>
          <p:nvPr/>
        </p:nvGraphicFramePr>
        <p:xfrm>
          <a:off x="5508625" y="6092825"/>
          <a:ext cx="158432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9" name="Формула" r:id="rId3" imgW="583947" imgH="203112" progId="Equation.3">
                  <p:embed/>
                </p:oleObj>
              </mc:Choice>
              <mc:Fallback>
                <p:oleObj name="Формула" r:id="rId3" imgW="583947" imgH="203112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6092825"/>
                        <a:ext cx="158432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8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0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 nodeType="clickPar">
                      <p:stCondLst>
                        <p:cond delay="indefinite"/>
                      </p:stCondLst>
                      <p:childTnLst>
                        <p:par>
                          <p:cTn id="2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2" grpId="0"/>
      <p:bldP spid="65556" grpId="0" animBg="1"/>
      <p:bldP spid="6555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88913"/>
            <a:ext cx="9144000" cy="6461125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</a:rPr>
              <a:t>План решения неравенств второй степени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rgbClr val="FF0000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itchFamily="18" charset="0"/>
              </a:rPr>
              <a:t>Чтобы решить неравенства вида </a:t>
            </a:r>
            <a:endParaRPr lang="ru-RU" altLang="ru-RU" sz="2400">
              <a:latin typeface="Book Antiqua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3300"/>
                </a:solidFill>
                <a:latin typeface="Times New Roman" pitchFamily="18" charset="0"/>
              </a:rPr>
              <a:t>                              ах</a:t>
            </a:r>
            <a:r>
              <a:rPr lang="ru-RU" altLang="ru-RU" sz="2400" b="1" baseline="30000">
                <a:solidFill>
                  <a:srgbClr val="FF3300"/>
                </a:solidFill>
                <a:latin typeface="Times New Roman" pitchFamily="18" charset="0"/>
              </a:rPr>
              <a:t>2</a:t>
            </a:r>
            <a:r>
              <a:rPr lang="ru-RU" altLang="ru-RU" sz="2400" b="1">
                <a:solidFill>
                  <a:srgbClr val="FF3300"/>
                </a:solidFill>
                <a:latin typeface="Times New Roman" pitchFamily="18" charset="0"/>
              </a:rPr>
              <a:t> + вх + с </a:t>
            </a:r>
            <a:r>
              <a:rPr lang="en-US" altLang="ru-RU" sz="2400" b="1">
                <a:solidFill>
                  <a:srgbClr val="FF3300"/>
                </a:solidFill>
                <a:latin typeface="Book Antiqua" pitchFamily="18" charset="0"/>
              </a:rPr>
              <a:t>&gt; 0</a:t>
            </a:r>
            <a:r>
              <a:rPr lang="en-US" altLang="ru-RU" sz="2400">
                <a:latin typeface="Book Antiqua" pitchFamily="18" charset="0"/>
              </a:rPr>
              <a:t>  </a:t>
            </a:r>
            <a:r>
              <a:rPr lang="ru-RU" altLang="ru-RU" sz="2400">
                <a:latin typeface="Times New Roman" pitchFamily="18" charset="0"/>
              </a:rPr>
              <a:t>и  </a:t>
            </a:r>
            <a:r>
              <a:rPr lang="en-US" altLang="ru-RU" sz="2400" b="1">
                <a:solidFill>
                  <a:srgbClr val="FF3300"/>
                </a:solidFill>
                <a:latin typeface="Book Antiqua" pitchFamily="18" charset="0"/>
              </a:rPr>
              <a:t>ax</a:t>
            </a:r>
            <a:r>
              <a:rPr lang="en-US" altLang="ru-RU" sz="2400" b="1" baseline="30000">
                <a:solidFill>
                  <a:srgbClr val="FF3300"/>
                </a:solidFill>
                <a:latin typeface="Book Antiqua" pitchFamily="18" charset="0"/>
              </a:rPr>
              <a:t>2</a:t>
            </a:r>
            <a:r>
              <a:rPr lang="en-US" altLang="ru-RU" sz="2400" b="1">
                <a:solidFill>
                  <a:srgbClr val="FF3300"/>
                </a:solidFill>
                <a:latin typeface="Book Antiqua" pitchFamily="18" charset="0"/>
              </a:rPr>
              <a:t> + </a:t>
            </a:r>
            <a:r>
              <a:rPr lang="ru-RU" altLang="ru-RU" sz="2400" b="1">
                <a:solidFill>
                  <a:srgbClr val="FF3300"/>
                </a:solidFill>
                <a:latin typeface="Times New Roman" pitchFamily="18" charset="0"/>
              </a:rPr>
              <a:t>в</a:t>
            </a:r>
            <a:r>
              <a:rPr lang="en-US" altLang="ru-RU" sz="2400" b="1">
                <a:solidFill>
                  <a:srgbClr val="FF3300"/>
                </a:solidFill>
                <a:latin typeface="Book Antiqua" pitchFamily="18" charset="0"/>
              </a:rPr>
              <a:t>x + c &lt; 0</a:t>
            </a:r>
            <a:r>
              <a:rPr lang="ru-RU" altLang="ru-RU" sz="2400">
                <a:latin typeface="Times New Roman" pitchFamily="18" charset="0"/>
              </a:rPr>
              <a:t>    надо:</a:t>
            </a:r>
          </a:p>
          <a:p>
            <a:pPr algn="just" eaLnBrk="1" hangingPunct="1">
              <a:spcBef>
                <a:spcPct val="0"/>
              </a:spcBef>
              <a:buFont typeface="Lucida Sans" pitchFamily="34" charset="0"/>
              <a:buAutoNum type="arabicPeriod"/>
            </a:pPr>
            <a:r>
              <a:rPr lang="ru-RU" altLang="ru-RU" sz="2400" b="1" i="1">
                <a:latin typeface="Times New Roman" pitchFamily="18" charset="0"/>
              </a:rPr>
              <a:t>Найти дискриминант</a:t>
            </a:r>
            <a:r>
              <a:rPr lang="ru-RU" altLang="ru-RU" sz="2400">
                <a:latin typeface="Times New Roman" pitchFamily="18" charset="0"/>
              </a:rPr>
              <a:t> квадратного трехчлена и </a:t>
            </a:r>
            <a:r>
              <a:rPr lang="ru-RU" altLang="ru-RU" sz="2400" b="1" i="1">
                <a:latin typeface="Times New Roman" pitchFamily="18" charset="0"/>
              </a:rPr>
              <a:t>его корни</a:t>
            </a:r>
          </a:p>
          <a:p>
            <a:pPr algn="just" eaLnBrk="1" hangingPunct="1">
              <a:spcBef>
                <a:spcPct val="0"/>
              </a:spcBef>
              <a:buFont typeface="Lucida Sans" pitchFamily="34" charset="0"/>
              <a:buAutoNum type="arabicPeriod"/>
            </a:pPr>
            <a:r>
              <a:rPr lang="ru-RU" altLang="ru-RU" sz="2400" b="1" i="1">
                <a:latin typeface="Times New Roman" pitchFamily="18" charset="0"/>
              </a:rPr>
              <a:t>Отметить корни</a:t>
            </a:r>
            <a:r>
              <a:rPr lang="ru-RU" altLang="ru-RU" sz="2400">
                <a:latin typeface="Times New Roman" pitchFamily="18" charset="0"/>
              </a:rPr>
              <a:t> на оси х</a:t>
            </a:r>
          </a:p>
          <a:p>
            <a:pPr algn="just" eaLnBrk="1" hangingPunct="1">
              <a:spcBef>
                <a:spcPct val="0"/>
              </a:spcBef>
              <a:buFont typeface="Lucida Sans" pitchFamily="34" charset="0"/>
              <a:buAutoNum type="arabicPeriod"/>
            </a:pPr>
            <a:r>
              <a:rPr lang="ru-RU" altLang="ru-RU" sz="2400">
                <a:latin typeface="Times New Roman" pitchFamily="18" charset="0"/>
              </a:rPr>
              <a:t>Через отмеченные точки </a:t>
            </a:r>
            <a:r>
              <a:rPr lang="ru-RU" altLang="ru-RU" sz="2400" b="1" i="1">
                <a:latin typeface="Times New Roman" pitchFamily="18" charset="0"/>
              </a:rPr>
              <a:t>провести  параболу</a:t>
            </a:r>
            <a:r>
              <a:rPr lang="ru-RU" altLang="ru-RU" sz="2400">
                <a:latin typeface="Times New Roman" pitchFamily="18" charset="0"/>
              </a:rPr>
              <a:t>, ветви которой  направлены </a:t>
            </a:r>
          </a:p>
          <a:p>
            <a:pPr algn="just" eaLnBrk="1" hangingPunct="1">
              <a:spcBef>
                <a:spcPct val="0"/>
              </a:spcBef>
              <a:buFont typeface="Lucida Sans" pitchFamily="34" charset="0"/>
              <a:buNone/>
            </a:pPr>
            <a:r>
              <a:rPr lang="ru-RU" altLang="ru-RU" sz="2400">
                <a:latin typeface="Times New Roman" pitchFamily="18" charset="0"/>
              </a:rPr>
              <a:t>                          - вверх, если а </a:t>
            </a:r>
            <a:r>
              <a:rPr lang="en-US" altLang="ru-RU" sz="2400">
                <a:latin typeface="Book Antiqua" pitchFamily="18" charset="0"/>
              </a:rPr>
              <a:t>&gt; 0,</a:t>
            </a:r>
            <a:endParaRPr lang="ru-RU" altLang="ru-RU" sz="2400">
              <a:latin typeface="Book Antiqua" pitchFamily="18" charset="0"/>
            </a:endParaRPr>
          </a:p>
          <a:p>
            <a:pPr algn="just" eaLnBrk="1" hangingPunct="1">
              <a:spcBef>
                <a:spcPct val="0"/>
              </a:spcBef>
              <a:buFont typeface="Lucida Sans" pitchFamily="34" charset="0"/>
              <a:buNone/>
            </a:pPr>
            <a:r>
              <a:rPr lang="ru-RU" altLang="ru-RU" sz="2400">
                <a:latin typeface="Book Antiqua" pitchFamily="18" charset="0"/>
              </a:rPr>
              <a:t>                          - </a:t>
            </a:r>
            <a:r>
              <a:rPr lang="ru-RU" altLang="ru-RU" sz="2400">
                <a:latin typeface="Times New Roman" pitchFamily="18" charset="0"/>
              </a:rPr>
              <a:t>вниз, если</a:t>
            </a:r>
            <a:r>
              <a:rPr lang="en-US" altLang="ru-RU" sz="2400">
                <a:latin typeface="Book Antiqua" pitchFamily="18" charset="0"/>
              </a:rPr>
              <a:t> a</a:t>
            </a:r>
            <a:r>
              <a:rPr lang="ru-RU" altLang="ru-RU" sz="2400">
                <a:latin typeface="Book Antiqua" pitchFamily="18" charset="0"/>
              </a:rPr>
              <a:t> </a:t>
            </a:r>
            <a:r>
              <a:rPr lang="en-US" altLang="ru-RU" sz="2400">
                <a:latin typeface="Book Antiqua" pitchFamily="18" charset="0"/>
              </a:rPr>
              <a:t>&lt; 0</a:t>
            </a:r>
            <a:endParaRPr lang="ru-RU" altLang="ru-RU" sz="2400"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itchFamily="18" charset="0"/>
              </a:rPr>
              <a:t>4.    Если корней нет, то параболу изобразить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itchFamily="18" charset="0"/>
              </a:rPr>
              <a:t>       </a:t>
            </a:r>
            <a:r>
              <a:rPr lang="ru-RU" altLang="ru-RU" sz="2400" b="1" i="1">
                <a:latin typeface="Times New Roman" pitchFamily="18" charset="0"/>
              </a:rPr>
              <a:t>в верхней полуплоскости при а </a:t>
            </a:r>
            <a:r>
              <a:rPr lang="en-US" altLang="ru-RU" sz="2400" b="1" i="1">
                <a:latin typeface="Book Antiqua" pitchFamily="18" charset="0"/>
              </a:rPr>
              <a:t>&gt;</a:t>
            </a:r>
            <a:r>
              <a:rPr lang="ru-RU" altLang="ru-RU" sz="2400" b="1" i="1">
                <a:latin typeface="Times New Roman" pitchFamily="18" charset="0"/>
              </a:rPr>
              <a:t> 0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latin typeface="Times New Roman" pitchFamily="18" charset="0"/>
              </a:rPr>
              <a:t>       в нижней полуплоскости при а  </a:t>
            </a:r>
            <a:r>
              <a:rPr lang="en-US" altLang="ru-RU" sz="2400" b="1" i="1">
                <a:latin typeface="Book Antiqua" pitchFamily="18" charset="0"/>
              </a:rPr>
              <a:t>&lt; </a:t>
            </a:r>
            <a:r>
              <a:rPr lang="ru-RU" altLang="ru-RU" sz="2400" b="1" i="1">
                <a:latin typeface="Times New Roman" pitchFamily="18" charset="0"/>
              </a:rPr>
              <a:t>0</a:t>
            </a:r>
            <a:endParaRPr lang="en-US" altLang="ru-RU" sz="2400" b="1" i="1">
              <a:latin typeface="Book Antiqua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AutoNum type="arabicPeriod" startAt="5"/>
            </a:pPr>
            <a:r>
              <a:rPr lang="ru-RU" altLang="ru-RU" sz="2400">
                <a:latin typeface="Times New Roman" pitchFamily="18" charset="0"/>
              </a:rPr>
              <a:t>Для неравенства ах</a:t>
            </a:r>
            <a:r>
              <a:rPr lang="ru-RU" altLang="ru-RU" sz="2400" baseline="30000">
                <a:latin typeface="Times New Roman" pitchFamily="18" charset="0"/>
              </a:rPr>
              <a:t>2</a:t>
            </a:r>
            <a:r>
              <a:rPr lang="ru-RU" altLang="ru-RU" sz="2400">
                <a:latin typeface="Times New Roman" pitchFamily="18" charset="0"/>
              </a:rPr>
              <a:t> + вх + с</a:t>
            </a:r>
            <a:r>
              <a:rPr lang="en-US" altLang="ru-RU" sz="2400">
                <a:latin typeface="Book Antiqua" pitchFamily="18" charset="0"/>
              </a:rPr>
              <a:t> &gt;</a:t>
            </a:r>
            <a:r>
              <a:rPr lang="ru-RU" altLang="ru-RU" sz="2400">
                <a:latin typeface="Times New Roman" pitchFamily="18" charset="0"/>
              </a:rPr>
              <a:t> 0 сделать штриховку над осью х</a:t>
            </a:r>
          </a:p>
          <a:p>
            <a:pPr algn="just" eaLnBrk="1" hangingPunct="1">
              <a:spcBef>
                <a:spcPct val="0"/>
              </a:spcBef>
              <a:buFontTx/>
              <a:buAutoNum type="arabicPeriod" startAt="5"/>
            </a:pPr>
            <a:r>
              <a:rPr lang="ru-RU" altLang="ru-RU" sz="2400">
                <a:latin typeface="Times New Roman" pitchFamily="18" charset="0"/>
              </a:rPr>
              <a:t>Для неравенства ах</a:t>
            </a:r>
            <a:r>
              <a:rPr lang="ru-RU" altLang="ru-RU" sz="2400" baseline="30000">
                <a:latin typeface="Times New Roman" pitchFamily="18" charset="0"/>
              </a:rPr>
              <a:t>2</a:t>
            </a:r>
            <a:r>
              <a:rPr lang="ru-RU" altLang="ru-RU" sz="2400">
                <a:latin typeface="Times New Roman" pitchFamily="18" charset="0"/>
              </a:rPr>
              <a:t> + вх + с</a:t>
            </a:r>
            <a:r>
              <a:rPr lang="en-US" altLang="ru-RU" sz="2400">
                <a:latin typeface="Book Antiqua" pitchFamily="18" charset="0"/>
              </a:rPr>
              <a:t> &lt;</a:t>
            </a:r>
            <a:r>
              <a:rPr lang="ru-RU" altLang="ru-RU" sz="2400">
                <a:latin typeface="Times New Roman" pitchFamily="18" charset="0"/>
              </a:rPr>
              <a:t> 0 </a:t>
            </a:r>
            <a:r>
              <a:rPr lang="ru-RU" altLang="ru-RU" sz="2000"/>
              <a:t>сделать штриховку под осью  х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7. Заштрихованные промежутки записать в ответ</a:t>
            </a:r>
          </a:p>
          <a:p>
            <a:pPr algn="just" eaLnBrk="1" hangingPunct="1">
              <a:spcBef>
                <a:spcPct val="0"/>
              </a:spcBef>
              <a:buFontTx/>
              <a:buAutoNum type="arabicPeriod" startAt="5"/>
            </a:pPr>
            <a:endParaRPr lang="ru-RU" altLang="ru-RU" sz="24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body" sz="half" idx="1"/>
          </p:nvPr>
        </p:nvSpPr>
        <p:spPr>
          <a:xfrm>
            <a:off x="179388" y="1484313"/>
            <a:ext cx="5003800" cy="1223962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1</a:t>
            </a:r>
            <a:r>
              <a:rPr lang="ru-RU" altLang="ru-RU" smtClean="0">
                <a:latin typeface="Arial" charset="0"/>
                <a:cs typeface="Arial" charset="0"/>
              </a:rPr>
              <a:t>. </a:t>
            </a:r>
            <a:r>
              <a:rPr lang="ru-RU" altLang="ru-RU" sz="2800" smtClean="0">
                <a:latin typeface="Arial" charset="0"/>
                <a:cs typeface="Arial" charset="0"/>
              </a:rPr>
              <a:t>Выражение какого вида называется квадратным трёхчленом?</a:t>
            </a:r>
          </a:p>
        </p:txBody>
      </p:sp>
      <p:graphicFrame>
        <p:nvGraphicFramePr>
          <p:cNvPr id="5632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03800" y="1484313"/>
          <a:ext cx="3614738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Формула" r:id="rId3" imgW="736600" imgH="203200" progId="Equation.3">
                  <p:embed/>
                </p:oleObj>
              </mc:Choice>
              <mc:Fallback>
                <p:oleObj name="Формула" r:id="rId3" imgW="736600" imgH="203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1484313"/>
                        <a:ext cx="3614738" cy="99695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7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427538" y="5805488"/>
          <a:ext cx="3416300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Формула" r:id="rId5" imgW="965200" imgH="203200" progId="Equation.3">
                  <p:embed/>
                </p:oleObj>
              </mc:Choice>
              <mc:Fallback>
                <p:oleObj name="Формула" r:id="rId5" imgW="965200" imgH="203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5805488"/>
                        <a:ext cx="3416300" cy="719137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79388" y="4005263"/>
            <a:ext cx="432117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2</a:t>
            </a:r>
            <a:r>
              <a:rPr lang="ru-RU" altLang="ru-RU" sz="2400"/>
              <a:t>. </a:t>
            </a:r>
            <a:r>
              <a:rPr lang="ru-RU" altLang="ru-RU" sz="2800"/>
              <a:t>Что надо сделать, чтобы найти корни квадратного трёхчлена?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4572000" y="4005263"/>
            <a:ext cx="4572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rgbClr val="FF3300"/>
                </a:solidFill>
              </a:rPr>
              <a:t>Надо квадратный трёхчлен приравнять к нулю и решить уравнение</a:t>
            </a:r>
            <a:r>
              <a:rPr lang="ru-RU" altLang="ru-RU" sz="2800"/>
              <a:t> </a:t>
            </a:r>
          </a:p>
        </p:txBody>
      </p:sp>
      <p:sp>
        <p:nvSpPr>
          <p:cNvPr id="5127" name="WordArt 8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46799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Повторение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/>
      <p:bldP spid="56325" grpId="0"/>
      <p:bldP spid="56326" grpId="0"/>
      <p:bldP spid="51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342" y="287813"/>
            <a:ext cx="8338360" cy="62593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636481"/>
      </p:ext>
    </p:extLst>
  </p:cSld>
  <p:clrMapOvr>
    <a:masterClrMapping/>
  </p:clrMapOvr>
  <p:transition spd="slow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686" y="224747"/>
            <a:ext cx="8112762" cy="608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993750"/>
      </p:ext>
    </p:extLst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430" y="239072"/>
            <a:ext cx="8529140" cy="63968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582982"/>
      </p:ext>
    </p:extLst>
  </p:cSld>
  <p:clrMapOvr>
    <a:masterClrMapping/>
  </p:clrMapOvr>
  <p:transition spd="slow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085" y="274638"/>
            <a:ext cx="8334273" cy="62507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13232"/>
      </p:ext>
    </p:extLst>
  </p:cSld>
  <p:clrMapOvr>
    <a:masterClrMapping/>
  </p:clrMapOvr>
  <p:transition spd="slow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713" y="414338"/>
            <a:ext cx="8640762" cy="5754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Какая информация о квадратичной функции может оказаться при этом полезной, а какая лишней: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 знак коэффициента;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 знак 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 квадратного трёхчлена;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 направление ветвей параболы; 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-пересечение параболы с осями координат;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 координаты вершины параболы;</a:t>
            </a:r>
          </a:p>
          <a:p>
            <a:pPr>
              <a:defRPr/>
            </a:pP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- примерное расположение параболы?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8759"/>
          <a:ext cx="9108504" cy="68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9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29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679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D&gt;0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D=0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D&lt;0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1240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a&gt;0</a:t>
                      </a:r>
                      <a:endParaRPr lang="ru-RU" sz="480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9161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a&lt;0</a:t>
                      </a:r>
                      <a:endParaRPr lang="ru-RU" sz="480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4818" name="Picture 2" descr="C:\Users\User\Desktop\параб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70000"/>
            <a:ext cx="27368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 descr="C:\Users\User\Desktop\парабола 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44900"/>
            <a:ext cx="273685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5" descr="C:\Users\User\Desktop\парабола 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270000"/>
            <a:ext cx="26638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C:\Users\User\Desktop\парабола 5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270000"/>
            <a:ext cx="26273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7" descr="C:\Users\User\Desktop\параболааааааа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644900"/>
            <a:ext cx="2627312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8" descr="C:\Users\User\Desktop\iпарабола 30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644900"/>
            <a:ext cx="2663825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7632328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accent6">
                    <a:lumMod val="75000"/>
                  </a:schemeClr>
                </a:solidFill>
              </a:rPr>
              <a:t>Домашнее задание  </a:t>
            </a:r>
          </a:p>
          <a:p>
            <a:pPr algn="ctr">
              <a:defRPr/>
            </a:pPr>
            <a:endParaRPr lang="ru-RU" sz="60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П.14, №305. составить схему для решения квадратных неравенств при а&lt;0</a:t>
            </a:r>
            <a:endParaRPr lang="ru-RU" sz="3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3555" name="Picture 3" descr="C:\Users\User\AppData\Local\Microsoft\Windows\Temporary Internet Files\Content.IE5\7FCWOY23\MC9004281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-15759"/>
            <a:ext cx="193675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10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5473700" cy="12239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Анализируем урок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50825" y="1628775"/>
            <a:ext cx="4824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Сегодня я узнал …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900113" y="2133600"/>
            <a:ext cx="3384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Было трудно …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63713" y="2671763"/>
            <a:ext cx="48958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Было интересно …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627313" y="3141663"/>
            <a:ext cx="41036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Я понял, что…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3492500" y="3644900"/>
            <a:ext cx="37433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Теперь я могу …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284663" y="4076700"/>
            <a:ext cx="3816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Я попробую …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5292725" y="4508500"/>
            <a:ext cx="3168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Я научился …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250825" y="5084763"/>
            <a:ext cx="50403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Меня заинтересовало …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1476375" y="5589588"/>
            <a:ext cx="41767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Меня удивило …</a:t>
            </a:r>
          </a:p>
        </p:txBody>
      </p:sp>
      <p:pic>
        <p:nvPicPr>
          <p:cNvPr id="24588" name="Picture 12" descr="C:\Users\User\AppData\Local\Microsoft\Windows\Temporary Internet Files\Content.IE5\T17BAIBT\MC9004379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3" y="1563688"/>
            <a:ext cx="18161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  <p:bldP spid="17420" grpId="0"/>
      <p:bldP spid="17421" grpId="0"/>
      <p:bldP spid="17422" grpId="0"/>
      <p:bldP spid="17423" grpId="0"/>
      <p:bldP spid="17424" grpId="0"/>
      <p:bldP spid="17425" grpId="0"/>
      <p:bldP spid="17426" grpId="0"/>
      <p:bldP spid="174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4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>
              <a:latin typeface="Arial" charset="0"/>
              <a:cs typeface="Arial" charset="0"/>
            </a:endParaRPr>
          </a:p>
        </p:txBody>
      </p:sp>
      <p:pic>
        <p:nvPicPr>
          <p:cNvPr id="25603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/>
      </p:pic>
      <p:sp>
        <p:nvSpPr>
          <p:cNvPr id="7" name="Прямоугольник 6"/>
          <p:cNvSpPr/>
          <p:nvPr/>
        </p:nvSpPr>
        <p:spPr>
          <a:xfrm>
            <a:off x="-61708" y="4703376"/>
            <a:ext cx="930273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всем за урок!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79388" y="1412875"/>
            <a:ext cx="48593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2800"/>
              <a:t>Как называется функция вида  у = ах</a:t>
            </a:r>
            <a:r>
              <a:rPr lang="ru-RU" altLang="ru-RU" sz="2800" baseline="30000"/>
              <a:t>2</a:t>
            </a:r>
            <a:r>
              <a:rPr lang="ru-RU" altLang="ru-RU" sz="2800"/>
              <a:t> +вх + с ?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5651500" y="1557338"/>
            <a:ext cx="2771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rgbClr val="FF3300"/>
                </a:solidFill>
              </a:rPr>
              <a:t>Квадратичной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79388" y="2924175"/>
            <a:ext cx="48244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2. Что является графиком квадратичной функции?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5580063" y="3141663"/>
            <a:ext cx="2339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rgbClr val="FF3300"/>
                </a:solidFill>
              </a:rPr>
              <a:t>Парабола 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79388" y="4437063"/>
            <a:ext cx="41767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/>
              <a:t>3. </a:t>
            </a:r>
            <a:r>
              <a:rPr lang="ru-RU" altLang="ru-RU" sz="2800"/>
              <a:t>От чего зависит направление ветвей?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4140200" y="4508500"/>
            <a:ext cx="5545138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rgbClr val="FF3300"/>
                </a:solidFill>
              </a:rPr>
              <a:t>От коэффициента а,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>
                <a:solidFill>
                  <a:srgbClr val="FF3300"/>
                </a:solidFill>
              </a:rPr>
              <a:t> если а </a:t>
            </a:r>
            <a:r>
              <a:rPr lang="en-US" altLang="ru-RU" sz="2800" b="1">
                <a:solidFill>
                  <a:srgbClr val="FF3300"/>
                </a:solidFill>
              </a:rPr>
              <a:t>&gt; 0</a:t>
            </a:r>
            <a:r>
              <a:rPr lang="ru-RU" altLang="ru-RU" sz="2800" b="1">
                <a:solidFill>
                  <a:srgbClr val="FF3300"/>
                </a:solidFill>
              </a:rPr>
              <a:t>, то ветви вверх, если </a:t>
            </a:r>
            <a:r>
              <a:rPr lang="en-US" altLang="ru-RU" sz="2800" b="1">
                <a:solidFill>
                  <a:srgbClr val="FF3300"/>
                </a:solidFill>
              </a:rPr>
              <a:t>a &lt; 0</a:t>
            </a:r>
            <a:r>
              <a:rPr lang="ru-RU" altLang="ru-RU" sz="2800" b="1">
                <a:solidFill>
                  <a:srgbClr val="FF3300"/>
                </a:solidFill>
              </a:rPr>
              <a:t>, то ветви вниз</a:t>
            </a: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04031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Повторение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29"/>
            <a:ext cx="8881188" cy="666089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/>
      <p:bldP spid="57348" grpId="0"/>
      <p:bldP spid="57349" grpId="0"/>
      <p:bldP spid="57350" grpId="0"/>
      <p:bldP spid="573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724400"/>
            <a:ext cx="1981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895600"/>
            <a:ext cx="1981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43000"/>
            <a:ext cx="2057400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800600"/>
            <a:ext cx="16764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5600"/>
            <a:ext cx="1752600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7" descr="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/>
          <a:stretch>
            <a:fillRect/>
          </a:stretch>
        </p:blipFill>
        <p:spPr bwMode="auto">
          <a:xfrm>
            <a:off x="685800" y="1066800"/>
            <a:ext cx="17526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8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7086600" cy="1143000"/>
          </a:xfrm>
        </p:spPr>
        <p:txBody>
          <a:bodyPr/>
          <a:lstStyle/>
          <a:p>
            <a:pPr eaLnBrk="1" hangingPunct="1"/>
            <a:r>
              <a:rPr lang="ru-RU" altLang="ru-RU" sz="2400" smtClean="0">
                <a:solidFill>
                  <a:schemeClr val="tx1"/>
                </a:solidFill>
              </a:rPr>
              <a:t>     </a:t>
            </a:r>
          </a:p>
        </p:txBody>
      </p:sp>
      <p:sp>
        <p:nvSpPr>
          <p:cNvPr id="2059" name="Text Box 9"/>
          <p:cNvSpPr txBox="1">
            <a:spLocks noChangeArrowheads="1"/>
          </p:cNvSpPr>
          <p:nvPr/>
        </p:nvSpPr>
        <p:spPr bwMode="auto">
          <a:xfrm>
            <a:off x="152400" y="6491288"/>
            <a:ext cx="8321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228600" y="3048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205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0480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Text Box 11"/>
          <p:cNvSpPr txBox="1">
            <a:spLocks noChangeArrowheads="1"/>
          </p:cNvSpPr>
          <p:nvPr/>
        </p:nvSpPr>
        <p:spPr bwMode="auto">
          <a:xfrm>
            <a:off x="2590800" y="57912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е</a:t>
            </a:r>
          </a:p>
        </p:txBody>
      </p:sp>
      <p:sp>
        <p:nvSpPr>
          <p:cNvPr id="2061" name="Text Box 12"/>
          <p:cNvSpPr txBox="1">
            <a:spLocks noChangeArrowheads="1"/>
          </p:cNvSpPr>
          <p:nvPr/>
        </p:nvSpPr>
        <p:spPr bwMode="auto">
          <a:xfrm>
            <a:off x="685800" y="2362200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а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auto">
          <a:xfrm>
            <a:off x="609600" y="4114800"/>
            <a:ext cx="3413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б</a:t>
            </a:r>
          </a:p>
        </p:txBody>
      </p:sp>
      <p:sp>
        <p:nvSpPr>
          <p:cNvPr id="2063" name="Text Box 14"/>
          <p:cNvSpPr txBox="1">
            <a:spLocks noChangeArrowheads="1"/>
          </p:cNvSpPr>
          <p:nvPr/>
        </p:nvSpPr>
        <p:spPr bwMode="auto">
          <a:xfrm>
            <a:off x="685800" y="5943600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в</a:t>
            </a:r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2590800" y="2286000"/>
            <a:ext cx="290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г</a:t>
            </a: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590800" y="3962400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b="1"/>
              <a:t>д</a:t>
            </a: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1965325" y="35417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67" name="WordArt 24"/>
          <p:cNvSpPr>
            <a:spLocks noChangeArrowheads="1" noChangeShapeType="1" noTextEdit="1"/>
          </p:cNvSpPr>
          <p:nvPr/>
        </p:nvSpPr>
        <p:spPr bwMode="auto">
          <a:xfrm>
            <a:off x="2133600" y="381000"/>
            <a:ext cx="38862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solidFill>
                  <a:srgbClr val="3399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</p:txBody>
      </p:sp>
      <p:sp>
        <p:nvSpPr>
          <p:cNvPr id="2068" name="Text Box 25"/>
          <p:cNvSpPr txBox="1">
            <a:spLocks noChangeArrowheads="1"/>
          </p:cNvSpPr>
          <p:nvPr/>
        </p:nvSpPr>
        <p:spPr bwMode="auto">
          <a:xfrm>
            <a:off x="228600" y="9906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/>
              <a:t>1</a:t>
            </a:r>
            <a:r>
              <a:rPr lang="ru-RU" altLang="ru-RU" sz="2000" b="1"/>
              <a:t>.</a:t>
            </a:r>
          </a:p>
        </p:txBody>
      </p:sp>
      <p:graphicFrame>
        <p:nvGraphicFramePr>
          <p:cNvPr id="139433" name="Group 169"/>
          <p:cNvGraphicFramePr>
            <a:graphicFrameLocks noGrp="1"/>
          </p:cNvGraphicFramePr>
          <p:nvPr/>
        </p:nvGraphicFramePr>
        <p:xfrm>
          <a:off x="4800600" y="1676400"/>
          <a:ext cx="4114800" cy="3932238"/>
        </p:xfrm>
        <a:graphic>
          <a:graphicData uri="http://schemas.openxmlformats.org/drawingml/2006/table">
            <a:tbl>
              <a:tblPr/>
              <a:tblGrid>
                <a:gridCol w="369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240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08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888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Знак коэффициента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корней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+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+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+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-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744D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744D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FFCC"/>
                        </a:gs>
                        <a:gs pos="100000">
                          <a:srgbClr val="EBFFEB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17410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342" y="287813"/>
            <a:ext cx="8338360" cy="62593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81447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/>
          </p:cNvSpPr>
          <p:nvPr>
            <p:ph idx="4294967295"/>
          </p:nvPr>
        </p:nvSpPr>
        <p:spPr>
          <a:xfrm>
            <a:off x="0" y="1268413"/>
            <a:ext cx="8280400" cy="5113337"/>
          </a:xfrm>
        </p:spPr>
        <p:txBody>
          <a:bodyPr/>
          <a:lstStyle/>
          <a:p>
            <a:pPr marL="669925" indent="-533400" eaLnBrk="1" hangingPunct="1">
              <a:buFont typeface="Wingdings 2" pitchFamily="18" charset="2"/>
              <a:buAutoNum type="arabicPeriod"/>
              <a:defRPr/>
            </a:pPr>
            <a:r>
              <a:rPr lang="ru-RU" altLang="ru-RU" sz="3600" dirty="0" smtClean="0">
                <a:latin typeface="Arial" charset="0"/>
                <a:cs typeface="Arial" charset="0"/>
              </a:rPr>
              <a:t>Знать определение неравенств второй степени с одной переменной.</a:t>
            </a:r>
          </a:p>
          <a:p>
            <a:pPr marL="669925" indent="-533400" eaLnBrk="1" hangingPunct="1">
              <a:buFont typeface="Wingdings 2" pitchFamily="18" charset="2"/>
              <a:buAutoNum type="arabicPeriod"/>
              <a:defRPr/>
            </a:pPr>
            <a:r>
              <a:rPr lang="ru-RU" altLang="ru-RU" sz="3600" dirty="0" smtClean="0">
                <a:latin typeface="Arial" charset="0"/>
                <a:cs typeface="Arial" charset="0"/>
              </a:rPr>
              <a:t>Уметь решать неравенства второй степени с одной переменной графическим способом.</a:t>
            </a:r>
          </a:p>
          <a:p>
            <a:pPr marL="136525" indent="0" eaLnBrk="1" hangingPunct="1">
              <a:buFont typeface="Arial" charset="0"/>
              <a:buNone/>
              <a:defRPr/>
            </a:pPr>
            <a:endParaRPr lang="ru-RU" alt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2051050" y="404813"/>
            <a:ext cx="40925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Цель урока</a:t>
            </a:r>
          </a:p>
        </p:txBody>
      </p:sp>
      <p:pic>
        <p:nvPicPr>
          <p:cNvPr id="5124" name="Picture 4" descr="C:\Users\User\AppData\Local\Microsoft\Windows\Temporary Internet Files\Content.IE5\T17BAIBT\MC9004348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437063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3203575" y="1052513"/>
            <a:ext cx="5472113" cy="4319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Решение неравенств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второй степени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 одной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переменной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575471"/>
              </p:ext>
            </p:extLst>
          </p:nvPr>
        </p:nvGraphicFramePr>
        <p:xfrm>
          <a:off x="3281363" y="3143250"/>
          <a:ext cx="25812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Уравнение" r:id="rId3" imgW="2581341" imgH="571596" progId="Equation.3">
                  <p:embed/>
                </p:oleObj>
              </mc:Choice>
              <mc:Fallback>
                <p:oleObj name="Уравнение" r:id="rId3" imgW="2581341" imgH="571596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81363" y="3143250"/>
                        <a:ext cx="2581275" cy="57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2060575"/>
            <a:ext cx="4033838" cy="40655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1.Какой вид имеет неравенство второй степени с одной переменной?</a:t>
            </a:r>
          </a:p>
          <a:p>
            <a:pPr marL="0" indent="0">
              <a:buFont typeface="Arial" charset="0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2.Что такое </a:t>
            </a:r>
            <a:r>
              <a:rPr lang="ru-RU" altLang="ru-RU" sz="2800" i="1" smtClean="0">
                <a:latin typeface="Arial" charset="0"/>
                <a:cs typeface="Arial" charset="0"/>
              </a:rPr>
              <a:t>х </a:t>
            </a:r>
            <a:r>
              <a:rPr lang="ru-RU" altLang="ru-RU" sz="2800" smtClean="0">
                <a:latin typeface="Arial" charset="0"/>
                <a:cs typeface="Arial" charset="0"/>
              </a:rPr>
              <a:t>?</a:t>
            </a:r>
          </a:p>
          <a:p>
            <a:pPr marL="0" indent="0">
              <a:buFont typeface="Arial" charset="0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3.Что такое </a:t>
            </a:r>
            <a:r>
              <a:rPr lang="en-US" altLang="ru-RU" sz="2800" i="1" smtClean="0">
                <a:latin typeface="Arial" charset="0"/>
                <a:cs typeface="Arial" charset="0"/>
              </a:rPr>
              <a:t>a,b,c?</a:t>
            </a:r>
          </a:p>
          <a:p>
            <a:pPr marL="0" indent="0">
              <a:buFont typeface="Arial" charset="0"/>
              <a:buNone/>
            </a:pPr>
            <a:r>
              <a:rPr lang="ru-RU" altLang="ru-RU" sz="2800" smtClean="0">
                <a:latin typeface="Arial" charset="0"/>
                <a:cs typeface="Arial" charset="0"/>
              </a:rPr>
              <a:t>4.Какие ограничения для коэффициента </a:t>
            </a:r>
            <a:r>
              <a:rPr lang="ru-RU" altLang="ru-RU" sz="2800" i="1" smtClean="0">
                <a:latin typeface="Arial" charset="0"/>
                <a:cs typeface="Arial" charset="0"/>
              </a:rPr>
              <a:t>а?</a:t>
            </a:r>
          </a:p>
          <a:p>
            <a:pPr marL="0" indent="0">
              <a:buFont typeface="Arial" charset="0"/>
              <a:buNone/>
            </a:pPr>
            <a:endParaRPr lang="ru-RU" altLang="ru-RU" i="1" smtClean="0">
              <a:latin typeface="Arial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52928" cy="171420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Определение неравенства второй степени с одной переменной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40200" y="2133600"/>
            <a:ext cx="4895850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7688" indent="-411163">
              <a:buFont typeface="Arial" charset="0"/>
              <a:buNone/>
              <a:defRPr/>
            </a:pPr>
            <a:r>
              <a:rPr lang="ru-RU" sz="2800" dirty="0">
                <a:cs typeface="Arial" charset="0"/>
              </a:rPr>
              <a:t>1.Неравенства вида</a:t>
            </a:r>
          </a:p>
          <a:p>
            <a:pPr marL="547688" indent="-411163">
              <a:buFont typeface="Arial" charset="0"/>
              <a:buNone/>
              <a:defRPr/>
            </a:pP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ах</a:t>
            </a:r>
            <a:r>
              <a:rPr lang="ru-RU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+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вх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+ с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&gt; 0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</a:t>
            </a:r>
          </a:p>
          <a:p>
            <a:pPr marL="547688" indent="-411163">
              <a:buFont typeface="Arial" charset="0"/>
              <a:buNone/>
              <a:defRPr/>
            </a:pPr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ах</a:t>
            </a:r>
            <a:r>
              <a:rPr lang="ru-RU" sz="2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+ </a:t>
            </a: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вх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+ с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&lt;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0</a:t>
            </a:r>
          </a:p>
          <a:p>
            <a:pPr marL="547688" indent="-411163">
              <a:buFont typeface="Arial" charset="0"/>
              <a:buNone/>
              <a:defRPr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547688" indent="-411163">
              <a:buFont typeface="Arial" charset="0"/>
              <a:buNone/>
              <a:defRPr/>
            </a:pPr>
            <a:r>
              <a:rPr lang="ru-RU" sz="2800" dirty="0">
                <a:cs typeface="Arial" charset="0"/>
              </a:rPr>
              <a:t>2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.</a:t>
            </a:r>
            <a:r>
              <a:rPr lang="ru-RU" sz="2800" dirty="0">
                <a:cs typeface="Arial" charset="0"/>
              </a:rPr>
              <a:t>где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b="1" i="1" dirty="0">
                <a:cs typeface="Arial" charset="0"/>
              </a:rPr>
              <a:t>х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- </a:t>
            </a:r>
            <a:r>
              <a:rPr lang="ru-RU" sz="2800" dirty="0">
                <a:cs typeface="Arial" charset="0"/>
              </a:rPr>
              <a:t>переменная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</a:t>
            </a:r>
          </a:p>
          <a:p>
            <a:pPr marL="547688" indent="-411163">
              <a:buFont typeface="Arial" charset="0"/>
              <a:buNone/>
              <a:defRPr/>
            </a:pPr>
            <a:r>
              <a:rPr lang="ru-RU" sz="2800" dirty="0">
                <a:cs typeface="Arial" charset="0"/>
              </a:rPr>
              <a:t>3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.</a:t>
            </a: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а, в, с</a:t>
            </a:r>
            <a:r>
              <a:rPr lang="ru-RU" sz="2800" i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–</a:t>
            </a:r>
            <a:r>
              <a:rPr lang="ru-RU" sz="2800" dirty="0">
                <a:cs typeface="Arial" charset="0"/>
              </a:rPr>
              <a:t>некоторые числа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</a:t>
            </a:r>
          </a:p>
          <a:p>
            <a:pPr marL="547688" indent="-411163">
              <a:buFont typeface="Arial" charset="0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dirty="0">
                <a:cs typeface="Arial" charset="0"/>
              </a:rPr>
              <a:t>4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.</a:t>
            </a:r>
            <a:r>
              <a:rPr lang="ru-RU" sz="2800" dirty="0">
                <a:cs typeface="Arial" charset="0"/>
              </a:rPr>
              <a:t>причем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</a:t>
            </a: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≠0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/>
          </p:cNvSpPr>
          <p:nvPr>
            <p:ph type="body" idx="4294967295"/>
          </p:nvPr>
        </p:nvSpPr>
        <p:spPr>
          <a:xfrm>
            <a:off x="468313" y="260350"/>
            <a:ext cx="8675687" cy="6597650"/>
          </a:xfrm>
        </p:spPr>
        <p:txBody>
          <a:bodyPr/>
          <a:lstStyle/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называются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неравенствами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второй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    степени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         с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            одной </a:t>
            </a:r>
          </a:p>
          <a:p>
            <a:pPr marL="547688" indent="-411163" eaLnBrk="1" hangingPunct="1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                    переменной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1229</TotalTime>
  <Words>984</Words>
  <Application>Microsoft Office PowerPoint</Application>
  <PresentationFormat>Экран (4:3)</PresentationFormat>
  <Paragraphs>209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Волна</vt:lpstr>
      <vt:lpstr>Формула</vt:lpstr>
      <vt:lpstr>Уравнение</vt:lpstr>
      <vt:lpstr>Девиз урока</vt:lpstr>
      <vt:lpstr>Презентация PowerPoint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Определение неравенства второй степени с одной переменной</vt:lpstr>
      <vt:lpstr>Презентация PowerPoint</vt:lpstr>
      <vt:lpstr>Презентация PowerPoint</vt:lpstr>
      <vt:lpstr>ответы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74</cp:revision>
  <dcterms:created xsi:type="dcterms:W3CDTF">2011-07-26T03:24:12Z</dcterms:created>
  <dcterms:modified xsi:type="dcterms:W3CDTF">2019-02-06T10:34:56Z</dcterms:modified>
</cp:coreProperties>
</file>