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sldIdLst>
    <p:sldId id="256" r:id="rId2"/>
    <p:sldId id="296" r:id="rId3"/>
    <p:sldId id="257" r:id="rId4"/>
    <p:sldId id="294" r:id="rId5"/>
    <p:sldId id="258" r:id="rId6"/>
    <p:sldId id="260" r:id="rId7"/>
    <p:sldId id="292" r:id="rId8"/>
    <p:sldId id="29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08" r:id="rId17"/>
    <p:sldId id="322" r:id="rId18"/>
    <p:sldId id="332" r:id="rId19"/>
    <p:sldId id="316" r:id="rId20"/>
    <p:sldId id="318" r:id="rId21"/>
    <p:sldId id="319" r:id="rId22"/>
    <p:sldId id="330" r:id="rId23"/>
    <p:sldId id="333" r:id="rId24"/>
    <p:sldId id="299" r:id="rId25"/>
    <p:sldId id="325" r:id="rId26"/>
    <p:sldId id="334" r:id="rId27"/>
    <p:sldId id="32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8019E10-3CEF-41F4-B0AB-71DF4B28D635}">
          <p14:sldIdLst>
            <p14:sldId id="256"/>
            <p14:sldId id="296"/>
            <p14:sldId id="257"/>
            <p14:sldId id="294"/>
            <p14:sldId id="258"/>
            <p14:sldId id="260"/>
            <p14:sldId id="292"/>
            <p14:sldId id="298"/>
            <p14:sldId id="309"/>
            <p14:sldId id="310"/>
            <p14:sldId id="311"/>
            <p14:sldId id="312"/>
            <p14:sldId id="313"/>
            <p14:sldId id="314"/>
            <p14:sldId id="315"/>
            <p14:sldId id="308"/>
            <p14:sldId id="322"/>
            <p14:sldId id="332"/>
            <p14:sldId id="316"/>
            <p14:sldId id="318"/>
            <p14:sldId id="319"/>
            <p14:sldId id="330"/>
            <p14:sldId id="333"/>
            <p14:sldId id="299"/>
            <p14:sldId id="325"/>
            <p14:sldId id="334"/>
            <p14:sldId id="324"/>
          </p14:sldIdLst>
        </p14:section>
        <p14:section name="Раздел без заголовка" id="{ED907F4C-0199-499E-954E-556C27FBC1C4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Марина" initials="М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1" autoAdjust="0"/>
    <p:restoredTop sz="86325" autoAdjust="0"/>
  </p:normalViewPr>
  <p:slideViewPr>
    <p:cSldViewPr>
      <p:cViewPr>
        <p:scale>
          <a:sx n="91" d="100"/>
          <a:sy n="91" d="100"/>
        </p:scale>
        <p:origin x="-1494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952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C2A60-8D9E-40B8-AFE6-1F644AF0D930}" type="datetimeFigureOut">
              <a:rPr lang="ru-RU" smtClean="0"/>
              <a:t>09.03.2019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00C20-7BB4-4A72-8E52-C36A34F932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643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00C20-7BB4-4A72-8E52-C36A34F9327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705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D00C20-7BB4-4A72-8E52-C36A34F9327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80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EE227-9DF5-4AF0-A55C-23BCE55855B8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26267-5671-44ED-8E4F-CA663834C7C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hdphoto" Target="../media/hdphoto3.wdp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10" Type="http://schemas.microsoft.com/office/2007/relationships/hdphoto" Target="../media/hdphoto7.wdp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53.jpeg"/><Relationship Id="rId5" Type="http://schemas.openxmlformats.org/officeDocument/2006/relationships/image" Target="../media/image48.jpeg"/><Relationship Id="rId10" Type="http://schemas.openxmlformats.org/officeDocument/2006/relationships/image" Target="../media/image52.jpeg"/><Relationship Id="rId4" Type="http://schemas.openxmlformats.org/officeDocument/2006/relationships/image" Target="../media/image47.jpeg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jpeg"/><Relationship Id="rId5" Type="http://schemas.microsoft.com/office/2007/relationships/hdphoto" Target="../media/hdphoto11.wdp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microsoft.com/office/2007/relationships/hdphoto" Target="../media/hdphoto12.wdp"/><Relationship Id="rId7" Type="http://schemas.microsoft.com/office/2007/relationships/hdphoto" Target="../media/hdphoto14.wdp"/><Relationship Id="rId12" Type="http://schemas.openxmlformats.org/officeDocument/2006/relationships/image" Target="../media/image66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11" Type="http://schemas.microsoft.com/office/2007/relationships/hdphoto" Target="../media/hdphoto16.wdp"/><Relationship Id="rId5" Type="http://schemas.microsoft.com/office/2007/relationships/hdphoto" Target="../media/hdphoto13.wdp"/><Relationship Id="rId10" Type="http://schemas.openxmlformats.org/officeDocument/2006/relationships/image" Target="../media/image65.jpeg"/><Relationship Id="rId4" Type="http://schemas.openxmlformats.org/officeDocument/2006/relationships/image" Target="../media/image62.jpeg"/><Relationship Id="rId9" Type="http://schemas.microsoft.com/office/2007/relationships/hdphoto" Target="../media/hdphoto1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microsoft.com/office/2007/relationships/hdphoto" Target="../media/hdphoto17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8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3528" y="908719"/>
            <a:ext cx="5256584" cy="22322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«Осторожно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      огонь»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Arial Narrow" panose="020B0606020202030204" pitchFamily="34" charset="0"/>
                <a:cs typeface="Times New Roman" pitchFamily="18" charset="0"/>
              </a:rPr>
              <a:t> </a:t>
            </a:r>
            <a:br>
              <a:rPr lang="ru-RU" sz="6000" dirty="0" smtClean="0">
                <a:latin typeface="Arial Narrow" panose="020B0606020202030204" pitchFamily="34" charset="0"/>
                <a:cs typeface="Times New Roman" pitchFamily="18" charset="0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63689" y="3429000"/>
            <a:ext cx="6624736" cy="2808312"/>
          </a:xfrm>
        </p:spPr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Познавательный </a:t>
            </a:r>
          </a:p>
          <a:p>
            <a:pPr marL="0" indent="0" algn="ctr">
              <a:buNone/>
            </a:pPr>
            <a:r>
              <a:rPr lang="ru-RU" sz="3200" b="1" dirty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               творческий проект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средняя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группа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МБДОУ № 36 г. Азова</a:t>
            </a:r>
          </a:p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Arial Narrow" panose="020B0606020202030204" pitchFamily="34" charset="0"/>
              </a:rPr>
              <a:t>Воспитатель           Марина Анатольевна   Шестакова </a:t>
            </a:r>
            <a:endParaRPr lang="ru-RU" sz="3200" b="1" dirty="0" smtClean="0">
              <a:ln w="50800"/>
              <a:solidFill>
                <a:schemeClr val="bg1">
                  <a:shade val="50000"/>
                </a:schemeClr>
              </a:solidFill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endParaRPr lang="ru-RU" sz="3200" b="1" dirty="0" smtClean="0">
              <a:ln w="50800"/>
              <a:solidFill>
                <a:schemeClr val="bg1">
                  <a:shade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242" name="Picture 2" descr="C:\Users\Пользователь\Desktop\spich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5774" y="500042"/>
            <a:ext cx="2491068" cy="1992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Марина\WhatsApp\Camera\IMG_20190122_07575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38276"/>
          <a:stretch/>
        </p:blipFill>
        <p:spPr bwMode="auto">
          <a:xfrm>
            <a:off x="4283968" y="325723"/>
            <a:ext cx="3417579" cy="23898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арина\WhatsApp\Camera\IMG_20190122_08080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856"/>
          <a:stretch/>
        </p:blipFill>
        <p:spPr bwMode="auto">
          <a:xfrm>
            <a:off x="4458712" y="2636912"/>
            <a:ext cx="4289751" cy="384797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Марина\WhatsApp\Camera\IMG_20190122_0804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54"/>
          <a:stretch/>
        </p:blipFill>
        <p:spPr bwMode="auto">
          <a:xfrm>
            <a:off x="425310" y="764704"/>
            <a:ext cx="3837835" cy="445105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547" y="460864"/>
            <a:ext cx="948556" cy="76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520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188640"/>
            <a:ext cx="5400600" cy="760694"/>
          </a:xfrm>
          <a:solidFill>
            <a:srgbClr val="C00000"/>
          </a:solidFill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   Экскурсия по детскому саду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3074" name="Picture 2" descr="D:\Марина\WhatsApp\Camera\IMG_20190122_0946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0" t="8260" r="2528" b="6630"/>
          <a:stretch/>
        </p:blipFill>
        <p:spPr bwMode="auto">
          <a:xfrm>
            <a:off x="323527" y="1052736"/>
            <a:ext cx="4608513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Марина\WhatsApp\Camera\IMG_20190122_0953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" t="5934" r="48391" b="15778"/>
          <a:stretch/>
        </p:blipFill>
        <p:spPr bwMode="auto">
          <a:xfrm>
            <a:off x="6372200" y="356722"/>
            <a:ext cx="2160240" cy="20882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Марина\WhatsApp\Camera\IMG_20190122_0953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0" t="577" r="47529" b="62094"/>
          <a:stretch/>
        </p:blipFill>
        <p:spPr bwMode="auto">
          <a:xfrm>
            <a:off x="467544" y="4273192"/>
            <a:ext cx="3240360" cy="195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Марина\WhatsApp\Camera\IMG_20190122_0949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17" y="2276872"/>
            <a:ext cx="5050078" cy="374435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Марина\WhatsApp\Camera\IMG_20190122_09543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9" r="7127" b="12988"/>
          <a:stretch/>
        </p:blipFill>
        <p:spPr bwMode="auto">
          <a:xfrm>
            <a:off x="505751" y="4259978"/>
            <a:ext cx="3240360" cy="236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 descr="D:\Марина\WhatsApp\Camera\IMG_20190122_09542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t="7292"/>
          <a:stretch/>
        </p:blipFill>
        <p:spPr bwMode="auto">
          <a:xfrm>
            <a:off x="3347864" y="4941168"/>
            <a:ext cx="2304256" cy="17554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384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7595003" cy="936104"/>
          </a:xfrm>
          <a:solidFill>
            <a:srgbClr val="C00000"/>
          </a:solidFill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                        Игровая деятельность</a:t>
            </a:r>
            <a:br>
              <a:rPr lang="ru-RU" sz="2800" dirty="0" smtClean="0">
                <a:latin typeface="Arial Narrow" panose="020B0606020202030204" pitchFamily="34" charset="0"/>
              </a:rPr>
            </a:br>
            <a:r>
              <a:rPr lang="ru-RU" sz="2800" dirty="0" smtClean="0">
                <a:latin typeface="Arial Narrow" panose="020B0606020202030204" pitchFamily="34" charset="0"/>
              </a:rPr>
              <a:t>           создание игровых обучающих </a:t>
            </a:r>
            <a:r>
              <a:rPr lang="ru-RU" sz="2800" dirty="0"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latin typeface="Arial Narrow" panose="020B0606020202030204" pitchFamily="34" charset="0"/>
              </a:rPr>
              <a:t>ситуаций: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4098" name="Picture 2" descr="D:\Марина\WhatsApp\Camera\IMG_20190122_0916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2" r="2873"/>
          <a:stretch/>
        </p:blipFill>
        <p:spPr bwMode="auto">
          <a:xfrm>
            <a:off x="395536" y="1556792"/>
            <a:ext cx="335472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арина\WhatsApp\Camera\IMG_20190122_0917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59" r="21834"/>
          <a:stretch/>
        </p:blipFill>
        <p:spPr bwMode="auto">
          <a:xfrm>
            <a:off x="3924273" y="1414720"/>
            <a:ext cx="2887600" cy="359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ng.pngtree.com/png_detail/18/09/10/pngtree-red-flame-png-clipart_17028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6"/>
          <a:stretch/>
        </p:blipFill>
        <p:spPr bwMode="auto">
          <a:xfrm>
            <a:off x="683568" y="5298112"/>
            <a:ext cx="648072" cy="65116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png.pngtree.com/png_detail/18/09/10/pngtree-red-flame-png-clipart_170282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36"/>
          <a:stretch/>
        </p:blipFill>
        <p:spPr bwMode="auto">
          <a:xfrm>
            <a:off x="3995936" y="3571469"/>
            <a:ext cx="719735" cy="7231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8" descr="C:\Users\QQQ\Desktop\Дет сад фото\20190123_170741.jpg"/>
          <p:cNvPicPr>
            <a:picLocks noGrp="1"/>
          </p:cNvPicPr>
          <p:nvPr>
            <p:ph idx="1"/>
          </p:nvPr>
        </p:nvPicPr>
        <p:blipFill rotWithShape="1">
          <a:blip r:embed="rId7" cstate="print"/>
          <a:srcRect t="12393" r="36783"/>
          <a:stretch/>
        </p:blipFill>
        <p:spPr bwMode="auto">
          <a:xfrm>
            <a:off x="6300192" y="2852936"/>
            <a:ext cx="2664296" cy="377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png.pngtree.com/element_origin_min_pic/00/00/00/00568d0118df6e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" r="10720"/>
          <a:stretch/>
        </p:blipFill>
        <p:spPr bwMode="auto">
          <a:xfrm>
            <a:off x="7896134" y="5517232"/>
            <a:ext cx="1068354" cy="13407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527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арина\WhatsApp\Camera\IMG_20190122_0927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6" t="5624" r="11495"/>
          <a:stretch/>
        </p:blipFill>
        <p:spPr bwMode="auto">
          <a:xfrm>
            <a:off x="346176" y="1052736"/>
            <a:ext cx="3937792" cy="361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Марина\WhatsApp\Camera\IMG_20190122_0928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/>
          <a:stretch/>
        </p:blipFill>
        <p:spPr bwMode="auto">
          <a:xfrm>
            <a:off x="4830184" y="836712"/>
            <a:ext cx="368199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5256584" cy="576064"/>
          </a:xfrm>
          <a:solidFill>
            <a:srgbClr val="C00000"/>
          </a:solidFill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Arial Narrow" panose="020B0606020202030204" pitchFamily="34" charset="0"/>
              </a:rPr>
              <a:t>«Едем на пожар»     «Спасатели» 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1026" name="Picture 2" descr="http://teplos.com/image/cache/catalog/imag_sp_o__266/znak-o-pozhare-zvonit-01-700x70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81" t="20443" r="20271" b="20286"/>
          <a:stretch/>
        </p:blipFill>
        <p:spPr bwMode="auto">
          <a:xfrm>
            <a:off x="7812185" y="116632"/>
            <a:ext cx="1080120" cy="109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Марина\WhatsApp\Camera\IMG_20190128_1605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9235" r="2752"/>
          <a:stretch/>
        </p:blipFill>
        <p:spPr bwMode="auto">
          <a:xfrm>
            <a:off x="3203848" y="4437112"/>
            <a:ext cx="3540704" cy="230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476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320900" cy="864096"/>
          </a:xfrm>
          <a:solidFill>
            <a:srgbClr val="C00000"/>
          </a:solidFill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конструирование  «Пожарная часть»</a:t>
            </a:r>
            <a:br>
              <a:rPr lang="ru-RU" sz="2800" dirty="0" smtClean="0">
                <a:latin typeface="Arial Narrow" panose="020B0606020202030204" pitchFamily="34" charset="0"/>
              </a:rPr>
            </a:br>
            <a:r>
              <a:rPr lang="ru-RU" sz="2800" dirty="0" smtClean="0">
                <a:latin typeface="Arial Narrow" panose="020B0606020202030204" pitchFamily="34" charset="0"/>
              </a:rPr>
              <a:t>                                           рисование «Дом горит»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D:\Марина\WhatsApp\Camera\IMG_20190122_0921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3"/>
          <a:stretch/>
        </p:blipFill>
        <p:spPr bwMode="auto">
          <a:xfrm>
            <a:off x="535497" y="1484784"/>
            <a:ext cx="3912050" cy="475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Марина\WhatsApp\Camera\IMG_20190122_102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07" y="1484784"/>
            <a:ext cx="3753002" cy="475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585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5"/>
            <a:ext cx="3816425" cy="504056"/>
          </a:xfrm>
          <a:solidFill>
            <a:schemeClr val="accent6"/>
          </a:solidFill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Дидактические игры 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7170" name="Picture 2" descr="D:\Марина\WhatsApp\Camera\IMG_20190123_1709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44" y="1310430"/>
            <a:ext cx="3632708" cy="489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https://zhirafa-tut.ru/components/com_jshopping/files/img_products/full_img_full_J02954_1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1999" y="332656"/>
            <a:ext cx="2880319" cy="2100543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perspectiveAbove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 descr="https://euro-bt.ru/d/393744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t="5053" r="7798" b="3467"/>
          <a:stretch/>
        </p:blipFill>
        <p:spPr bwMode="auto">
          <a:xfrm>
            <a:off x="3923928" y="2496776"/>
            <a:ext cx="2627587" cy="270115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7" name="Рисунок 6" descr="https://cdn.st100sp.com/pictures/144731064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9" t="4377" r="17508" b="7407"/>
          <a:stretch/>
        </p:blipFill>
        <p:spPr bwMode="auto">
          <a:xfrm>
            <a:off x="6670149" y="1484784"/>
            <a:ext cx="2006307" cy="271233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mg.labirint.ru/images/comments_pic/1011/02labd9li1269018907.jpg"/>
          <p:cNvPicPr/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67" t="3298" r="3572" b="2563"/>
          <a:stretch/>
        </p:blipFill>
        <p:spPr bwMode="auto">
          <a:xfrm>
            <a:off x="5796136" y="4197122"/>
            <a:ext cx="2758058" cy="234770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www.bambytoys.ru/pictures/rnt/D-003-300.jpg"/>
          <p:cNvPicPr/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308" y="4869160"/>
            <a:ext cx="2407803" cy="1461567"/>
          </a:xfrm>
          <a:prstGeom prst="rect">
            <a:avLst/>
          </a:prstGeom>
          <a:noFill/>
          <a:ln>
            <a:solidFill>
              <a:srgbClr val="9BBB59">
                <a:lumMod val="60000"/>
                <a:lumOff val="40000"/>
              </a:srgbClr>
            </a:solidFill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slope"/>
            <a:bevelB w="82550" h="44450" prst="angle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245174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flipH="1">
            <a:off x="611560" y="332657"/>
            <a:ext cx="3456384" cy="576064"/>
          </a:xfrm>
          <a:solidFill>
            <a:schemeClr val="accent6"/>
          </a:solidFill>
          <a:ln>
            <a:solidFill>
              <a:srgbClr val="FFC000"/>
            </a:solidFill>
          </a:ln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Детская литература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1560" y="1628800"/>
            <a:ext cx="7522994" cy="4680519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latin typeface="Arial Narrow" panose="020B0606020202030204" pitchFamily="34" charset="0"/>
              </a:rPr>
              <a:t>                </a:t>
            </a:r>
            <a:endParaRPr lang="ru-RU" dirty="0"/>
          </a:p>
        </p:txBody>
      </p:sp>
      <p:pic>
        <p:nvPicPr>
          <p:cNvPr id="12" name="Рисунок 11" descr="http://static.ozone.ru/multimedia/books_covers/101337895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64704"/>
            <a:ext cx="2376264" cy="3243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i.detsad1-zheshart.ru/u/e9/e90f52133a11e597aec3e5176ad97a/-/%D0%9F%D0%9E%D0%96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2240915" cy="321500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5-конечная звезда 8"/>
          <p:cNvSpPr/>
          <p:nvPr/>
        </p:nvSpPr>
        <p:spPr>
          <a:xfrm>
            <a:off x="8388424" y="-819472"/>
            <a:ext cx="72008" cy="14401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s://www.bookvoed.ru/files/1836/25/06/40/9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549"/>
            <a:ext cx="2304256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www.bookvoed.ru/files/1836/25/06/40/9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651" y="4111716"/>
            <a:ext cx="1314133" cy="146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static.ozone.ru/multimedia/books_covers/100537247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265" y="360145"/>
            <a:ext cx="2753108" cy="352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1.labirint.ru/books7/61774/coverb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733982"/>
            <a:ext cx="2088232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spas-extreme.ru/upload/site1/news_aggregator/TkIQVgD4qb-300x300.jp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651" y="3356992"/>
            <a:ext cx="2160240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943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09443" y="332657"/>
            <a:ext cx="4498661" cy="504056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Познавательное развитие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39552" y="1052736"/>
            <a:ext cx="3941167" cy="554461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chemeClr val="accent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 </a:t>
            </a:r>
          </a:p>
          <a:p>
            <a:pPr marL="0" indent="0">
              <a:buNone/>
            </a:pPr>
            <a:endParaRPr lang="ru-RU" b="1" dirty="0">
              <a:solidFill>
                <a:schemeClr val="accent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    </a:t>
            </a:r>
          </a:p>
          <a:p>
            <a:pPr marL="0" indent="0">
              <a:buNone/>
            </a:pPr>
            <a:r>
              <a:rPr lang="ru-RU" sz="5500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500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     Настольно </a:t>
            </a:r>
            <a:r>
              <a:rPr lang="ru-RU" sz="5500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– печатные игры</a:t>
            </a:r>
            <a:r>
              <a:rPr lang="ru-RU" sz="5500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:</a:t>
            </a:r>
            <a:endParaRPr lang="ru-RU" sz="55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Опасные ситуации в доме»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Хорошо – плохо»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лото «Профессии»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Найди хозяина</a:t>
            </a:r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»</a:t>
            </a:r>
          </a:p>
          <a:p>
            <a:endParaRPr lang="ru-RU" sz="5500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5500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       Дидактические </a:t>
            </a:r>
            <a:r>
              <a:rPr lang="ru-RU" sz="5500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игры</a:t>
            </a:r>
            <a:r>
              <a:rPr lang="ru-RU" sz="5500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:</a:t>
            </a:r>
            <a:endParaRPr lang="ru-RU" sz="55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«Раньше и теперь»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Горит – не горит»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Что нужно пожарным?»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Диалоги по телефону»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«Опасно – не опасно»</a:t>
            </a:r>
          </a:p>
          <a:p>
            <a:r>
              <a:rPr lang="ru-RU" sz="55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55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Собери картинку»</a:t>
            </a:r>
          </a:p>
          <a:p>
            <a:endPara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63280" y="1052737"/>
            <a:ext cx="4157192" cy="5544615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accent6"/>
                </a:solidFill>
                <a:latin typeface="Arial Narrow" panose="020B0606020202030204" pitchFamily="34" charset="0"/>
              </a:rPr>
              <a:t> </a:t>
            </a:r>
            <a:endParaRPr lang="ru-RU" sz="2000" dirty="0" smtClean="0">
              <a:solidFill>
                <a:schemeClr val="accent6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accent6"/>
                </a:solidFill>
                <a:latin typeface="Arial Narrow" panose="020B0606020202030204" pitchFamily="34" charset="0"/>
              </a:rPr>
              <a:t> </a:t>
            </a:r>
            <a:r>
              <a:rPr lang="ru-RU" sz="2000" dirty="0" smtClean="0">
                <a:solidFill>
                  <a:schemeClr val="accent6"/>
                </a:solidFill>
                <a:latin typeface="Arial Narrow" panose="020B0606020202030204" pitchFamily="34" charset="0"/>
              </a:rPr>
              <a:t>    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Беседы </a:t>
            </a:r>
            <a:r>
              <a:rPr lang="ru-RU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 пожарной безопасности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: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«Спичка – невеличка, огонь - великан»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«Огонь – друг, огонь - враг»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«Кто они – пожарные?»</a:t>
            </a:r>
          </a:p>
          <a:p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Эти предметы таят опасность!»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«Пожарная безопасность в природе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»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«Знает каждый гражданин, этот номер 01</a:t>
            </a:r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»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          Словесные </a:t>
            </a:r>
            <a:r>
              <a:rPr lang="ru-RU" b="1" dirty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игры</a:t>
            </a:r>
            <a:r>
              <a:rPr lang="ru-RU" b="1" dirty="0" smtClean="0">
                <a:solidFill>
                  <a:schemeClr val="accent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:</a:t>
            </a:r>
            <a:endParaRPr lang="ru-RU" b="1" dirty="0">
              <a:solidFill>
                <a:schemeClr val="accent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Огонь – друг или враг?»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«Закончи предложение»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рифмовка «Причины пожаров»</a:t>
            </a:r>
          </a:p>
          <a:p>
            <a:r>
              <a:rPr lang="ru-RU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«Найди выход»</a:t>
            </a:r>
          </a:p>
          <a:p>
            <a:endParaRPr lang="ru-RU" sz="2000" dirty="0">
              <a:latin typeface="Arial Narrow" panose="020B0606020202030204" pitchFamily="34" charset="0"/>
            </a:endParaRPr>
          </a:p>
          <a:p>
            <a:endParaRPr lang="ru-RU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62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арина\WhatsApp\Camera\IMG_20190124_102926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9223"/>
          <a:stretch/>
        </p:blipFill>
        <p:spPr bwMode="auto">
          <a:xfrm>
            <a:off x="539552" y="836712"/>
            <a:ext cx="2911747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Марина\WhatsApp\Camera\IMG_20190128_1025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871"/>
          <a:stretch/>
        </p:blipFill>
        <p:spPr bwMode="auto">
          <a:xfrm>
            <a:off x="3779912" y="260648"/>
            <a:ext cx="4680520" cy="280631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Марина\WhatsApp\Camera\IMG_20190128_1554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8999"/>
            <a:ext cx="4680520" cy="2751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6222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https://tickets.ribambelle.ru/wp-content/uploads/2018/08/pozharnyi--e153486372282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7" r="16357"/>
          <a:stretch/>
        </p:blipFill>
        <p:spPr bwMode="auto">
          <a:xfrm>
            <a:off x="332969" y="284396"/>
            <a:ext cx="1862767" cy="22264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img2.labirint.ru/books12/114628/b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713" y="663576"/>
            <a:ext cx="2357071" cy="3520987"/>
          </a:xfrm>
          <a:prstGeom prst="rect">
            <a:avLst/>
          </a:prstGeom>
          <a:noFill/>
          <a:ln>
            <a:noFill/>
          </a:ln>
          <a:scene3d>
            <a:camera prst="isometricOffAxis2Left"/>
            <a:lightRig rig="threePt" dir="t"/>
          </a:scene3d>
        </p:spPr>
      </p:pic>
      <p:pic>
        <p:nvPicPr>
          <p:cNvPr id="7" name="Рисунок 6" descr="http://www.combook.ru/imgrab/0027/978546200785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7" y="4281506"/>
            <a:ext cx="1584176" cy="2360035"/>
          </a:xfrm>
          <a:prstGeom prst="rect">
            <a:avLst/>
          </a:prstGeom>
          <a:noFill/>
          <a:ln>
            <a:noFill/>
          </a:ln>
          <a:scene3d>
            <a:camera prst="obliqueBottomRight"/>
            <a:lightRig rig="threePt" dir="t"/>
          </a:scene3d>
        </p:spPr>
      </p:pic>
      <p:pic>
        <p:nvPicPr>
          <p:cNvPr id="5" name="Объект 4" descr="http://mypresentation.ru/documents/181684d4a49b11d2e0a9e3b7468a3044/img0.jpg"/>
          <p:cNvPicPr>
            <a:picLocks noGrp="1"/>
          </p:cNvPicPr>
          <p:nvPr>
            <p:ph idx="4294967295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1966"/>
            <a:ext cx="2088232" cy="2729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http://toys.minekidshop.ru/pict/100529787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05" y="476672"/>
            <a:ext cx="1709696" cy="287589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  <p:pic>
        <p:nvPicPr>
          <p:cNvPr id="2051" name="Picture 3" descr="D:\Марина\WhatsApp\Camera\IMG_20190122_09201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89"/>
          <a:stretch/>
        </p:blipFill>
        <p:spPr bwMode="auto">
          <a:xfrm>
            <a:off x="483853" y="2017444"/>
            <a:ext cx="3955720" cy="42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ddtnvkr.ucoz.org/vazhno/detjam_01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48880"/>
            <a:ext cx="1800200" cy="276810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Рисунок 10" descr="https://ds04.infourok.ru/uploads/ex/1279/00041da0-70e90eb4/hello_html_325a04bc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25144"/>
            <a:ext cx="2951376" cy="1888694"/>
          </a:xfrm>
          <a:prstGeom prst="rect">
            <a:avLst/>
          </a:prstGeom>
          <a:noFill/>
          <a:ln>
            <a:noFill/>
          </a:ln>
          <a:scene3d>
            <a:camera prst="isometricOffAxis2Left"/>
            <a:lightRig rig="threePt" dir="t"/>
          </a:scene3d>
        </p:spPr>
      </p:pic>
      <p:pic>
        <p:nvPicPr>
          <p:cNvPr id="10" name="Рисунок 9" descr="https://umitoy.ru/upload/iblock/c03/c034a00b7fa8999460e02133b7818fc8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7" t="1882" r="18034" b="3239"/>
          <a:stretch/>
        </p:blipFill>
        <p:spPr bwMode="auto">
          <a:xfrm>
            <a:off x="7164288" y="1700808"/>
            <a:ext cx="1656184" cy="2480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619672" y="401966"/>
            <a:ext cx="3042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Arial Narrow" panose="020B0606020202030204" pitchFamily="34" charset="0"/>
                <a:ea typeface="+mj-ea"/>
              </a:rPr>
              <a:t>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171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5"/>
            <a:ext cx="8496944" cy="592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Участники проекта: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  дети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</a:rPr>
              <a:t>, родители, воспитатели средней группы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 Время проведения</a:t>
            </a: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3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     краткосрочный</a:t>
            </a:r>
            <a:r>
              <a:rPr lang="ru-RU" sz="3200" dirty="0">
                <a:solidFill>
                  <a:prstClr val="black"/>
                </a:solidFill>
                <a:latin typeface="Arial Narrow" panose="020B0606020202030204" pitchFamily="34" charset="0"/>
              </a:rPr>
              <a:t>, двухнедельный</a:t>
            </a:r>
            <a:endParaRPr lang="ru-RU" sz="32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Структура проекта: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    цикл познавательных занятий</a:t>
            </a:r>
            <a:endParaRPr lang="ru-RU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 Идея проекта: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3200" dirty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ru-RU" sz="32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выстраивание всех видов детской деятельности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     по теме пожарной безопасности в быту</a:t>
            </a:r>
            <a:endParaRPr lang="ru-RU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66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09443" y="476673"/>
            <a:ext cx="6010830" cy="43204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>
                <a:latin typeface="Arial Narrow" panose="020B0606020202030204" pitchFamily="34" charset="0"/>
              </a:rPr>
              <a:t>Пластилинография «Пожарная машина»</a:t>
            </a:r>
          </a:p>
        </p:txBody>
      </p:sp>
      <p:pic>
        <p:nvPicPr>
          <p:cNvPr id="10" name="Picture 2" descr="D:\Марина\WhatsApp\Camera\IMG_20190118_1004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34"/>
          <a:stretch/>
        </p:blipFill>
        <p:spPr bwMode="auto">
          <a:xfrm>
            <a:off x="251520" y="1052736"/>
            <a:ext cx="3785720" cy="455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арина\WhatsApp\Camera\IMG_20190118_1007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8" t="16172" r="11609" b="9577"/>
          <a:stretch/>
        </p:blipFill>
        <p:spPr bwMode="auto">
          <a:xfrm>
            <a:off x="4281248" y="1052736"/>
            <a:ext cx="4467216" cy="342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арина\WhatsApp\Camera\IMG_20190118_1023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41" b="3996"/>
          <a:stretch/>
        </p:blipFill>
        <p:spPr bwMode="auto">
          <a:xfrm>
            <a:off x="2735485" y="3645024"/>
            <a:ext cx="5722744" cy="302032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96381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116986" y="260649"/>
            <a:ext cx="5551358" cy="50405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           Лепка «Запрещающий знак»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half" idx="1"/>
          </p:nvPr>
        </p:nvSpPr>
        <p:spPr>
          <a:xfrm>
            <a:off x="1547664" y="1809749"/>
            <a:ext cx="2933055" cy="405130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Марина\WhatsApp\Camera\IMG_20190124_1019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4" t="12499" r="7804" b="-1670"/>
          <a:stretch/>
        </p:blipFill>
        <p:spPr bwMode="auto">
          <a:xfrm>
            <a:off x="323527" y="980728"/>
            <a:ext cx="3586919" cy="424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арина\WhatsApp\Camera\IMG_20190124_1035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7" t="1749" r="2989"/>
          <a:stretch/>
        </p:blipFill>
        <p:spPr bwMode="auto">
          <a:xfrm>
            <a:off x="4283967" y="980728"/>
            <a:ext cx="4347297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арина\WhatsApp\Camera\IMG_20190124_1034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2" t="11986" r="2732" b="11216"/>
          <a:stretch/>
        </p:blipFill>
        <p:spPr bwMode="auto">
          <a:xfrm>
            <a:off x="2339752" y="4004441"/>
            <a:ext cx="4203280" cy="2445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D:\Марина\WhatsApp\Camera\IMG_20190124_10403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15" t="31971" r="28506" b="36059"/>
          <a:stretch/>
        </p:blipFill>
        <p:spPr bwMode="auto">
          <a:xfrm>
            <a:off x="6732241" y="4892644"/>
            <a:ext cx="1899024" cy="15143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accent6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41043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332657"/>
            <a:ext cx="7306974" cy="50405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Рисование «Кошкин дом»          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по тексту детской потешки</a:t>
            </a:r>
            <a:endParaRPr lang="ru-RU" dirty="0"/>
          </a:p>
        </p:txBody>
      </p:sp>
      <p:pic>
        <p:nvPicPr>
          <p:cNvPr id="3075" name="Picture 3" descr="D:\Марина\WhatsApp\Camera\IMG_20190128_1358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4" r="3492" b="-324"/>
          <a:stretch/>
        </p:blipFill>
        <p:spPr bwMode="auto">
          <a:xfrm>
            <a:off x="314182" y="1081509"/>
            <a:ext cx="2257287" cy="3154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 descr="D:\Марина\WhatsApp\Camera\IMG_20190128_1358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77" r="12381"/>
          <a:stretch/>
        </p:blipFill>
        <p:spPr bwMode="auto">
          <a:xfrm>
            <a:off x="2887818" y="1070770"/>
            <a:ext cx="2448272" cy="31640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 descr="D:\Марина\WhatsApp\Camera\IMG_20190128_13580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72" r="6731"/>
          <a:stretch/>
        </p:blipFill>
        <p:spPr bwMode="auto">
          <a:xfrm>
            <a:off x="6371374" y="1059668"/>
            <a:ext cx="2593114" cy="3186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 descr="D:\Марина\WhatsApp\Camera\IMG_20190128_13583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  <a14:imgEffect>
                      <a14:saturation sat="3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897" y="3366075"/>
            <a:ext cx="2440719" cy="32918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80" name="Picture 8" descr="D:\Марина\WhatsApp\Camera\IMG_20190128_10173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42139"/>
            <a:ext cx="3710044" cy="2715777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Марина\WhatsApp\Camera\IMG_20190128_124704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r="7127"/>
          <a:stretch/>
        </p:blipFill>
        <p:spPr bwMode="auto">
          <a:xfrm>
            <a:off x="5097831" y="1081509"/>
            <a:ext cx="1454780" cy="1440160"/>
          </a:xfrm>
          <a:prstGeom prst="ellipse">
            <a:avLst/>
          </a:prstGeom>
          <a:ln w="63500" cap="rnd">
            <a:solidFill>
              <a:schemeClr val="accent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705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7"/>
            <a:ext cx="3528391" cy="432048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>
                <a:latin typeface="Arial Narrow" panose="020B0606020202030204" pitchFamily="34" charset="0"/>
              </a:rPr>
              <a:t>Театрализация</a:t>
            </a:r>
          </a:p>
        </p:txBody>
      </p:sp>
      <p:pic>
        <p:nvPicPr>
          <p:cNvPr id="4098" name="Picture 2" descr="D:\Марина\WhatsApp\Camera\IMG_20190128_1357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1" r="2783" b="4067"/>
          <a:stretch/>
        </p:blipFill>
        <p:spPr bwMode="auto">
          <a:xfrm>
            <a:off x="4551905" y="93210"/>
            <a:ext cx="3986792" cy="3911853"/>
          </a:xfrm>
          <a:prstGeom prst="ellipse">
            <a:avLst/>
          </a:prstGeom>
          <a:ln w="63500" cap="rnd">
            <a:solidFill>
              <a:schemeClr val="accent4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Марина\WhatsApp\Camera\IMG_20190128_10332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21" r="20460"/>
          <a:stretch/>
        </p:blipFill>
        <p:spPr bwMode="auto">
          <a:xfrm>
            <a:off x="260421" y="957306"/>
            <a:ext cx="4176464" cy="290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арина\WhatsApp\Camera\IMG_20190128_1023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0"/>
          <a:stretch/>
        </p:blipFill>
        <p:spPr bwMode="auto">
          <a:xfrm>
            <a:off x="1043608" y="3921746"/>
            <a:ext cx="4287885" cy="275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арина\WhatsApp\Camera\IMG_20190128_1213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00352"/>
            <a:ext cx="3384271" cy="288032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0925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260648"/>
            <a:ext cx="5472608" cy="1584176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lvl="0" indent="0">
              <a:buClr>
                <a:srgbClr val="FEDD78"/>
              </a:buClr>
              <a:buNone/>
            </a:pPr>
            <a:r>
              <a:rPr lang="ru-RU" sz="9600" dirty="0">
                <a:solidFill>
                  <a:schemeClr val="tx1"/>
                </a:solidFill>
                <a:latin typeface="Arial Narrow" panose="020B0606020202030204" pitchFamily="34" charset="0"/>
              </a:rPr>
              <a:t>Папки-передвижки по противопожарной </a:t>
            </a:r>
            <a:r>
              <a:rPr lang="ru-RU" sz="9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безопасности</a:t>
            </a:r>
            <a:endParaRPr lang="ru-RU" sz="96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lvl="0" indent="0">
              <a:buClr>
                <a:srgbClr val="FEDD78"/>
              </a:buClr>
              <a:buNone/>
            </a:pPr>
            <a:r>
              <a:rPr lang="ru-RU" sz="9600" dirty="0">
                <a:solidFill>
                  <a:prstClr val="white"/>
                </a:solidFill>
                <a:latin typeface="Arial Narrow" panose="020B0606020202030204" pitchFamily="34" charset="0"/>
              </a:rPr>
              <a:t>Познавательно-информационный уголок безопасности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2376264" cy="1008112"/>
          </a:xfrm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/>
            </a:r>
            <a:br>
              <a:rPr lang="ru-RU" sz="2800" dirty="0" smtClean="0">
                <a:latin typeface="Arial Narrow" panose="020B0606020202030204" pitchFamily="34" charset="0"/>
              </a:rPr>
            </a:br>
            <a:r>
              <a:rPr lang="ru-RU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Работа </a:t>
            </a:r>
            <a:br>
              <a:rPr lang="ru-RU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</a:br>
            <a:r>
              <a:rPr lang="ru-RU" sz="28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  с родителями</a:t>
            </a:r>
            <a:endParaRPr lang="ru-RU" sz="28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2492896"/>
            <a:ext cx="3096344" cy="34370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94793"/>
            <a:ext cx="3600400" cy="2891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185" y="2132856"/>
            <a:ext cx="2556683" cy="36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Марина\WhatsApp\Camera\IMG_20190122_0751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" t="18391" r="39045" b="8199"/>
          <a:stretch/>
        </p:blipFill>
        <p:spPr bwMode="auto">
          <a:xfrm>
            <a:off x="3223304" y="3117603"/>
            <a:ext cx="2016224" cy="353762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506310"/>
            <a:ext cx="1800200" cy="214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8654"/>
            <a:ext cx="2232247" cy="3160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09190"/>
            <a:ext cx="2368616" cy="308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509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259632" y="188913"/>
            <a:ext cx="6552728" cy="73501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Совместное творчество детей и родителей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2052" name="Picture 4" descr="D:\Марина\WhatsApp\Camera\IMG_20190130_0910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"/>
          <a:stretch/>
        </p:blipFill>
        <p:spPr bwMode="auto">
          <a:xfrm>
            <a:off x="395536" y="1268760"/>
            <a:ext cx="3312368" cy="44697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Марина\WhatsApp\Camera\IMG_20190130_0909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94" r="2988" b="5701"/>
          <a:stretch/>
        </p:blipFill>
        <p:spPr bwMode="auto">
          <a:xfrm>
            <a:off x="4067944" y="1775423"/>
            <a:ext cx="4769495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92349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арина\WhatsApp\Camera\IMG_20190201_170733_BURST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9" t="68" r="9572" b="3443"/>
          <a:stretch/>
        </p:blipFill>
        <p:spPr bwMode="auto">
          <a:xfrm rot="16200000">
            <a:off x="1367643" y="-711459"/>
            <a:ext cx="3024338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D:\Марина\WhatsApp\Camera\IMG_20190130_091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01008"/>
            <a:ext cx="5832648" cy="3038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25396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539552" y="3861048"/>
            <a:ext cx="5400675" cy="2519362"/>
          </a:xfrm>
          <a:effectLst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Спасибо за внимание</a:t>
            </a:r>
            <a:endParaRPr lang="ru-RU" sz="40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260648"/>
            <a:ext cx="4869957" cy="4811398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841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60648"/>
            <a:ext cx="6887118" cy="720080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Актуальность проекта: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42493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Актуальность </a:t>
            </a: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проекта вызвана тем, что у детей дошкольного возраста отсутствует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защитная психологическая реакция на экстремальные ситуации, которая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свойственна взрослым. Желание постоянно открывать что-то новое, их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непосредственность, </a:t>
            </a: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любопытство часто ставит их перед реальной опасностью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пожара. Формирование у детей навыков осознанного безопасного поведения в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быту и правила поведения при пожарной опасности реализуется через активную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деятельность всех участников проекта. Взрослые, чтобы не случилось беды,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должны предупредить ребенка о возможных последствиях, но не напугать его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Реализация данного проекта предполагает возможность рассказать и показать как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созидательную, так и разрушительную сторону одного и того же явления, в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данном случае огня, научить ребенка мерам предосторожности, а также правилам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поведения при возникшем пожаре, которые помогут сохранить ему жизнь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9"/>
            <a:ext cx="7234963" cy="864096"/>
          </a:xfrm>
        </p:spPr>
        <p:txBody>
          <a:bodyPr/>
          <a:lstStyle/>
          <a:p>
            <a:r>
              <a:rPr lang="ru-RU" sz="4800" dirty="0" smtClean="0">
                <a:latin typeface="Arial Narrow" panose="020B0606020202030204" pitchFamily="34" charset="0"/>
              </a:rPr>
              <a:t>           </a:t>
            </a:r>
            <a:r>
              <a:rPr lang="ru-RU" sz="4000" dirty="0" smtClean="0">
                <a:latin typeface="Arial Narrow" panose="020B0606020202030204" pitchFamily="34" charset="0"/>
              </a:rPr>
              <a:t>Цель проекта: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80920" cy="4248472"/>
          </a:xfrm>
        </p:spPr>
        <p:txBody>
          <a:bodyPr>
            <a:normAutofit fontScale="25000" lnSpcReduction="20000"/>
          </a:bodyPr>
          <a:lstStyle/>
          <a:p>
            <a:pPr lvl="0">
              <a:buClr>
                <a:srgbClr val="FEDD78"/>
              </a:buClr>
            </a:pPr>
            <a:r>
              <a:rPr lang="ru-RU" sz="11200" dirty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Формировать у детей осознанное и ответственное отношение к выполнению правил пожарной </a:t>
            </a:r>
            <a:r>
              <a:rPr lang="ru-RU" sz="11200" dirty="0" smtClean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безопасности</a:t>
            </a:r>
          </a:p>
          <a:p>
            <a:pPr marL="0" lvl="0" indent="0">
              <a:buClr>
                <a:srgbClr val="FEDD78"/>
              </a:buClr>
              <a:buNone/>
            </a:pPr>
            <a:endParaRPr lang="ru-RU" sz="86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>
              <a:buClr>
                <a:srgbClr val="FEDD78"/>
              </a:buClr>
            </a:pPr>
            <a:r>
              <a:rPr lang="ru-RU" sz="86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1200" dirty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Обучить умениям и навыкам, </a:t>
            </a:r>
            <a:r>
              <a:rPr lang="ru-RU" sz="11200" dirty="0" smtClean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необходимым </a:t>
            </a:r>
            <a:r>
              <a:rPr lang="ru-RU" sz="11200" dirty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для действия в экстремальных </a:t>
            </a:r>
            <a:r>
              <a:rPr lang="ru-RU" sz="11200" dirty="0" smtClean="0">
                <a:solidFill>
                  <a:schemeClr val="bg1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ситуациях</a:t>
            </a:r>
          </a:p>
          <a:p>
            <a:pPr marL="0" lvl="0" indent="0">
              <a:buClr>
                <a:srgbClr val="FEDD78"/>
              </a:buClr>
              <a:buNone/>
            </a:pPr>
            <a:endParaRPr lang="ru-RU" sz="8600" dirty="0" smtClean="0">
              <a:solidFill>
                <a:schemeClr val="bg1"/>
              </a:solidFill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lvl="0">
              <a:buClr>
                <a:srgbClr val="FEDD78"/>
              </a:buClr>
            </a:pPr>
            <a:r>
              <a:rPr lang="ru-RU" sz="11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Изменить отношение </a:t>
            </a:r>
            <a:r>
              <a:rPr lang="ru-RU" sz="11200" dirty="0">
                <a:solidFill>
                  <a:schemeClr val="bg1"/>
                </a:solidFill>
                <a:latin typeface="Arial Narrow" panose="020B0606020202030204" pitchFamily="34" charset="0"/>
              </a:rPr>
              <a:t>детей к своей безопасности и здоровью</a:t>
            </a:r>
          </a:p>
          <a:p>
            <a:pPr marL="0" lvl="0" indent="0">
              <a:buClr>
                <a:srgbClr val="FEDD78"/>
              </a:buClr>
              <a:buNone/>
            </a:pPr>
            <a:endParaRPr lang="ru-RU" sz="70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marL="0" lvl="0" indent="0">
              <a:buClr>
                <a:srgbClr val="FEDD78"/>
              </a:buClr>
              <a:buNone/>
            </a:pPr>
            <a:r>
              <a:rPr lang="ru-RU" sz="3200" dirty="0">
                <a:solidFill>
                  <a:prstClr val="black"/>
                </a:solidFill>
                <a:latin typeface="Arial Narrow" panose="020B0606020202030204" pitchFamily="34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27310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7"/>
            <a:ext cx="6802915" cy="792088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Задачи проекта: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08912" cy="518457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 Narrow" panose="020B0606020202030204" pitchFamily="34" charset="0"/>
              </a:rPr>
              <a:t>расширять представления детей о правилах пожарной </a:t>
            </a:r>
            <a:r>
              <a:rPr lang="ru-RU" sz="2800" dirty="0" smtClean="0">
                <a:latin typeface="Arial Narrow" panose="020B0606020202030204" pitchFamily="34" charset="0"/>
              </a:rPr>
              <a:t>безопасности</a:t>
            </a:r>
          </a:p>
          <a:p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</a:rPr>
              <a:t>учить детей поведению в экстремальных </a:t>
            </a:r>
            <a:r>
              <a:rPr lang="ru-RU" sz="28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ситуациях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дать представление о предметах, которыми детям самостоятельно пользоваться категорически </a:t>
            </a:r>
            <a:r>
              <a:rPr lang="ru-RU" sz="2800" dirty="0" smtClean="0">
                <a:latin typeface="Arial Narrow" panose="020B0606020202030204" pitchFamily="34" charset="0"/>
              </a:rPr>
              <a:t>запрещено</a:t>
            </a:r>
          </a:p>
          <a:p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</a:rPr>
              <a:t>учить детей набирать номер телефона службы спасения и понятно называть свой </a:t>
            </a:r>
            <a:r>
              <a:rPr lang="ru-RU" sz="28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адрес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воспитывать у детей интерес к профессии пожарных, почтительное уважение к их нелегкому труду, осознание опасной </a:t>
            </a:r>
            <a:r>
              <a:rPr lang="ru-RU" sz="2800" dirty="0" smtClean="0">
                <a:latin typeface="Arial Narrow" panose="020B0606020202030204" pitchFamily="34" charset="0"/>
              </a:rPr>
              <a:t>профессии</a:t>
            </a:r>
            <a:endParaRPr lang="ru-RU" sz="2800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480720" cy="720080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Постановка проблемы: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352928" cy="4680520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Arial Narrow" panose="020B0606020202030204" pitchFamily="34" charset="0"/>
              </a:rPr>
              <a:t>Огонь друг или враг</a:t>
            </a:r>
            <a:r>
              <a:rPr lang="ru-RU" sz="2800" dirty="0" smtClean="0">
                <a:latin typeface="Arial Narrow" panose="020B0606020202030204" pitchFamily="34" charset="0"/>
              </a:rPr>
              <a:t>?</a:t>
            </a:r>
            <a:endParaRPr lang="ru-RU" sz="2800" dirty="0">
              <a:latin typeface="Arial Narrow" panose="020B0606020202030204" pitchFamily="34" charset="0"/>
            </a:endParaRPr>
          </a:p>
          <a:p>
            <a:r>
              <a:rPr lang="ru-RU" sz="2800" dirty="0">
                <a:latin typeface="Arial Narrow" panose="020B0606020202030204" pitchFamily="34" charset="0"/>
              </a:rPr>
              <a:t>Что делать, если случиться пожар?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Что делать, чтобы никогда не было пожара</a:t>
            </a:r>
            <a:r>
              <a:rPr lang="ru-RU" sz="2800" dirty="0" smtClean="0">
                <a:latin typeface="Arial Narrow" panose="020B0606020202030204" pitchFamily="34" charset="0"/>
              </a:rPr>
              <a:t>?</a:t>
            </a:r>
          </a:p>
          <a:p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Проблема: 90% детей нарушают  правила безопасного поведения и безопасности жизнедеятельности, даже если им об этом говорили не раз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.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Активизировать родителей к совместной </a:t>
            </a:r>
            <a:r>
              <a:rPr lang="ru-RU" sz="2800" dirty="0" smtClean="0">
                <a:latin typeface="Arial Narrow" panose="020B0606020202030204" pitchFamily="34" charset="0"/>
              </a:rPr>
              <a:t>деятельности</a:t>
            </a:r>
            <a:endParaRPr lang="ru-RU" sz="2800" dirty="0">
              <a:latin typeface="Arial Narrow" panose="020B0606020202030204" pitchFamily="34" charset="0"/>
            </a:endParaRPr>
          </a:p>
          <a:p>
            <a:r>
              <a:rPr lang="ru-RU" sz="2800" dirty="0" smtClean="0">
                <a:latin typeface="Arial Narrow" panose="020B0606020202030204" pitchFamily="34" charset="0"/>
              </a:rPr>
              <a:t>Расширять </a:t>
            </a:r>
            <a:r>
              <a:rPr lang="ru-RU" sz="2800" dirty="0">
                <a:latin typeface="Arial Narrow" panose="020B0606020202030204" pitchFamily="34" charset="0"/>
              </a:rPr>
              <a:t>педагогическую грамотность родителей по вопросам безопасного </a:t>
            </a:r>
            <a:r>
              <a:rPr lang="ru-RU" sz="2800" dirty="0" smtClean="0">
                <a:latin typeface="Arial Narrow" panose="020B0606020202030204" pitchFamily="34" charset="0"/>
              </a:rPr>
              <a:t>поведения</a:t>
            </a:r>
          </a:p>
          <a:p>
            <a:endParaRPr lang="ru-RU" sz="2800" dirty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9632" y="332656"/>
            <a:ext cx="7128792" cy="864095"/>
          </a:xfrm>
        </p:spPr>
        <p:txBody>
          <a:bodyPr/>
          <a:lstStyle/>
          <a:p>
            <a:r>
              <a:rPr lang="ru-RU" sz="4800" dirty="0" smtClean="0">
                <a:latin typeface="Arial Narrow" panose="020B0606020202030204" pitchFamily="34" charset="0"/>
              </a:rPr>
              <a:t>   </a:t>
            </a:r>
            <a:r>
              <a:rPr lang="ru-RU" sz="4000" dirty="0" smtClean="0">
                <a:latin typeface="Arial Narrow" panose="020B0606020202030204" pitchFamily="34" charset="0"/>
              </a:rPr>
              <a:t>Этапы реализации проекта: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806575"/>
            <a:ext cx="7124700" cy="4052888"/>
          </a:xfrm>
        </p:spPr>
        <p:txBody>
          <a:bodyPr/>
          <a:lstStyle/>
          <a:p>
            <a:pPr marL="27432" lvl="0" indent="0" algn="ctr">
              <a:buClr>
                <a:srgbClr val="B83D68"/>
              </a:buClr>
              <a:buNone/>
            </a:pPr>
            <a:r>
              <a:rPr lang="ru-RU" sz="1400" dirty="0" smtClean="0"/>
              <a:t>.​</a:t>
            </a:r>
            <a:endParaRPr lang="ru-RU" sz="1300" dirty="0">
              <a:solidFill>
                <a:srgbClr val="B13F9A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340769"/>
            <a:ext cx="8568952" cy="529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2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Подготовительный:</a:t>
            </a: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 </a:t>
            </a:r>
            <a:endParaRPr lang="ru-RU" sz="2800" dirty="0" smtClean="0">
              <a:solidFill>
                <a:srgbClr val="303F50"/>
              </a:solidFill>
              <a:latin typeface="Arial Narrow" panose="020B0606020202030204" pitchFamily="34" charset="0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</a:pP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  подбор </a:t>
            </a: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материала 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для реализации проекта,</a:t>
            </a:r>
            <a:r>
              <a:rPr lang="ru-RU" sz="2800" dirty="0">
                <a:solidFill>
                  <a:prstClr val="white"/>
                </a:solidFill>
                <a:latin typeface="Arial Narrow" panose="020B0606020202030204" pitchFamily="34" charset="0"/>
              </a:rPr>
              <a:t/>
            </a:r>
            <a:br>
              <a:rPr lang="ru-RU" sz="2800" dirty="0">
                <a:solidFill>
                  <a:prstClr val="white"/>
                </a:solidFill>
                <a:latin typeface="Arial Narrow" panose="020B0606020202030204" pitchFamily="34" charset="0"/>
              </a:rPr>
            </a:br>
            <a:r>
              <a:rPr lang="ru-RU" sz="2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    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беседа </a:t>
            </a: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с родителями о целях и задачах проекта, 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      привлечение </a:t>
            </a:r>
            <a:r>
              <a:rPr lang="ru-RU" sz="2800" dirty="0">
                <a:solidFill>
                  <a:srgbClr val="303F50"/>
                </a:solidFill>
                <a:latin typeface="Arial Narrow" panose="020B0606020202030204" pitchFamily="34" charset="0"/>
              </a:rPr>
              <a:t>их к сотрудничеству</a:t>
            </a:r>
            <a:r>
              <a:rPr lang="ru-RU" sz="2800" dirty="0" smtClean="0">
                <a:solidFill>
                  <a:srgbClr val="303F50"/>
                </a:solidFill>
                <a:latin typeface="Arial Narrow" panose="020B0606020202030204" pitchFamily="34" charset="0"/>
              </a:rPr>
              <a:t>.</a:t>
            </a:r>
            <a:endParaRPr lang="ru-RU" sz="2800" dirty="0" smtClean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2800" dirty="0" smtClean="0">
                <a:latin typeface="Arial Narrow" panose="020B0606020202030204" pitchFamily="34" charset="0"/>
              </a:rPr>
              <a:t>Основной: </a:t>
            </a:r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создание </a:t>
            </a:r>
            <a:r>
              <a:rPr lang="ru-RU" sz="2800" dirty="0">
                <a:solidFill>
                  <a:schemeClr val="bg1"/>
                </a:solidFill>
                <a:latin typeface="Arial Narrow" panose="020B0606020202030204" pitchFamily="34" charset="0"/>
              </a:rPr>
              <a:t>условий для самостоятельной </a:t>
            </a:r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деятельности, НОД, беседы, игры, театрализация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r>
              <a:rPr lang="ru-RU" sz="2800" dirty="0" smtClean="0">
                <a:latin typeface="Arial Narrow" panose="020B0606020202030204" pitchFamily="34" charset="0"/>
              </a:rPr>
              <a:t>Заключительный: </a:t>
            </a:r>
            <a:r>
              <a:rPr lang="ru-RU" sz="28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открытое занятие по пожарной безопасности, выставка продуктивной деятельности детей, выставка конкурсных работ детей с родителями, оформление уголка пожарной безопасности в группе</a:t>
            </a:r>
            <a:endParaRPr lang="ru-RU" dirty="0">
              <a:solidFill>
                <a:prstClr val="white"/>
              </a:solidFill>
            </a:endParaRP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srgbClr val="FEDD78"/>
              </a:buClr>
              <a:buFont typeface="Wingdings 2" charset="2"/>
              <a:buChar char="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38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1440160" cy="9392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419872" y="620688"/>
            <a:ext cx="5328592" cy="5688632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 Narrow" panose="020B0606020202030204" pitchFamily="34" charset="0"/>
              </a:rPr>
              <a:t>Осознанное выполнение правил противопожарной </a:t>
            </a:r>
            <a:r>
              <a:rPr lang="ru-RU" sz="2800" dirty="0" smtClean="0">
                <a:latin typeface="Arial Narrow" panose="020B0606020202030204" pitchFamily="34" charset="0"/>
              </a:rPr>
              <a:t>безопасности детьми</a:t>
            </a:r>
            <a:endParaRPr lang="ru-RU" sz="2800" dirty="0">
              <a:latin typeface="Arial Narrow" panose="020B0606020202030204" pitchFamily="34" charset="0"/>
            </a:endParaRPr>
          </a:p>
          <a:p>
            <a:r>
              <a:rPr lang="ru-RU" sz="2800" dirty="0" smtClean="0">
                <a:latin typeface="Arial Narrow" panose="020B0606020202030204" pitchFamily="34" charset="0"/>
              </a:rPr>
              <a:t>Умение  </a:t>
            </a:r>
            <a:r>
              <a:rPr lang="ru-RU" sz="2800" dirty="0">
                <a:latin typeface="Arial Narrow" panose="020B0606020202030204" pitchFamily="34" charset="0"/>
              </a:rPr>
              <a:t>правильно действовать в случае обнаружения </a:t>
            </a:r>
            <a:r>
              <a:rPr lang="ru-RU" sz="2800" dirty="0" smtClean="0">
                <a:latin typeface="Arial Narrow" panose="020B0606020202030204" pitchFamily="34" charset="0"/>
              </a:rPr>
              <a:t>пожара</a:t>
            </a:r>
            <a:endParaRPr lang="ru-RU" sz="2800" dirty="0">
              <a:latin typeface="Arial Narrow" panose="020B0606020202030204" pitchFamily="34" charset="0"/>
            </a:endParaRPr>
          </a:p>
          <a:p>
            <a:r>
              <a:rPr lang="ru-RU" sz="2800" dirty="0" smtClean="0">
                <a:latin typeface="Arial Narrow" panose="020B0606020202030204" pitchFamily="34" charset="0"/>
              </a:rPr>
              <a:t>Углубить знания о </a:t>
            </a:r>
            <a:r>
              <a:rPr lang="ru-RU" sz="2800" dirty="0">
                <a:latin typeface="Arial Narrow" panose="020B0606020202030204" pitchFamily="34" charset="0"/>
              </a:rPr>
              <a:t>профессии </a:t>
            </a:r>
            <a:r>
              <a:rPr lang="ru-RU" sz="2800" dirty="0" smtClean="0">
                <a:latin typeface="Arial Narrow" panose="020B0606020202030204" pitchFamily="34" charset="0"/>
              </a:rPr>
              <a:t>пожарного</a:t>
            </a:r>
          </a:p>
          <a:p>
            <a:r>
              <a:rPr lang="ru-RU" sz="2800" dirty="0" smtClean="0">
                <a:latin typeface="Arial Narrow" panose="020B0606020202030204" pitchFamily="34" charset="0"/>
              </a:rPr>
              <a:t>Изменение </a:t>
            </a:r>
            <a:r>
              <a:rPr lang="ru-RU" sz="2800" dirty="0">
                <a:latin typeface="Arial Narrow" panose="020B0606020202030204" pitchFamily="34" charset="0"/>
              </a:rPr>
              <a:t>отношения родителей к данной </a:t>
            </a:r>
            <a:r>
              <a:rPr lang="ru-RU" sz="2800" dirty="0" smtClean="0">
                <a:latin typeface="Arial Narrow" panose="020B0606020202030204" pitchFamily="34" charset="0"/>
              </a:rPr>
              <a:t>проблеме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Профилактика панического страха перед </a:t>
            </a:r>
            <a:r>
              <a:rPr lang="ru-RU" sz="2800" dirty="0" smtClean="0">
                <a:latin typeface="Arial Narrow" panose="020B0606020202030204" pitchFamily="34" charset="0"/>
              </a:rPr>
              <a:t>огнём</a:t>
            </a:r>
          </a:p>
          <a:p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23528" y="2204864"/>
            <a:ext cx="2880320" cy="417940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Итоги реализации проекта:</a:t>
            </a:r>
            <a:endParaRPr lang="ru-RU" sz="4400" dirty="0">
              <a:solidFill>
                <a:schemeClr val="bg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56792"/>
            <a:ext cx="77768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: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1916816" y="5445546"/>
            <a:ext cx="1927225" cy="10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8252"/>
            <a:ext cx="1728192" cy="138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48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404665"/>
            <a:ext cx="7162955" cy="720080"/>
          </a:xfrm>
          <a:solidFill>
            <a:srgbClr val="C00000"/>
          </a:solidFill>
        </p:spPr>
        <p:txBody>
          <a:bodyPr/>
          <a:lstStyle/>
          <a:p>
            <a:r>
              <a:rPr lang="ru-RU" sz="2800" dirty="0" smtClean="0">
                <a:latin typeface="Arial Narrow" panose="020B0606020202030204" pitchFamily="34" charset="0"/>
              </a:rPr>
              <a:t>        Уголок пожарной безопасности в группе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09443" y="2204864"/>
            <a:ext cx="6658901" cy="36539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D:\Марина\WhatsApp\Camera\IMG_20190124_1347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6" r="1610" b="4410"/>
          <a:stretch/>
        </p:blipFill>
        <p:spPr bwMode="auto">
          <a:xfrm>
            <a:off x="4409573" y="1340769"/>
            <a:ext cx="4094252" cy="332218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арина\WhatsApp\Camera\IMG_20190122_07574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7"/>
          <a:stretch/>
        </p:blipFill>
        <p:spPr bwMode="auto">
          <a:xfrm>
            <a:off x="395536" y="1340769"/>
            <a:ext cx="3828702" cy="492339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арина\WhatsApp\Camera\IMG_20190124_1036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4" b="1303"/>
          <a:stretch/>
        </p:blipFill>
        <p:spPr bwMode="auto">
          <a:xfrm>
            <a:off x="4405319" y="4941168"/>
            <a:ext cx="4098505" cy="1513179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16485"/>
      </p:ext>
    </p:extLst>
  </p:cSld>
  <p:clrMapOvr>
    <a:masterClrMapping/>
  </p:clrMapOvr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35902069</TotalTime>
  <Words>585</Words>
  <Application>Microsoft Office PowerPoint</Application>
  <PresentationFormat>Экран (4:3)</PresentationFormat>
  <Paragraphs>123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Summer</vt:lpstr>
      <vt:lpstr>             «Осторожно                  огонь»                         </vt:lpstr>
      <vt:lpstr>Презентация PowerPoint</vt:lpstr>
      <vt:lpstr>Актуальность проекта:</vt:lpstr>
      <vt:lpstr>           Цель проекта:</vt:lpstr>
      <vt:lpstr>Задачи проекта:</vt:lpstr>
      <vt:lpstr>Постановка проблемы:</vt:lpstr>
      <vt:lpstr>   Этапы реализации проекта:</vt:lpstr>
      <vt:lpstr>Презентация PowerPoint</vt:lpstr>
      <vt:lpstr>        Уголок пожарной безопасности в группе</vt:lpstr>
      <vt:lpstr>Презентация PowerPoint</vt:lpstr>
      <vt:lpstr>   Экскурсия по детскому саду</vt:lpstr>
      <vt:lpstr>                        Игровая деятельность            создание игровых обучающих  ситуаций:</vt:lpstr>
      <vt:lpstr> «Едем на пожар»     «Спасатели» </vt:lpstr>
      <vt:lpstr>конструирование  «Пожарная часть»                                            рисование «Дом горит»</vt:lpstr>
      <vt:lpstr>Дидактические игры </vt:lpstr>
      <vt:lpstr>Детская литература</vt:lpstr>
      <vt:lpstr>Познавательное развитие</vt:lpstr>
      <vt:lpstr>Презентация PowerPoint</vt:lpstr>
      <vt:lpstr>Презентация PowerPoint</vt:lpstr>
      <vt:lpstr>Пластилинография «Пожарная машина»</vt:lpstr>
      <vt:lpstr>           Лепка «Запрещающий знак»</vt:lpstr>
      <vt:lpstr>Рисование «Кошкин дом»          по тексту детской потешки</vt:lpstr>
      <vt:lpstr>Театрализация</vt:lpstr>
      <vt:lpstr> Работа     с родителями</vt:lpstr>
      <vt:lpstr>Совместное творчество детей и родителей</vt:lpstr>
      <vt:lpstr>Презентация PowerPoint</vt:lpstr>
      <vt:lpstr>Презентация PowerPoint</vt:lpstr>
    </vt:vector>
  </TitlesOfParts>
  <Company>Садик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Примерное оформление проекта по пожарной безопасности </dc:title>
  <dc:creator>Нелли</dc:creator>
  <cp:lastModifiedBy>Марина</cp:lastModifiedBy>
  <cp:revision>143</cp:revision>
  <dcterms:created xsi:type="dcterms:W3CDTF">2002-05-06T20:50:04Z</dcterms:created>
  <dcterms:modified xsi:type="dcterms:W3CDTF">2019-03-09T08:35:56Z</dcterms:modified>
</cp:coreProperties>
</file>