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4" r:id="rId4"/>
    <p:sldId id="259" r:id="rId5"/>
    <p:sldId id="260" r:id="rId6"/>
    <p:sldId id="265" r:id="rId7"/>
    <p:sldId id="266" r:id="rId8"/>
    <p:sldId id="276" r:id="rId9"/>
    <p:sldId id="275" r:id="rId10"/>
    <p:sldId id="277" r:id="rId11"/>
    <p:sldId id="261" r:id="rId12"/>
    <p:sldId id="282" r:id="rId13"/>
    <p:sldId id="278" r:id="rId14"/>
    <p:sldId id="272" r:id="rId15"/>
    <p:sldId id="279" r:id="rId16"/>
    <p:sldId id="281" r:id="rId17"/>
    <p:sldId id="262" r:id="rId18"/>
    <p:sldId id="280" r:id="rId19"/>
    <p:sldId id="263" r:id="rId20"/>
    <p:sldId id="283" r:id="rId21"/>
    <p:sldId id="284" r:id="rId22"/>
    <p:sldId id="285" r:id="rId23"/>
    <p:sldId id="286" r:id="rId24"/>
    <p:sldId id="268" r:id="rId25"/>
    <p:sldId id="299" r:id="rId26"/>
    <p:sldId id="301" r:id="rId27"/>
    <p:sldId id="300" r:id="rId28"/>
    <p:sldId id="274" r:id="rId29"/>
    <p:sldId id="287" r:id="rId30"/>
    <p:sldId id="290" r:id="rId31"/>
    <p:sldId id="267" r:id="rId32"/>
    <p:sldId id="298" r:id="rId33"/>
    <p:sldId id="292" r:id="rId34"/>
    <p:sldId id="289" r:id="rId35"/>
    <p:sldId id="288" r:id="rId36"/>
    <p:sldId id="291" r:id="rId37"/>
    <p:sldId id="273" r:id="rId38"/>
    <p:sldId id="294" r:id="rId39"/>
    <p:sldId id="302" r:id="rId40"/>
    <p:sldId id="269" r:id="rId41"/>
    <p:sldId id="293" r:id="rId42"/>
    <p:sldId id="295" r:id="rId43"/>
    <p:sldId id="297" r:id="rId44"/>
    <p:sldId id="296" r:id="rId45"/>
    <p:sldId id="270" r:id="rId46"/>
    <p:sldId id="271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565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215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605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3272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810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8014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680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347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91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16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416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218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48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40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78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15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665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F025EF9-805D-4984-A1D1-2B069310BACC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6351E07-3042-4142-9906-3BF4FE17D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0103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eomi.ru/" TargetMode="External"/><Relationship Id="rId2" Type="http://schemas.openxmlformats.org/officeDocument/2006/relationships/hyperlink" Target="http://eomi.ru/group/percussion/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eomi.ru/group/percussion/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eomi.ru/percussion/glockenspiel/" TargetMode="External"/><Relationship Id="rId4" Type="http://schemas.openxmlformats.org/officeDocument/2006/relationships/hyperlink" Target="http://eomi.ru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eomi.ru/" TargetMode="External"/><Relationship Id="rId2" Type="http://schemas.openxmlformats.org/officeDocument/2006/relationships/hyperlink" Target="http://eomi.ru/group/percussion/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jpg"/><Relationship Id="rId4" Type="http://schemas.openxmlformats.org/officeDocument/2006/relationships/hyperlink" Target="http://eomi.ru/percussion/gong/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E%D0%BB%D1%8B%D0%BD%D0%BA%D0%B0" TargetMode="External"/><Relationship Id="rId2" Type="http://schemas.openxmlformats.org/officeDocument/2006/relationships/hyperlink" Target="https://ru.wikipedia.org/wiki/%D0%A0%D0%B8%D0%BC%D0%B0%D0%BD,_%D0%9A%D0%B0%D1%80%D0%BB_%D0%92%D0%B8%D0%BB%D1%8C%D0%B3%D0%B5%D0%BB%D1%8C%D0%BC_%D0%AE%D0%BB%D0%B8%D1%83%D1%81_%D0%93%D1%83%D0%B3%D0%BE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0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07" y="3156769"/>
            <a:ext cx="4678516" cy="3508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439" y="348343"/>
            <a:ext cx="10945762" cy="1096999"/>
          </a:xfrm>
        </p:spPr>
        <p:txBody>
          <a:bodyPr>
            <a:noAutofit/>
          </a:bodyPr>
          <a:lstStyle/>
          <a:p>
            <a:pPr algn="ctr"/>
            <a:r>
              <a:rPr lang="ru-RU" sz="2400" b="1" cap="none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</a:t>
            </a:r>
            <a:br>
              <a:rPr lang="ru-RU" sz="2400" b="1" cap="none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none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  <a:br>
              <a:rPr lang="ru-RU" sz="2400" b="1" cap="none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none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 Жуковская детская школа искусств"</a:t>
            </a:r>
            <a:r>
              <a:rPr lang="ru-RU" sz="2400" b="1" cap="none" dirty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cap="none" dirty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cap="none" dirty="0">
              <a:ln w="0"/>
              <a:solidFill>
                <a:schemeClr val="bg1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60439" y="1725560"/>
            <a:ext cx="11238271" cy="3185653"/>
          </a:xfrm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indent="0" algn="ctr">
              <a:buNone/>
            </a:pPr>
            <a:r>
              <a:rPr lang="ru-RU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</a:rPr>
              <a:t>Симфонический </a:t>
            </a: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</a:rPr>
              <a:t>   </a:t>
            </a:r>
          </a:p>
          <a:p>
            <a:pPr marL="0" indent="0" algn="ctr">
              <a:buNone/>
            </a:pPr>
            <a:r>
              <a:rPr lang="ru-RU" sz="6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58000" dir="5400000" sy="-100000" algn="bl" rotWithShape="0"/>
                </a:effectLst>
              </a:rPr>
              <a:t>          оркестр</a:t>
            </a:r>
            <a:endParaRPr lang="ru-RU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58000" dir="5400000" sy="-100000" algn="bl" rotWithShape="0"/>
              </a:effectLst>
            </a:endParaRPr>
          </a:p>
          <a:p>
            <a:pPr algn="ctr"/>
            <a:endParaRPr lang="ru-RU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6618514" y="5191431"/>
            <a:ext cx="5180196" cy="147422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 Прохоренко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теоретических дисциплин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236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010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520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458" y="762000"/>
            <a:ext cx="11122742" cy="1295400"/>
          </a:xfrm>
        </p:spPr>
        <p:txBody>
          <a:bodyPr/>
          <a:lstStyle/>
          <a:p>
            <a:pPr algn="ctr"/>
            <a:r>
              <a:rPr lang="ru-RU" dirty="0" smtClean="0"/>
              <a:t>кларнеты</a:t>
            </a:r>
            <a:r>
              <a:rPr lang="ru-RU" dirty="0"/>
              <a:t>, фаготы.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66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36143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89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0327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490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225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729" y="0"/>
            <a:ext cx="9193004" cy="68947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806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081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8710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88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307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349" y="34580"/>
            <a:ext cx="9097895" cy="6823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391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30" y="-32611"/>
            <a:ext cx="10848561" cy="70970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4211" y="1270528"/>
            <a:ext cx="10436073" cy="452558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279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95" y="7373"/>
            <a:ext cx="9114081" cy="68355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704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025" y="1430593"/>
            <a:ext cx="8396749" cy="62975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955" y="516194"/>
            <a:ext cx="11093245" cy="15412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Оркестр – многочисленный коллектив музыкальных инструментов, исполняющий произведения, специально предназначенные для данного состава</a:t>
            </a:r>
            <a:r>
              <a:rPr lang="ru-RU" dirty="0"/>
              <a:t>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089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333024" y="-117987"/>
            <a:ext cx="9454595" cy="718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48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522820" y="-132735"/>
            <a:ext cx="9549754" cy="725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59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859588" y="-151606"/>
            <a:ext cx="9541618" cy="724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80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5421" y="4933486"/>
            <a:ext cx="4023149" cy="1780604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 инструменты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091"/>
            <a:ext cx="4685421" cy="3127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5421" y="685800"/>
            <a:ext cx="2981529" cy="576262"/>
          </a:xfrm>
        </p:spPr>
        <p:txBody>
          <a:bodyPr/>
          <a:lstStyle/>
          <a:p>
            <a:pPr algn="ctr"/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950" y="73054"/>
            <a:ext cx="4545805" cy="3030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692" y="3576524"/>
            <a:ext cx="4927040" cy="32814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194" y="3283610"/>
            <a:ext cx="6139366" cy="4604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73" y="1719851"/>
            <a:ext cx="4183421" cy="3137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2348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3458" y="103240"/>
            <a:ext cx="4268919" cy="4999702"/>
          </a:xfrm>
        </p:spPr>
        <p:txBody>
          <a:bodyPr/>
          <a:lstStyle/>
          <a:p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Ударные:</a:t>
            </a:r>
          </a:p>
          <a:p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шумовые: кастаньеты, трещотки, маракасы, бич, тамтам, барабаны (большой и малый). Их партии записываются на одной нотной линейке – “нитке”.</a:t>
            </a:r>
          </a:p>
          <a:p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с определённой высотой звучания: литавры, тарелки, треугольник, колокольчик, ксилофон, виброфон, челеста.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377" y="486140"/>
            <a:ext cx="7364010" cy="5523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952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1257" y="685800"/>
            <a:ext cx="5077659" cy="5540829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Трещотка</a:t>
            </a:r>
            <a:r>
              <a:rPr lang="ru-RU" sz="4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русский народный ударный </a:t>
            </a:r>
            <a:endParaRPr lang="ru-RU" sz="28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известный с давних времён.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Состоят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трещотки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из набора 14-20 тонких дощечек длиной 16-18 см, сделанных обычно из дуба и соединённых между собой плотной верёвкой, продетой в отверстия верхней части дощечек. ...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867" y="680171"/>
            <a:ext cx="6520525" cy="5314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24586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1370" y="4487332"/>
            <a:ext cx="967241" cy="15070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4212" y="368710"/>
            <a:ext cx="4937654" cy="6209071"/>
          </a:xfrm>
        </p:spPr>
        <p:txBody>
          <a:bodyPr>
            <a:normAutofit fontScale="92500"/>
          </a:bodyPr>
          <a:lstStyle/>
          <a:p>
            <a:r>
              <a:rPr lang="ru-RU" sz="32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Хлопушка(бич</a:t>
            </a:r>
            <a:r>
              <a:rPr lang="ru-RU" sz="32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  </a:t>
            </a:r>
            <a:endParaRPr lang="ru-RU" dirty="0" smtClean="0">
              <a:solidFill>
                <a:srgbClr val="333333"/>
              </a:solidFill>
              <a:latin typeface="PT sans"/>
            </a:endParaRPr>
          </a:p>
          <a:p>
            <a:r>
              <a:rPr lang="ru-RU" sz="2400" dirty="0" smtClean="0">
                <a:solidFill>
                  <a:srgbClr val="00AE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ударный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AE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музыкальный инструмент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принадлежащий к деревянным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идиофонам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неопределённой высотой звучания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Хлопушка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из двух деревянных дощечек длиной около 40-45 сантиметров и шириной около 10 см, соединённых между собой с одной стороны (у основания). Разводя свободные концы дощечек, исполнитель затем резко ударяет их друг о друга. Получающийся звук большой силы напоминает удар хлыста (отсюда название инструмента во многих языках) или пистолетный выстрел.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2400000">
            <a:off x="4976394" y="2346765"/>
            <a:ext cx="7517192" cy="20554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3173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4212" y="339214"/>
            <a:ext cx="4937654" cy="5840360"/>
          </a:xfrm>
        </p:spPr>
        <p:txBody>
          <a:bodyPr>
            <a:normAutofit lnSpcReduction="10000"/>
          </a:bodyPr>
          <a:lstStyle/>
          <a:p>
            <a:r>
              <a:rPr lang="ru-RU" sz="3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Маракас</a:t>
            </a:r>
          </a:p>
          <a:p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Древнейший ударно-шумовой инструмент коренных жителей Антильских островов - индейцев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таино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разновидность погремушки, издающей при потряхивании характерный шуршащий звук. В настоящее время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маракасы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всей территории Латинской Америки и являются одним из символов латиноамериканской музыки. Как правило, музыкант, играющий на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маракасах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использует пару погремушек - по одной в каждой руке.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74" y="1262062"/>
            <a:ext cx="6295083" cy="35754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35181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237" y="-1"/>
            <a:ext cx="9103801" cy="68278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162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09241" y="-1"/>
            <a:ext cx="9220836" cy="699073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944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86" y="35860"/>
            <a:ext cx="9096187" cy="682214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977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67092" y="0"/>
            <a:ext cx="9290959" cy="7079469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14801" y="1622323"/>
            <a:ext cx="4376056" cy="5061506"/>
          </a:xfrm>
        </p:spPr>
        <p:txBody>
          <a:bodyPr>
            <a:normAutofit fontScale="92500" lnSpcReduction="20000"/>
          </a:bodyPr>
          <a:lstStyle/>
          <a:p>
            <a:pPr algn="just" fontAlgn="t"/>
            <a:r>
              <a:rPr lang="ru-RU" sz="22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Бубен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2200" dirty="0">
                <a:solidFill>
                  <a:srgbClr val="00AE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ударный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solidFill>
                  <a:srgbClr val="00AE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музыкальный инструмент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состоящий из кожаной мембраны, натянутой на деревянный обод. </a:t>
            </a:r>
            <a:endParaRPr lang="ru-RU" sz="22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t"/>
            <a:r>
              <a:rPr lang="ru-RU" sz="2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некоторым разновидностям бубнов подвешены металлические </a:t>
            </a:r>
            <a:r>
              <a:rPr lang="ru-RU" sz="2200" dirty="0">
                <a:solidFill>
                  <a:srgbClr val="00AEE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колокольчики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начинают звенеть, когда исполнитель ударяет по мембране бубна, потирает её или встряхивает весь инструмент.</a:t>
            </a:r>
          </a:p>
          <a:p>
            <a:pPr algn="just" fontAlgn="t"/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 бубен у многих народов: узбекская дойра; армянский, азербайджанский, таджикский </a:t>
            </a:r>
            <a:r>
              <a:rPr lang="ru-RU" sz="22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дэф</a:t>
            </a:r>
            <a:r>
              <a:rPr lang="ru-RU" sz="2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шаманские бубны с длинной ручкой у народов Сибири и Дальнего Востока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885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37" y="66511"/>
            <a:ext cx="9055316" cy="67914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Объект 17"/>
          <p:cNvSpPr>
            <a:spLocks noGrp="1"/>
          </p:cNvSpPr>
          <p:nvPr>
            <p:ph sz="quarter" idx="4"/>
          </p:nvPr>
        </p:nvSpPr>
        <p:spPr>
          <a:xfrm>
            <a:off x="5791200" y="1262061"/>
            <a:ext cx="4944533" cy="420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 музыкальный инструмент, представляющий собой две вогнутые пластинки-ракушки, в верхних частях связанные между собой шнурком. </a:t>
            </a:r>
            <a:endParaRPr lang="ru-RU" sz="240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Кастаньеты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наибольшее распространение в Испании, Южной Италии и Латинской Америке.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408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943599" y="294968"/>
            <a:ext cx="5663382" cy="61205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PT sans"/>
              </a:rPr>
              <a:t>Там-там</a:t>
            </a:r>
            <a:r>
              <a:rPr lang="ru-RU" dirty="0" smtClean="0">
                <a:solidFill>
                  <a:srgbClr val="333333"/>
                </a:solidFill>
                <a:latin typeface="PT sans"/>
              </a:rPr>
              <a:t>—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 </a:t>
            </a:r>
            <a:r>
              <a:rPr lang="ru-RU" dirty="0">
                <a:solidFill>
                  <a:srgbClr val="00AEEF"/>
                </a:solidFill>
                <a:latin typeface="PT sans"/>
                <a:hlinkClick r:id="rId2"/>
              </a:rPr>
              <a:t>ударный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 </a:t>
            </a:r>
            <a:r>
              <a:rPr lang="ru-RU" dirty="0">
                <a:solidFill>
                  <a:srgbClr val="00AEEF"/>
                </a:solidFill>
                <a:latin typeface="PT sans"/>
                <a:hlinkClick r:id="rId3"/>
              </a:rPr>
              <a:t>музыкальный инструмент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 азиатского происхождения, представляющий собой выпуклый диск значительных размеров, изготовленный из металлического сплава (близкого бронзе). Там-там является одним из видов </a:t>
            </a:r>
            <a:r>
              <a:rPr lang="ru-RU" dirty="0">
                <a:solidFill>
                  <a:srgbClr val="00AEEF"/>
                </a:solidFill>
                <a:latin typeface="PT sans"/>
                <a:hlinkClick r:id="rId4"/>
              </a:rPr>
              <a:t>гонгов</a:t>
            </a:r>
            <a:r>
              <a:rPr lang="ru-RU" dirty="0" smtClean="0">
                <a:solidFill>
                  <a:srgbClr val="333333"/>
                </a:solidFill>
                <a:latin typeface="PT sans"/>
              </a:rPr>
              <a:t>.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 </a:t>
            </a:r>
            <a:endParaRPr lang="ru-RU" dirty="0" smtClean="0">
              <a:solidFill>
                <a:srgbClr val="333333"/>
              </a:solidFill>
              <a:latin typeface="PT sans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PT sans"/>
              </a:rPr>
              <a:t>Там-там 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принадлежит к металлическим </a:t>
            </a:r>
            <a:r>
              <a:rPr lang="ru-RU" dirty="0" err="1">
                <a:solidFill>
                  <a:srgbClr val="333333"/>
                </a:solidFill>
                <a:latin typeface="PT sans"/>
              </a:rPr>
              <a:t>идиофонам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 с неопределённой высотой звучания, обладает мрачным, грозным, зловещим тембром. </a:t>
            </a:r>
            <a:endParaRPr lang="ru-RU" dirty="0" smtClean="0">
              <a:solidFill>
                <a:srgbClr val="333333"/>
              </a:solidFill>
              <a:latin typeface="PT sans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PT sans"/>
              </a:rPr>
              <a:t>На 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там-</a:t>
            </a:r>
            <a:r>
              <a:rPr lang="ru-RU" dirty="0" err="1">
                <a:solidFill>
                  <a:srgbClr val="333333"/>
                </a:solidFill>
                <a:latin typeface="PT sans"/>
              </a:rPr>
              <a:t>таме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 играют, ударяя по нему большой колотушкой. </a:t>
            </a:r>
            <a:endParaRPr lang="ru-RU" dirty="0" smtClean="0">
              <a:solidFill>
                <a:srgbClr val="333333"/>
              </a:solidFill>
              <a:latin typeface="PT sans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PT sans"/>
              </a:rPr>
              <a:t>Инструмент </a:t>
            </a:r>
            <a:r>
              <a:rPr lang="ru-RU" dirty="0">
                <a:solidFill>
                  <a:srgbClr val="333333"/>
                </a:solidFill>
                <a:latin typeface="PT sans"/>
              </a:rPr>
              <a:t>обладает способностью долго вибрировать после удара, давая многократные волны нарастания и удаления звука и создавая таки образом впечатление колоссальной звуковой массы.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16" y="370758"/>
            <a:ext cx="5994400" cy="5969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128728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71139" y="0"/>
            <a:ext cx="9183674" cy="695935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388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510791" y="-176981"/>
            <a:ext cx="9233409" cy="7034981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621867" y="4487331"/>
            <a:ext cx="5113866" cy="178283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550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24534" y="-65666"/>
            <a:ext cx="9288479" cy="706447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 flipV="1">
            <a:off x="5900057" y="6422570"/>
            <a:ext cx="4835676" cy="6531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628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29209" y="-113397"/>
            <a:ext cx="9528842" cy="725864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803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411" y="0"/>
            <a:ext cx="8912789" cy="6684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1585" y="2846984"/>
            <a:ext cx="5195409" cy="328069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Набор </a:t>
            </a:r>
            <a:r>
              <a:rPr lang="ru-RU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12—18 цилиндрических металлических трубок диаметром 25—38 мм, подвешенных в раме-стойке (высота около 2 м).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Ударяют </a:t>
            </a:r>
            <a:r>
              <a:rPr lang="ru-RU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колотушкой, головка которой обтянута кожей.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Звукоряд </a:t>
            </a:r>
            <a:r>
              <a:rPr lang="ru-RU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хроматический. Диапазон 1—1,5 октавы (обычно от F; </a:t>
            </a:r>
            <a:r>
              <a:rPr lang="ru-RU" sz="8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нотируется</a:t>
            </a:r>
            <a:r>
              <a:rPr lang="ru-RU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октавой выше, чем звучит).</a:t>
            </a:r>
          </a:p>
          <a:p>
            <a:pPr marL="0" indent="0">
              <a:buNone/>
            </a:pPr>
            <a:r>
              <a:rPr lang="ru-RU" sz="8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sz="8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колокола снабжены демпфером. В оркестре колокола имитируют колокольный звон.</a:t>
            </a:r>
          </a:p>
          <a:p>
            <a:endParaRPr lang="ru-RU" sz="4800" dirty="0"/>
          </a:p>
        </p:txBody>
      </p:sp>
      <p:pic>
        <p:nvPicPr>
          <p:cNvPr id="1027" name="Picture 3" descr="Commons-logo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36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26682" y="-1"/>
            <a:ext cx="9180603" cy="699073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692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4" y="1080272"/>
            <a:ext cx="5973282" cy="39845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806544" y="383459"/>
            <a:ext cx="5862941" cy="5610940"/>
          </a:xfrm>
        </p:spPr>
        <p:txBody>
          <a:bodyPr>
            <a:normAutofit fontScale="92500"/>
          </a:bodyPr>
          <a:lstStyle/>
          <a:p>
            <a:pPr algn="ctr"/>
            <a:r>
              <a:rPr lang="ru-RU" sz="5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Вибрафон</a:t>
            </a:r>
          </a:p>
          <a:p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 музыкальный инструмент с определённой высотой звучания, относящийся к группе металлофонов. </a:t>
            </a:r>
            <a:endParaRPr lang="ru-RU" sz="3200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Изобретён </a:t>
            </a: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США в конце 1910-х годов. Применяется в академической и эстрадной музыке в качестве сольного или ансамблевого инструмента.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90213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465" y="762000"/>
            <a:ext cx="11181735" cy="1295400"/>
          </a:xfrm>
        </p:spPr>
        <p:txBody>
          <a:bodyPr>
            <a:normAutofit/>
          </a:bodyPr>
          <a:lstStyle/>
          <a:p>
            <a:pPr algn="ctr"/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" y="154339"/>
            <a:ext cx="6022950" cy="451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801" y="2410322"/>
            <a:ext cx="5860025" cy="43950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90694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84" y="-3687"/>
            <a:ext cx="9148916" cy="68616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Объект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403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61115" y="-1"/>
            <a:ext cx="9299563" cy="706447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579428" y="685800"/>
            <a:ext cx="1164771" cy="5762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8948057" y="1262062"/>
            <a:ext cx="1787676" cy="218395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271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49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38349" y="1262061"/>
            <a:ext cx="5203109" cy="534521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Арфа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— струнный щипковый 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музыкальный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инструмент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. Считается, что красотой своего внешнего вида она превосходит всех своих соседей по оркестру. Ее изящные очертания скрывают форму треугольника, металлическую раму украшают резьбой. На раму натягивают струны (47-48) разной длины и толщины,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которые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образуют прозрачную сетку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В начале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19 веке старинную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арфу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 усовершенствовал знаменитый фортепьянный мастер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Эрар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. Он нашел способ быстро изменять длину струн и тем самым высоту звука </a:t>
            </a:r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арфы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. Виртуозные возможности </a:t>
            </a:r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арфы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довольно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своеобразны: на ней прекрасно удаются широкие аккорды, пассажи из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</a:rPr>
              <a:t>арпеджий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,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глиссандо...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825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401" y="457199"/>
            <a:ext cx="5469466" cy="668382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Рояль</a:t>
            </a:r>
          </a:p>
          <a:p>
            <a:r>
              <a:rPr lang="ru-RU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инструмент, основной вид фортепиано, в котором струны, дека и механическая часть расположены горизонтально, корпус имеет крыловидную форму, а звуки издаются ударами войлочных молоточков по струнам при помощи клавиш. </a:t>
            </a:r>
            <a:endParaRPr lang="ru-RU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от пианино, звучание рояля более выразительно и насыщенно по тембру, клавиатура более чувствительна, игровые качества более виртуозны, и диапазон градаций изменения звука - шире.</a:t>
            </a:r>
          </a:p>
          <a:p>
            <a:endParaRPr lang="ru-RU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867" y="685800"/>
            <a:ext cx="6321046" cy="51319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16589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09716" y="280219"/>
            <a:ext cx="3772695" cy="62238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один из древнейших музыкальных инструментов. Его история насчитывает несколько тысяч лет. </a:t>
            </a:r>
            <a:r>
              <a:rPr lang="ru-RU" sz="2400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Риман, Карл Вильгельм Юлиус Гуго"/>
              </a:rPr>
              <a:t>Гуго Риман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считал, что родоначальником органа является древняя вавилонская </a:t>
            </a:r>
            <a:r>
              <a:rPr lang="ru-RU" sz="2400" dirty="0">
                <a:solidFill>
                  <a:srgbClr val="0B008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Волынка"/>
              </a:rPr>
              <a:t>волынка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(XIX век до н. э.): «Мех надувался через трубку, а с противоположного конца находился корпус с дудками, имеющими, без сомнения, язычки и по несколько отверстий»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107" y="280219"/>
            <a:ext cx="8008375" cy="5338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8624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80" y="105004"/>
            <a:ext cx="10139395" cy="67529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039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4211" y="1270528"/>
            <a:ext cx="10421324" cy="3847161"/>
          </a:xfrm>
        </p:spPr>
        <p:txBody>
          <a:bodyPr>
            <a:prstTxWarp prst="textPlain">
              <a:avLst/>
            </a:prstTxWarp>
            <a:normAutofit/>
            <a:scene3d>
              <a:camera prst="perspectiveLeft"/>
              <a:lightRig rig="threePt" dir="t"/>
            </a:scene3d>
          </a:bodyPr>
          <a:lstStyle/>
          <a:p>
            <a:pPr marL="0" indent="0" algn="ctr">
              <a:buNone/>
            </a:pPr>
            <a:r>
              <a:rPr lang="ru-RU" sz="8800" b="1" spc="50" dirty="0" smtClean="0">
                <a:ln w="0"/>
                <a:solidFill>
                  <a:schemeClr val="bg2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  <a:reflection blurRad="6350" stA="60000" endA="900" endPos="58000" dir="5400000" sy="-100000" algn="bl" rotWithShape="0"/>
                </a:effectLst>
              </a:rPr>
              <a:t>Благодарю за внимание</a:t>
            </a:r>
            <a:endParaRPr lang="ru-RU" sz="8800" b="1" spc="50" dirty="0">
              <a:ln w="0"/>
              <a:solidFill>
                <a:schemeClr val="bg2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innerShdw blurRad="63500" dist="50800" dir="13500000">
                  <a:srgbClr val="000000">
                    <a:alpha val="50000"/>
                  </a:srgb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271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716" y="324465"/>
            <a:ext cx="11196484" cy="1732935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Струнно-смычковые: скрипки, альты, виолончели, контрабасы.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23" y="1903582"/>
            <a:ext cx="5379844" cy="40348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066" y="2582009"/>
            <a:ext cx="5379248" cy="4034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03340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9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299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7655" y="3227604"/>
            <a:ext cx="3243467" cy="3350175"/>
          </a:xfrm>
        </p:spPr>
        <p:txBody>
          <a:bodyPr>
            <a:normAutofit/>
          </a:bodyPr>
          <a:lstStyle/>
          <a:p>
            <a:endParaRPr lang="ru-RU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83" y="76125"/>
            <a:ext cx="8911765" cy="6683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864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1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160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88" y="0"/>
            <a:ext cx="9143999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839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346</TotalTime>
  <Words>363</Words>
  <Application>Microsoft Office PowerPoint</Application>
  <PresentationFormat>Широкоэкранный</PresentationFormat>
  <Paragraphs>44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2" baseType="lpstr">
      <vt:lpstr>Arial</vt:lpstr>
      <vt:lpstr>Century Gothic</vt:lpstr>
      <vt:lpstr>PT sans</vt:lpstr>
      <vt:lpstr>Times New Roman</vt:lpstr>
      <vt:lpstr>Wingdings 3</vt:lpstr>
      <vt:lpstr>Сектор</vt:lpstr>
      <vt:lpstr>Муниципальное бюджетное учреждение дополнительного образования " Жуковская детская школа искусств" </vt:lpstr>
      <vt:lpstr>Оркестр – многочисленный коллектив музыкальных инструментов, исполняющий произведения, специально предназначенные для данного состава.</vt:lpstr>
      <vt:lpstr>Презентация PowerPoint</vt:lpstr>
      <vt:lpstr>Презентация PowerPoint</vt:lpstr>
      <vt:lpstr>I. Струнно-смычковые: скрипки, альты, виолончели, контрабасы.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кларнеты, фаготы.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Эти инструменты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учреждение дополнительного образования " Жуковская детская школа искусств" </dc:title>
  <dc:creator>Наталья</dc:creator>
  <cp:lastModifiedBy>Наталья</cp:lastModifiedBy>
  <cp:revision>32</cp:revision>
  <dcterms:created xsi:type="dcterms:W3CDTF">2019-02-12T07:34:26Z</dcterms:created>
  <dcterms:modified xsi:type="dcterms:W3CDTF">2019-02-15T08:42:39Z</dcterms:modified>
</cp:coreProperties>
</file>