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67" r:id="rId4"/>
    <p:sldId id="258" r:id="rId5"/>
    <p:sldId id="259" r:id="rId6"/>
    <p:sldId id="268" r:id="rId7"/>
    <p:sldId id="260" r:id="rId8"/>
    <p:sldId id="261" r:id="rId9"/>
    <p:sldId id="262" r:id="rId10"/>
    <p:sldId id="263" r:id="rId11"/>
    <p:sldId id="270" r:id="rId12"/>
    <p:sldId id="264" r:id="rId13"/>
    <p:sldId id="265" r:id="rId14"/>
    <p:sldId id="266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0"/>
  </p:normalViewPr>
  <p:slideViewPr>
    <p:cSldViewPr>
      <p:cViewPr>
        <p:scale>
          <a:sx n="100" d="100"/>
          <a:sy n="100" d="100"/>
        </p:scale>
        <p:origin x="-480" y="10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6992-B9EE-4687-9EBE-8CDD973CC77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E94DC-D4CF-43DA-8E26-F314941E64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231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E94DC-D4CF-43DA-8E26-F314941E643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048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E94DC-D4CF-43DA-8E26-F314941E643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95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DDFE948-EBBE-44F0-8544-98647BB8FF32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68E206-6BF4-486D-A3EB-C6C7EB04BF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nsportal.ru/nachalnaya-shkola/chtenie/2014/08/14/konspekt-k-uroku-balmont-kd-osen" TargetMode="External"/><Relationship Id="rId3" Type="http://schemas.openxmlformats.org/officeDocument/2006/relationships/hyperlink" Target="http://infourok.ru/" TargetMode="External"/><Relationship Id="rId7" Type="http://schemas.openxmlformats.org/officeDocument/2006/relationships/hyperlink" Target="http://www.myshared.ru/" TargetMode="External"/><Relationship Id="rId2" Type="http://schemas.openxmlformats.org/officeDocument/2006/relationships/hyperlink" Target="http://nsporta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" TargetMode="External"/><Relationship Id="rId5" Type="http://schemas.openxmlformats.org/officeDocument/2006/relationships/hyperlink" Target="http://pedsovet.su/" TargetMode="External"/><Relationship Id="rId4" Type="http://schemas.openxmlformats.org/officeDocument/2006/relationships/hyperlink" Target="http://www.uchportal.ru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9" y="2132856"/>
            <a:ext cx="8424605" cy="403244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Наши помощники-книги и тетради.</a:t>
            </a:r>
          </a:p>
          <a:p>
            <a:r>
              <a:rPr lang="ru-RU" sz="3600" dirty="0" smtClean="0"/>
              <a:t>                                 </a:t>
            </a:r>
            <a:r>
              <a:rPr lang="ru-RU" sz="3600" dirty="0" smtClean="0"/>
              <a:t>        </a:t>
            </a:r>
            <a:r>
              <a:rPr lang="ru-RU" dirty="0" smtClean="0"/>
              <a:t>*            Формирует  ценностное </a:t>
            </a:r>
          </a:p>
          <a:p>
            <a:r>
              <a:rPr lang="ru-RU" dirty="0" smtClean="0"/>
              <a:t>                                                                     представление о мире </a:t>
            </a:r>
          </a:p>
          <a:p>
            <a:r>
              <a:rPr lang="ru-RU" dirty="0" smtClean="0"/>
              <a:t>                                                             </a:t>
            </a:r>
            <a:r>
              <a:rPr lang="ru-RU" dirty="0" smtClean="0"/>
              <a:t>человека, природе и </a:t>
            </a:r>
            <a:r>
              <a:rPr lang="ru-RU" dirty="0" smtClean="0"/>
              <a:t>здоровом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</a:t>
            </a:r>
            <a:r>
              <a:rPr lang="ru-RU" dirty="0" smtClean="0"/>
              <a:t>                                          </a:t>
            </a:r>
            <a:r>
              <a:rPr lang="ru-RU" dirty="0" smtClean="0"/>
              <a:t>образе жизни.</a:t>
            </a:r>
          </a:p>
          <a:p>
            <a:endParaRPr lang="ru-RU" dirty="0"/>
          </a:p>
          <a:p>
            <a:r>
              <a:rPr lang="ru-RU" sz="1800" dirty="0" smtClean="0"/>
              <a:t>                                                                                         </a:t>
            </a:r>
            <a:r>
              <a:rPr lang="ru-RU" sz="1800" dirty="0" smtClean="0"/>
              <a:t>Учитель: </a:t>
            </a:r>
            <a:r>
              <a:rPr lang="ru-RU" sz="1800" dirty="0" err="1" smtClean="0"/>
              <a:t>Самиева</a:t>
            </a:r>
            <a:r>
              <a:rPr lang="ru-RU" sz="1800" dirty="0" smtClean="0"/>
              <a:t> Л.А.</a:t>
            </a:r>
            <a:endParaRPr lang="ru-RU" sz="1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944216"/>
          </a:xfrm>
        </p:spPr>
        <p:txBody>
          <a:bodyPr/>
          <a:lstStyle/>
          <a:p>
            <a:pPr marL="182880" indent="0">
              <a:lnSpc>
                <a:spcPct val="115000"/>
              </a:lnSpc>
              <a:spcBef>
                <a:spcPts val="805"/>
              </a:spcBef>
              <a:spcAft>
                <a:spcPts val="2160"/>
              </a:spcAft>
              <a:buNone/>
            </a:pPr>
            <a: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 КОУ «</a:t>
            </a:r>
            <a:r>
              <a:rPr lang="ru-RU" sz="1800" kern="1800" dirty="0" err="1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Нефтеюганская</a:t>
            </a:r>
            <a: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школа-интернат для обучающихся с                 </a:t>
            </a:r>
            <a:b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</a:br>
            <a: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                  ограниченными возможностями здоровья»</a:t>
            </a:r>
            <a:b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</a:br>
            <a:r>
              <a:rPr lang="ru-RU" sz="18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                    </a:t>
            </a: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Окружающий </a:t>
            </a: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природный мир</a:t>
            </a:r>
            <a:b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</a:b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       УМК </a:t>
            </a: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«Мир природы и человека». </a:t>
            </a:r>
            <a:b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</a:b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</a:t>
            </a: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                 Матвеева </a:t>
            </a:r>
            <a:r>
              <a:rPr lang="ru-RU" sz="2400" kern="1800" dirty="0" smtClean="0">
                <a:solidFill>
                  <a:srgbClr val="FF0000"/>
                </a:solidFill>
                <a:effectLst/>
                <a:latin typeface="+mn-lt"/>
                <a:ea typeface="Times New Roman"/>
                <a:cs typeface="Times New Roman"/>
              </a:rPr>
              <a:t>Н.Б. (1 класс)</a:t>
            </a:r>
            <a:r>
              <a:rPr lang="ru-RU" sz="2400" dirty="0" smtClean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2400" dirty="0" smtClean="0">
                <a:effectLst/>
                <a:latin typeface="+mn-lt"/>
                <a:ea typeface="Calibri"/>
                <a:cs typeface="Times New Roman"/>
              </a:rPr>
            </a:br>
            <a:endParaRPr lang="ru-RU" sz="2400" dirty="0"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0" y="2996951"/>
            <a:ext cx="4248140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02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52928" cy="6408712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1600" dirty="0" smtClean="0">
                <a:latin typeface="+mn-lt"/>
              </a:rPr>
              <a:t>Сведения о создании условий для обучающихся с </a:t>
            </a:r>
            <a:r>
              <a:rPr lang="ru-RU" sz="1600" dirty="0" err="1" smtClean="0">
                <a:latin typeface="+mn-lt"/>
              </a:rPr>
              <a:t>овз</a:t>
            </a:r>
            <a:r>
              <a:rPr lang="ru-RU" sz="1600" dirty="0" smtClean="0">
                <a:latin typeface="+mn-lt"/>
              </a:rPr>
              <a:t>.</a:t>
            </a:r>
            <a:endParaRPr lang="ru-RU" sz="1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620688"/>
            <a:ext cx="8352928" cy="4752528"/>
          </a:xfrm>
        </p:spPr>
        <p:txBody>
          <a:bodyPr>
            <a:normAutofit/>
          </a:bodyPr>
          <a:lstStyle/>
          <a:p>
            <a:endParaRPr lang="ru-RU" sz="1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775165"/>
              </p:ext>
            </p:extLst>
          </p:nvPr>
        </p:nvGraphicFramePr>
        <p:xfrm>
          <a:off x="539552" y="1052736"/>
          <a:ext cx="8352927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432048"/>
                <a:gridCol w="1584176"/>
                <a:gridCol w="6336703"/>
              </a:tblGrid>
              <a:tr h="3183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п.п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Нозологии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Формы, методы и приемы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работы  с обучающимся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212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Обучающиеся с умеренной умственной отсталостью, ТМНР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Игровые методы и приемы  (игра не как развлечение, а как средство обучения);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Предметно-действенный метод (организация постоянной активной практической деятельности  с конкретными предметами);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Детальное расчленение материала на простейшие элементы при сохранении его систематичности и логики построения;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Постепенное усложнение самостоятельных действий: переход от действий по подражанию к действиям по образцу, по речевой инструкции.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Частая смена видов деятельности на занятии, привлечение внимания  к новым пособиям, новым видам деятельности в целях удерживания его на необходимое время;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Большая повторяемость материала, применение его в новых ситуациях;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Индивидуальная и дифференцированная работа на уроке.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400" b="1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Э</a:t>
                      </a:r>
                      <a:r>
                        <a:rPr lang="ru-RU" sz="1400" dirty="0">
                          <a:solidFill>
                            <a:srgbClr val="0D0D0D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моциональная положительная оценка учителем малейших достижений ребёнка.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3438" marR="4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240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340768"/>
            <a:ext cx="6512511" cy="4752528"/>
          </a:xfrm>
        </p:spPr>
        <p:txBody>
          <a:bodyPr/>
          <a:lstStyle/>
          <a:p>
            <a:pPr marL="45720" lvl="0" indent="0"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игровая 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-учебная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 «Зелёный уголок»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-календарь природы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 «Времена года»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  <a:t>- «Зона гигиены и чистоты»</a:t>
            </a:r>
            <a:b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srgbClr val="0D0D0D"/>
                </a:solidFill>
                <a:effectLst/>
                <a:latin typeface="Times New Roman"/>
                <a:ea typeface="Times New Roman"/>
                <a:cs typeface="Times New Roman"/>
              </a:rPr>
              <a:t>Технические средства обучения</a:t>
            </a:r>
            <a:r>
              <a:rPr lang="ru-RU" sz="1600" b="0" dirty="0">
                <a:solidFill>
                  <a:srgbClr val="0D0D0D"/>
                </a:solidFill>
                <a:effectLst/>
                <a:latin typeface="Times New Roman"/>
                <a:ea typeface="Times New Roman"/>
                <a:cs typeface="Times New Roman"/>
              </a:rPr>
              <a:t> – </a:t>
            </a:r>
            <a:r>
              <a:rPr lang="ru-RU" sz="16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Times New Roman"/>
              </a:rPr>
              <a:t>ноутбук, интерактивная доска; экранно-звуковые пособия (презентации, мультфильмы и т.д.).</a:t>
            </a:r>
            <a:r>
              <a:rPr lang="ru-RU" sz="1600" dirty="0">
                <a:solidFill>
                  <a:prstClr val="black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prstClr val="black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Интернет ресурсы:</a:t>
            </a:r>
            <a:r>
              <a:rPr lang="en-US" sz="1600" dirty="0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</a:rPr>
              <a:t>http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://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2" tooltip="На главную"/>
              </a:rPr>
              <a:t>nsportal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2" tooltip="На главную"/>
              </a:rPr>
              <a:t>.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2" tooltip="На главную"/>
              </a:rPr>
              <a:t>ru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/, </a:t>
            </a:r>
            <a:r>
              <a:rPr lang="en-US" sz="1600" u="sng" dirty="0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3"/>
              </a:rPr>
              <a:t>http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3"/>
              </a:rPr>
              <a:t>://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3"/>
              </a:rPr>
              <a:t>infourok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3"/>
              </a:rPr>
              <a:t>.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3"/>
              </a:rPr>
              <a:t>ru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3"/>
              </a:rPr>
              <a:t>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en-US" sz="1600" u="sng" dirty="0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4"/>
              </a:rPr>
              <a:t>http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4"/>
              </a:rPr>
              <a:t>://</a:t>
            </a:r>
            <a:r>
              <a:rPr lang="en-US" sz="1600" u="sng" dirty="0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4"/>
              </a:rPr>
              <a:t>www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4"/>
              </a:rPr>
              <a:t>.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4"/>
              </a:rPr>
              <a:t>uchportal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4"/>
              </a:rPr>
              <a:t>.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4"/>
              </a:rPr>
              <a:t>ru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4"/>
              </a:rPr>
              <a:t>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,</a:t>
            </a:r>
            <a:b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en-US" sz="1600" u="sng" dirty="0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5"/>
              </a:rPr>
              <a:t>http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5"/>
              </a:rPr>
              <a:t>://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5"/>
              </a:rPr>
              <a:t>pedsovet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5"/>
              </a:rPr>
              <a:t>.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Book Antiqua"/>
                <a:ea typeface="Calibri"/>
                <a:cs typeface="Times New Roman"/>
                <a:hlinkClick r:id="rId5"/>
              </a:rPr>
              <a:t>su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5"/>
              </a:rPr>
              <a:t>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6"/>
              </a:rPr>
              <a:t>http://www.proshkolu.ru/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7"/>
              </a:rPr>
              <a:t>http://www.myshared.ru/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u="sng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8"/>
              </a:rPr>
              <a:t>http://elenaranko.ucoz.ru</a:t>
            </a:r>
            <a:r>
              <a:rPr lang="ru-RU" sz="1600" u="sng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  <a:hlinkClick r:id="rId8"/>
              </a:rPr>
              <a:t>/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16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16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+mn-ea"/>
                <a:cs typeface="+mn-cs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764704"/>
            <a:ext cx="6400800" cy="720080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rgbClr val="0D0D0D"/>
                </a:solidFill>
                <a:ea typeface="Times New Roman"/>
                <a:cs typeface="Times New Roman"/>
              </a:rPr>
              <a:t>Для успешного обучения и восприятия предметного материала </a:t>
            </a:r>
            <a:endParaRPr lang="ru-RU" sz="1400" b="1" dirty="0" smtClean="0">
              <a:solidFill>
                <a:srgbClr val="0D0D0D"/>
              </a:solidFill>
              <a:ea typeface="Times New Roman"/>
              <a:cs typeface="Times New Roman"/>
            </a:endParaRPr>
          </a:p>
          <a:p>
            <a:pPr marL="45720" indent="0">
              <a:buNone/>
            </a:pPr>
            <a:r>
              <a:rPr lang="ru-RU" sz="1400" b="1" dirty="0" smtClean="0">
                <a:solidFill>
                  <a:srgbClr val="0D0D0D"/>
                </a:solidFill>
                <a:ea typeface="Times New Roman"/>
                <a:cs typeface="Times New Roman"/>
              </a:rPr>
              <a:t>    используются </a:t>
            </a:r>
            <a:r>
              <a:rPr lang="ru-RU" sz="1400" b="1" dirty="0">
                <a:solidFill>
                  <a:srgbClr val="0D0D0D"/>
                </a:solidFill>
                <a:ea typeface="Times New Roman"/>
                <a:cs typeface="Times New Roman"/>
              </a:rPr>
              <a:t>зоны в классе:</a:t>
            </a:r>
            <a:br>
              <a:rPr lang="ru-RU" sz="1400" b="1" dirty="0">
                <a:solidFill>
                  <a:srgbClr val="0D0D0D"/>
                </a:solidFill>
                <a:ea typeface="Times New Roman"/>
                <a:cs typeface="Times New Roman"/>
              </a:rPr>
            </a:b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03992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4372168"/>
            <a:ext cx="7704856" cy="2153176"/>
          </a:xfrm>
        </p:spPr>
        <p:txBody>
          <a:bodyPr/>
          <a:lstStyle/>
          <a:p>
            <a:pPr algn="l"/>
            <a:r>
              <a:rPr lang="ru-RU" sz="1200" dirty="0">
                <a:solidFill>
                  <a:srgbClr val="000000"/>
                </a:solidFill>
                <a:effectLst/>
                <a:latin typeface="+mn-lt"/>
              </a:rPr>
              <a:t>Нормативно-правовое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n-lt"/>
              </a:rPr>
              <a:t>обеспечение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Рабочая 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программа разработана на основе следующих документов:</a:t>
            </a:r>
            <a:b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Закон РФ «Об образовании в РФ» №273-ФЗ от 29.12.2012 г.</a:t>
            </a:r>
            <a:b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Приказа 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Министерства образования Российской Федерации «Об утверждении учебных планов специальных общеобразовательных учреждений для 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обучающихся с 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отклонениями в развитии» от 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10.04.20014 г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. № 29/2065-п.</a:t>
            </a:r>
            <a:b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Программы специальных (коррекционных) образовательных учреждений 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(под редакцией В.В. Вороновой), Издательство М., 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Просвещения 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Учебного 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+mn-lt"/>
              </a:rPr>
              <a:t>плана КОУ «Школа-интернат для обучающихся с ОВЗ».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200" b="0" dirty="0" err="1">
                <a:solidFill>
                  <a:srgbClr val="000000"/>
                </a:solidFill>
                <a:effectLst/>
                <a:latin typeface="+mn-lt"/>
              </a:rPr>
              <a:t>СанПин</a:t>
            </a:r>
            <a:r>
              <a:rPr lang="ru-RU" sz="1200" b="0" dirty="0">
                <a:solidFill>
                  <a:srgbClr val="000000"/>
                </a:solidFill>
                <a:effectLst/>
                <a:latin typeface="+mn-lt"/>
              </a:rPr>
              <a:t> 2.4.2.2821-10 «Санитарно-эпидемиологические требования к условиям и организации обучения в общеобразовательных учреждениях».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332656"/>
            <a:ext cx="7200800" cy="388843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5600" b="1" dirty="0">
                <a:solidFill>
                  <a:srgbClr val="000000"/>
                </a:solidFill>
              </a:rPr>
              <a:t>ПАПКА </a:t>
            </a:r>
            <a:r>
              <a:rPr lang="ru-RU" sz="5600" b="1" dirty="0" smtClean="0">
                <a:solidFill>
                  <a:srgbClr val="000000"/>
                </a:solidFill>
              </a:rPr>
              <a:t>– ПЕРЕДВИЖКА  (ЗОЖ)</a:t>
            </a:r>
            <a:endParaRPr lang="ru-RU" sz="5600" dirty="0">
              <a:solidFill>
                <a:srgbClr val="000000"/>
              </a:solidFill>
            </a:endParaRPr>
          </a:p>
          <a:p>
            <a:pPr marL="45720" indent="0">
              <a:buNone/>
            </a:pPr>
            <a:r>
              <a:rPr lang="ru-RU" sz="5600" dirty="0">
                <a:solidFill>
                  <a:srgbClr val="000000"/>
                </a:solidFill>
              </a:rPr>
              <a:t/>
            </a:r>
            <a:br>
              <a:rPr lang="ru-RU" sz="5600" dirty="0">
                <a:solidFill>
                  <a:srgbClr val="000000"/>
                </a:solidFill>
              </a:rPr>
            </a:br>
            <a:endParaRPr lang="ru-RU" sz="5600" dirty="0" smtClean="0">
              <a:solidFill>
                <a:srgbClr val="000000"/>
              </a:solidFill>
            </a:endParaRPr>
          </a:p>
          <a:p>
            <a:pPr marL="45720" indent="0">
              <a:buNone/>
            </a:pPr>
            <a:r>
              <a:rPr lang="ru-RU" sz="5600" b="1" i="1" dirty="0">
                <a:solidFill>
                  <a:srgbClr val="000000"/>
                </a:solidFill>
              </a:rPr>
              <a:t> </a:t>
            </a:r>
            <a:r>
              <a:rPr lang="ru-RU" sz="5600" b="1" i="1" dirty="0" smtClean="0">
                <a:solidFill>
                  <a:srgbClr val="000000"/>
                </a:solidFill>
              </a:rPr>
              <a:t>                               </a:t>
            </a:r>
            <a:r>
              <a:rPr lang="ru-RU" sz="5600" b="1" dirty="0" smtClean="0">
                <a:solidFill>
                  <a:srgbClr val="000000"/>
                </a:solidFill>
              </a:rPr>
              <a:t>«</a:t>
            </a:r>
            <a:r>
              <a:rPr lang="ru-RU" sz="5600" b="1" dirty="0">
                <a:solidFill>
                  <a:srgbClr val="000000"/>
                </a:solidFill>
              </a:rPr>
              <a:t>Формируем здоровый образ жизни </a:t>
            </a:r>
            <a:r>
              <a:rPr lang="ru-RU" sz="5600" b="1" dirty="0" smtClean="0">
                <a:solidFill>
                  <a:srgbClr val="000000"/>
                </a:solidFill>
              </a:rPr>
              <a:t>у школьников»</a:t>
            </a:r>
          </a:p>
          <a:p>
            <a:pPr marL="45720" indent="0">
              <a:buNone/>
            </a:pPr>
            <a:r>
              <a:rPr lang="ru-RU" sz="5600" b="1" u="sng" dirty="0" smtClean="0">
                <a:solidFill>
                  <a:srgbClr val="000000"/>
                </a:solidFill>
              </a:rPr>
              <a:t>Здоровый </a:t>
            </a:r>
            <a:r>
              <a:rPr lang="ru-RU" sz="5600" b="1" u="sng" dirty="0">
                <a:solidFill>
                  <a:srgbClr val="000000"/>
                </a:solidFill>
              </a:rPr>
              <a:t>образ жизни – это деятельность человека, направленная  на сохранение здоровья.</a:t>
            </a:r>
            <a:endParaRPr lang="ru-RU" sz="5600" dirty="0">
              <a:solidFill>
                <a:srgbClr val="000000"/>
              </a:solidFill>
            </a:endParaRPr>
          </a:p>
          <a:p>
            <a:pPr marL="45720" indent="0" algn="r">
              <a:buNone/>
            </a:pPr>
            <a:r>
              <a:rPr lang="ru-RU" sz="5600" dirty="0">
                <a:solidFill>
                  <a:srgbClr val="000000"/>
                </a:solidFill>
              </a:rPr>
              <a:t>“</a:t>
            </a:r>
            <a:r>
              <a:rPr lang="ru-RU" sz="5600" b="1" dirty="0">
                <a:solidFill>
                  <a:srgbClr val="000000"/>
                </a:solidFill>
              </a:rPr>
              <a:t>Здоровье не всё, но всё без здоровья – ничто”.  </a:t>
            </a:r>
            <a:endParaRPr lang="ru-RU" sz="5600" dirty="0">
              <a:solidFill>
                <a:srgbClr val="000000"/>
              </a:solidFill>
            </a:endParaRPr>
          </a:p>
          <a:p>
            <a:pPr marL="45720" indent="0" algn="r">
              <a:buNone/>
            </a:pPr>
            <a:r>
              <a:rPr lang="ru-RU" sz="5600" dirty="0" smtClean="0">
                <a:solidFill>
                  <a:srgbClr val="000000"/>
                </a:solidFill>
              </a:rPr>
              <a:t> </a:t>
            </a:r>
            <a:r>
              <a:rPr lang="ru-RU" sz="5600" dirty="0">
                <a:solidFill>
                  <a:srgbClr val="000000"/>
                </a:solidFill>
              </a:rPr>
              <a:t>                                 </a:t>
            </a:r>
            <a:r>
              <a:rPr lang="ru-RU" sz="5600" b="1" dirty="0">
                <a:solidFill>
                  <a:srgbClr val="000000"/>
                </a:solidFill>
              </a:rPr>
              <a:t>(Сократ</a:t>
            </a:r>
            <a:r>
              <a:rPr lang="ru-RU" sz="5600" b="1" i="1" dirty="0">
                <a:solidFill>
                  <a:srgbClr val="000000"/>
                </a:solidFill>
              </a:rPr>
              <a:t>.)</a:t>
            </a:r>
            <a:endParaRPr lang="ru-RU" sz="5600" dirty="0">
              <a:solidFill>
                <a:srgbClr val="000000"/>
              </a:solidFill>
            </a:endParaRPr>
          </a:p>
          <a:p>
            <a:pPr marL="45720" indent="0" algn="ctr">
              <a:buNone/>
            </a:pPr>
            <a:r>
              <a:rPr lang="ru-RU" sz="5600" b="1" dirty="0">
                <a:solidFill>
                  <a:srgbClr val="000000"/>
                </a:solidFill>
              </a:rPr>
              <a:t>ПОМНИТЕ!!!</a:t>
            </a:r>
            <a:endParaRPr lang="ru-RU" sz="5600" dirty="0">
              <a:solidFill>
                <a:srgbClr val="000000"/>
              </a:solidFill>
            </a:endParaRPr>
          </a:p>
          <a:p>
            <a:pPr marL="45720" indent="0">
              <a:buNone/>
            </a:pPr>
            <a:endParaRPr lang="ru-RU" sz="5600" dirty="0">
              <a:solidFill>
                <a:srgbClr val="000000"/>
              </a:solidFill>
            </a:endParaRPr>
          </a:p>
          <a:p>
            <a:r>
              <a:rPr lang="ru-RU" sz="5600" b="1" i="1" dirty="0">
                <a:solidFill>
                  <a:srgbClr val="000000"/>
                </a:solidFill>
              </a:rPr>
              <a:t>Основными компонентами здорового образа жизни являются:</a:t>
            </a:r>
            <a:endParaRPr lang="ru-RU" sz="5600" dirty="0">
              <a:solidFill>
                <a:srgbClr val="000000"/>
              </a:solidFill>
            </a:endParaRPr>
          </a:p>
          <a:p>
            <a:r>
              <a:rPr lang="ru-RU" sz="4800" dirty="0">
                <a:solidFill>
                  <a:srgbClr val="000000"/>
                </a:solidFill>
              </a:rPr>
              <a:t>1. Рациональное  питание.</a:t>
            </a:r>
          </a:p>
          <a:p>
            <a:r>
              <a:rPr lang="ru-RU" sz="4800" dirty="0">
                <a:solidFill>
                  <a:srgbClr val="000000"/>
                </a:solidFill>
              </a:rPr>
              <a:t>2. Регулярные физические нагрузки.</a:t>
            </a:r>
          </a:p>
          <a:p>
            <a:r>
              <a:rPr lang="ru-RU" sz="4800" dirty="0">
                <a:solidFill>
                  <a:srgbClr val="000000"/>
                </a:solidFill>
              </a:rPr>
              <a:t>3. Личная  гигиена.</a:t>
            </a:r>
          </a:p>
          <a:p>
            <a:r>
              <a:rPr lang="ru-RU" sz="4800" dirty="0">
                <a:solidFill>
                  <a:srgbClr val="000000"/>
                </a:solidFill>
              </a:rPr>
              <a:t>4. Закаливание организма.</a:t>
            </a:r>
          </a:p>
          <a:p>
            <a:r>
              <a:rPr lang="ru-RU" sz="4800" dirty="0">
                <a:solidFill>
                  <a:srgbClr val="000000"/>
                </a:solidFill>
              </a:rPr>
              <a:t>5. Отказ от вредных привычек.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63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768752" cy="6120680"/>
          </a:xfrm>
        </p:spPr>
        <p:txBody>
          <a:bodyPr/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+mn-lt"/>
              </a:rPr>
              <a:t>Реализация регионального компонента  «Мой край родной- моя Югра».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dirty="0">
                <a:solidFill>
                  <a:schemeClr val="tx1"/>
                </a:solidFill>
                <a:latin typeface="+mn-lt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+mn-lt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Актуальность : работа в разных видах деятельности по формированию у обучающихся устойчивых представлений о природе  края, культуре и быте коренных народов ханты и манси. 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dirty="0">
                <a:solidFill>
                  <a:schemeClr val="tx1"/>
                </a:solidFill>
                <a:latin typeface="+mn-lt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+mn-lt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-ознакомление с орнаментами одежды;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- спортивные игры народов округа;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-жизнь и быт коренных народов края.</a:t>
            </a:r>
            <a:br>
              <a:rPr lang="ru-RU" sz="1600" dirty="0" smtClean="0">
                <a:solidFill>
                  <a:schemeClr val="tx1"/>
                </a:solidFill>
                <a:latin typeface="+mn-lt"/>
              </a:rPr>
            </a:b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10" y="2708920"/>
            <a:ext cx="511256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7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08911" cy="576064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 smtClean="0">
                <a:solidFill>
                  <a:schemeClr val="tx1"/>
                </a:solidFill>
                <a:latin typeface="+mn-lt"/>
              </a:rPr>
              <a:t>Экология</a:t>
            </a:r>
            <a:r>
              <a:rPr lang="ru-RU" sz="1400" dirty="0" smtClean="0">
                <a:latin typeface="+mn-lt"/>
              </a:rPr>
              <a:t>.</a:t>
            </a:r>
            <a:br>
              <a:rPr lang="ru-RU" sz="1400" dirty="0" smtClean="0">
                <a:latin typeface="+mn-lt"/>
              </a:rPr>
            </a:b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</a:rPr>
              <a:t> </a:t>
            </a:r>
            <a:r>
              <a:rPr lang="ru-RU" sz="1400" i="1" dirty="0">
                <a:solidFill>
                  <a:srgbClr val="000000"/>
                </a:solidFill>
                <a:effectLst/>
                <a:latin typeface="Times New Roman"/>
              </a:rPr>
              <a:t>«Использование и охрана природы человеком»</a:t>
            </a:r>
            <a:r>
              <a:rPr lang="ru-RU" sz="1400" b="0" i="1" dirty="0">
                <a:solidFill>
                  <a:srgbClr val="000000"/>
                </a:solidFill>
                <a:effectLst/>
                <a:latin typeface="Times New Roman"/>
              </a:rPr>
              <a:t> 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Times New Roman"/>
              </a:rPr>
              <a:t>дополняет </a:t>
            </a:r>
            <a:r>
              <a:rPr lang="ru-RU" sz="1400" b="0" dirty="0">
                <a:solidFill>
                  <a:srgbClr val="000000"/>
                </a:solidFill>
                <a:effectLst/>
                <a:latin typeface="Times New Roman"/>
              </a:rPr>
              <a:t>курс природоведения, обобщает полученные знания. Учащиеся знакомятся с законами об охране природы в нашей стране, воспринимают их обязательность для выполнения каждым гражданином, активно включаются в практическую деятельность по сохранению природы для будущих поколений.</a:t>
            </a:r>
            <a:r>
              <a:rPr lang="ru-RU" sz="1400" dirty="0" smtClean="0">
                <a:latin typeface="+mn-lt"/>
              </a:rPr>
              <a:t> 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612068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2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836712"/>
            <a:ext cx="6512511" cy="4680520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  <a:t/>
            </a:r>
            <a:b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dirty="0">
                <a:solidFill>
                  <a:srgbClr val="333333"/>
                </a:solidFill>
                <a:effectLst/>
                <a:latin typeface="Helvetica Neue"/>
              </a:rPr>
              <a:t/>
            </a:r>
            <a:br>
              <a:rPr lang="ru-RU" sz="140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  <a:t>Дидактические игры:</a:t>
            </a:r>
            <a:b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dirty="0">
                <a:solidFill>
                  <a:srgbClr val="333333"/>
                </a:solidFill>
                <a:effectLst/>
                <a:latin typeface="Helvetica Neue"/>
              </a:rPr>
              <a:t/>
            </a:r>
            <a:br>
              <a:rPr lang="ru-RU" sz="140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  <a:t/>
            </a:r>
            <a:br>
              <a:rPr lang="ru-RU" sz="1400" dirty="0" smtClean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i="1" dirty="0" smtClean="0">
                <a:solidFill>
                  <a:srgbClr val="333333"/>
                </a:solidFill>
                <a:effectLst/>
                <a:latin typeface="+mn-lt"/>
              </a:rPr>
              <a:t>ОБВЕДИ</a:t>
            </a:r>
            <a:r>
              <a:rPr lang="ru-RU" sz="1400" i="1" dirty="0">
                <a:solidFill>
                  <a:srgbClr val="333333"/>
                </a:solidFill>
                <a:effectLst/>
                <a:latin typeface="+mn-lt"/>
              </a:rPr>
              <a:t>, ДОРИСУЙ, ЗАШТРИХУЙ</a:t>
            </a:r>
            <a:r>
              <a:rPr lang="ru-RU" sz="1400" b="0" i="1" dirty="0">
                <a:solidFill>
                  <a:srgbClr val="333333"/>
                </a:solidFill>
                <a:effectLst/>
                <a:latin typeface="+mn-lt"/>
              </a:rPr>
              <a:t/>
            </a:r>
            <a:br>
              <a:rPr lang="ru-RU" sz="1400" b="0" i="1" dirty="0">
                <a:solidFill>
                  <a:srgbClr val="333333"/>
                </a:solidFill>
                <a:effectLst/>
                <a:latin typeface="+mn-lt"/>
              </a:rPr>
            </a:br>
            <a:r>
              <a:rPr lang="ru-RU" sz="1400" i="1" dirty="0">
                <a:solidFill>
                  <a:srgbClr val="333333"/>
                </a:solidFill>
                <a:effectLst/>
                <a:latin typeface="+mn-lt"/>
              </a:rPr>
              <a:t>коррекционное упражнение для подготовки руки к письму</a:t>
            </a:r>
            <a:r>
              <a:rPr lang="ru-RU" sz="1400" b="0" i="1" dirty="0">
                <a:solidFill>
                  <a:srgbClr val="333333"/>
                </a:solidFill>
                <a:effectLst/>
                <a:latin typeface="+mn-lt"/>
              </a:rPr>
              <a:t/>
            </a:r>
            <a:br>
              <a:rPr lang="ru-RU" sz="1400" b="0" i="1" dirty="0">
                <a:solidFill>
                  <a:srgbClr val="333333"/>
                </a:solidFill>
                <a:effectLst/>
                <a:latin typeface="+mn-lt"/>
              </a:rPr>
            </a:br>
            <a:r>
              <a:rPr lang="ru-RU" sz="1400" i="1" dirty="0">
                <a:solidFill>
                  <a:srgbClr val="333333"/>
                </a:solidFill>
                <a:effectLst/>
                <a:latin typeface="Helvetica Neue"/>
              </a:rPr>
              <a:t>Цель:</a:t>
            </a: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/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Учить воспринимать предмет с помощью обводящего движения и использовать полученный образ в </a:t>
            </a:r>
            <a:r>
              <a:rPr lang="ru-RU" sz="1400" b="0" dirty="0" err="1">
                <a:solidFill>
                  <a:srgbClr val="333333"/>
                </a:solidFill>
                <a:effectLst/>
                <a:latin typeface="Helvetica Neue"/>
              </a:rPr>
              <a:t>изодеятельности</a:t>
            </a: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Учить дорисовывать, создавая образ.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Развитие мелкой моторики руки.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Формировать целенаправленность деятельности и усидчивость в работе.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i="1" dirty="0">
                <a:solidFill>
                  <a:srgbClr val="333333"/>
                </a:solidFill>
                <a:effectLst/>
                <a:latin typeface="Helvetica Neue"/>
              </a:rPr>
              <a:t>Оборудование: </a:t>
            </a: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Наборы карточек с недорисованными предметами, с заданием провести горизонтальные линии, дорисовать рисунок и обвести его по контуру и т.п.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r>
              <a:rPr lang="ru-RU" sz="1400" i="1" dirty="0">
                <a:solidFill>
                  <a:srgbClr val="333333"/>
                </a:solidFill>
                <a:effectLst/>
                <a:latin typeface="Helvetica Neue"/>
              </a:rPr>
              <a:t>Ход упражнения:</a:t>
            </a:r>
            <a: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  <a:t> Педагог предлагает детям поиграть в игру «Веселый карандаш» и с его помощью дорисовать предметы, обвести рисунки, буквы, заштриховать изображения различных предметов и т.п.</a:t>
            </a:r>
            <a:br>
              <a:rPr lang="ru-RU" sz="1400" b="0" dirty="0">
                <a:solidFill>
                  <a:srgbClr val="333333"/>
                </a:solidFill>
                <a:effectLst/>
                <a:latin typeface="Helvetica Neue"/>
              </a:rPr>
            </a:br>
            <a:endParaRPr lang="ru-RU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19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36903" cy="6048672"/>
          </a:xfrm>
          <a:solidFill>
            <a:schemeClr val="accent2"/>
          </a:solidFill>
        </p:spPr>
        <p:txBody>
          <a:bodyPr/>
          <a:lstStyle/>
          <a:p>
            <a:pPr marL="0" indent="0" algn="l">
              <a:buNone/>
            </a:pPr>
            <a:r>
              <a:rPr lang="ru-RU" b="0" dirty="0">
                <a:solidFill>
                  <a:srgbClr val="000000"/>
                </a:solidFill>
                <a:effectLst/>
                <a:latin typeface="Open Sans"/>
              </a:rPr>
              <a:t/>
            </a:r>
            <a:br>
              <a:rPr lang="ru-RU" b="0" dirty="0">
                <a:solidFill>
                  <a:srgbClr val="000000"/>
                </a:solidFill>
                <a:effectLst/>
                <a:latin typeface="Open Sans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Open Sans"/>
              </a:rPr>
              <a:t/>
            </a:r>
            <a:br>
              <a:rPr lang="ru-RU" b="0" dirty="0" smtClean="0">
                <a:solidFill>
                  <a:srgbClr val="000000"/>
                </a:solidFill>
                <a:effectLst/>
                <a:latin typeface="Open Sans"/>
              </a:rPr>
            </a:br>
            <a:r>
              <a:rPr lang="ru-RU" b="0" dirty="0">
                <a:solidFill>
                  <a:srgbClr val="000000"/>
                </a:solidFill>
                <a:effectLst/>
                <a:latin typeface="Open Sans"/>
              </a:rPr>
              <a:t/>
            </a:r>
            <a:br>
              <a:rPr lang="ru-RU" b="0" dirty="0">
                <a:solidFill>
                  <a:srgbClr val="000000"/>
                </a:solidFill>
                <a:effectLst/>
                <a:latin typeface="Open Sans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Open Sans"/>
              </a:rPr>
              <a:t/>
            </a:r>
            <a:br>
              <a:rPr lang="ru-RU" b="0" dirty="0" smtClean="0">
                <a:solidFill>
                  <a:srgbClr val="000000"/>
                </a:solidFill>
                <a:effectLst/>
                <a:latin typeface="Open Sans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Описание </a:t>
            </a:r>
            <a:r>
              <a:rPr lang="ru-RU" sz="1400" dirty="0">
                <a:solidFill>
                  <a:srgbClr val="000000"/>
                </a:solidFill>
                <a:effectLst/>
                <a:latin typeface="+mn-lt"/>
              </a:rPr>
              <a:t>материально-технического обеспечения образовательного процесса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+mn-lt"/>
              </a:rPr>
              <a:t>1. Учебно – методические пособия: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* «Мир природы и человека» учебник в 2 частях, для общеобразовательных организаций, реализующих адаптированные основные общеобразовательные программы: Н. Б. Матвеева, И. А. </a:t>
            </a:r>
            <a:r>
              <a:rPr lang="ru-RU" sz="1400" b="0" dirty="0" err="1">
                <a:solidFill>
                  <a:srgbClr val="000000"/>
                </a:solidFill>
                <a:effectLst/>
                <a:latin typeface="+mn-lt"/>
              </a:rPr>
              <a:t>Ярочкина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, М. А. Попова и др. - М.: Просвещение, 2017. – 87 с.: ил.; 64 с.: ил.</a:t>
            </a:r>
            <a:b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* «Развитие речи», учебник 1 класса для специальных (коррекционных) образовательных учреждений VIII вида. Авторы – составители: Е.Д. Худенко, И.А. Терехова. – М.: АРКТИ, 2004. – 160 с.: ил.* Н. Б. Матвеева, М. А. Попова. «Живой мир».3класс. Учебник для специальных (коррекционных) образовательных учреждений 8 вида. - М.: Просвещение, 2014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.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2</a:t>
            </a:r>
            <a:r>
              <a:rPr lang="ru-RU" sz="1400" dirty="0">
                <a:solidFill>
                  <a:srgbClr val="000000"/>
                </a:solidFill>
                <a:effectLst/>
                <a:latin typeface="+mn-lt"/>
              </a:rPr>
              <a:t>. Учебно - наглядные издания: 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А.М.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Сурков 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«Живые родники» учебное пособие для 1-2 </a:t>
            </a:r>
            <a:r>
              <a:rPr lang="ru-RU" sz="1400" b="0" dirty="0" err="1">
                <a:solidFill>
                  <a:srgbClr val="000000"/>
                </a:solidFill>
                <a:effectLst/>
                <a:latin typeface="+mn-lt"/>
              </a:rPr>
              <a:t>кл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., 4-е издание,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Тюмень 2015 г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.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3</a:t>
            </a:r>
            <a:r>
              <a:rPr lang="ru-RU" sz="1400" dirty="0">
                <a:solidFill>
                  <a:srgbClr val="000000"/>
                </a:solidFill>
                <a:effectLst/>
                <a:latin typeface="+mn-lt"/>
              </a:rPr>
              <a:t>. Учебно – методические пособия: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* Ф.Н.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Фёдорова «Мой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край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Югра»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программа по ознакомлению детей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школьного 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возраста с родным краем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, 2016 г., 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Ф.С. </a:t>
            </a:r>
            <a:r>
              <a:rPr lang="ru-RU" sz="1400" b="0" dirty="0" err="1">
                <a:solidFill>
                  <a:srgbClr val="000000"/>
                </a:solidFill>
                <a:effectLst/>
                <a:latin typeface="+mn-lt"/>
              </a:rPr>
              <a:t>Тикеев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, В.Г. Старухина «Край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родной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Югорский»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2-е изд., доп.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–Тюмень,  2014 . 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- 320 с. * «Естествознание. Растения», З.А. </a:t>
            </a:r>
            <a:r>
              <a:rPr lang="ru-RU" sz="1400" b="0" dirty="0" err="1">
                <a:solidFill>
                  <a:srgbClr val="000000"/>
                </a:solidFill>
                <a:effectLst/>
                <a:latin typeface="+mn-lt"/>
              </a:rPr>
              <a:t>Клепинина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, В.С. </a:t>
            </a:r>
            <a:r>
              <a:rPr lang="ru-RU" sz="1400" b="0" dirty="0" err="1">
                <a:solidFill>
                  <a:srgbClr val="000000"/>
                </a:solidFill>
                <a:effectLst/>
                <a:latin typeface="+mn-lt"/>
              </a:rPr>
              <a:t>Капралова</a:t>
            </a:r>
            <a: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  <a:t>, Москва «Просвещение», 1992 г. * «Естествознание. Животные» А.И. Никишов, А.В. Теремов, Москва «Просвещение», 1991 г.</a:t>
            </a:r>
            <a:br>
              <a:rPr lang="ru-RU" sz="1400" b="0" dirty="0">
                <a:solidFill>
                  <a:srgbClr val="000000"/>
                </a:solidFill>
                <a:effectLst/>
                <a:latin typeface="+mn-lt"/>
              </a:rPr>
            </a:br>
            <a:endParaRPr lang="ru-RU" sz="1400" dirty="0">
              <a:latin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260648"/>
            <a:ext cx="194421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396044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237312" cy="2913504"/>
          </a:xfrm>
        </p:spPr>
        <p:txBody>
          <a:bodyPr>
            <a:noAutofit/>
          </a:bodyPr>
          <a:lstStyle/>
          <a:p>
            <a:r>
              <a:rPr lang="ru-RU" sz="1400" dirty="0" smtClean="0"/>
              <a:t>Рабочая программа по учебному курсу «Мир природы и человека» разработана на основе  адаптированной основной общеобразовательной программы обучения для обучающихся с умственной отсталостью (интеллектуальными нарушениями) и соответствует Федеральному государственному образовательному стандарту обучающихся с умственной отсталостью (интеллектуальными нарушениями), Федерального государственного образовательного стандарта начального общего образования обучающихся с ограниченными возможностями здоровья.</a:t>
            </a:r>
          </a:p>
          <a:p>
            <a:r>
              <a:rPr lang="ru-RU" sz="1400" dirty="0" smtClean="0"/>
              <a:t>Цель:</a:t>
            </a:r>
          </a:p>
          <a:p>
            <a:r>
              <a:rPr lang="ru-RU" sz="1400" dirty="0" smtClean="0"/>
              <a:t>Формирование первоначальных знаний о живой и неживой природе;</a:t>
            </a:r>
          </a:p>
          <a:p>
            <a:r>
              <a:rPr lang="ru-RU" sz="1400" dirty="0" smtClean="0"/>
              <a:t>понимание  простейших взаимосвязей, существующих  между миром  природы и человека.</a:t>
            </a:r>
          </a:p>
          <a:p>
            <a:pPr marL="45720" indent="0">
              <a:buNone/>
            </a:pPr>
            <a:r>
              <a:rPr lang="ru-RU" sz="1400" dirty="0" smtClean="0"/>
              <a:t>      </a:t>
            </a:r>
          </a:p>
          <a:p>
            <a:pPr marL="45720" indent="0">
              <a:buNone/>
            </a:pPr>
            <a:r>
              <a:rPr lang="ru-RU" sz="1400" dirty="0" smtClean="0"/>
              <a:t>       Задачи:</a:t>
            </a:r>
          </a:p>
          <a:p>
            <a:r>
              <a:rPr lang="ru-RU" sz="1400" dirty="0" smtClean="0"/>
              <a:t>➢уточняет имеющиеся у детей представления о живой и неживой природе, даёт новые знания об основных её элементах;</a:t>
            </a:r>
          </a:p>
          <a:p>
            <a:r>
              <a:rPr lang="ru-RU" sz="1400" dirty="0" smtClean="0"/>
              <a:t>➢расширяет представления о взаимосвязи живой и неживой природы;</a:t>
            </a:r>
          </a:p>
          <a:p>
            <a:r>
              <a:rPr lang="ru-RU" sz="1400" dirty="0" smtClean="0"/>
              <a:t>➢вырабатывает умения наблюдать природные явления, сравнивать их, составлять устные  описания, </a:t>
            </a:r>
          </a:p>
          <a:p>
            <a:r>
              <a:rPr lang="ru-RU" sz="1400" dirty="0" smtClean="0"/>
              <a:t>    использовать в речи итоги наблюдений и опытных  работ;</a:t>
            </a:r>
          </a:p>
          <a:p>
            <a:r>
              <a:rPr lang="ru-RU" sz="1400" dirty="0" smtClean="0"/>
              <a:t>➢</a:t>
            </a:r>
            <a:r>
              <a:rPr lang="ru-RU" sz="1400" b="1" dirty="0" smtClean="0"/>
              <a:t>формирует  первоначальные  знания обучающихся  о природе округа Югры;</a:t>
            </a:r>
          </a:p>
          <a:p>
            <a:r>
              <a:rPr lang="ru-RU" sz="1400" dirty="0" smtClean="0"/>
              <a:t>➢ формирует первоначальные  сведения о природоохранной  деятельности</a:t>
            </a:r>
            <a:endParaRPr lang="ru-RU" sz="1400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43607" y="3789040"/>
            <a:ext cx="7200801" cy="3068960"/>
          </a:xfrm>
        </p:spPr>
        <p:txBody>
          <a:bodyPr/>
          <a:lstStyle/>
          <a:p>
            <a:endParaRPr lang="ru-RU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107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/>
                <a:ea typeface="+mn-ea"/>
                <a:cs typeface="+mn-cs"/>
              </a:rPr>
              <a:t>НАШ ДРУЖНЫЙ КЛАСС- 1А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560840" cy="44644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242936"/>
              </p:ext>
            </p:extLst>
          </p:nvPr>
        </p:nvGraphicFramePr>
        <p:xfrm>
          <a:off x="899592" y="116632"/>
          <a:ext cx="7560840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Презентация" r:id="rId3" imgW="3785733" imgH="2837699" progId="PowerPoint.Show.12">
                  <p:embed/>
                </p:oleObj>
              </mc:Choice>
              <mc:Fallback>
                <p:oleObj name="Презентация" r:id="rId3" imgW="3785733" imgH="2837699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116632"/>
                        <a:ext cx="7560840" cy="6120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539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149080"/>
            <a:ext cx="7334200" cy="2304256"/>
          </a:xfrm>
        </p:spPr>
        <p:txBody>
          <a:bodyPr/>
          <a:lstStyle/>
          <a:p>
            <a:pPr marL="0" lvl="0" indent="450850" fontAlgn="base">
              <a:spcAft>
                <a:spcPct val="0"/>
              </a:spcAft>
            </a:pPr>
            <a: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  <a:t>-</a:t>
            </a:r>
            <a:r>
              <a:rPr lang="ru-RU" sz="3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</a:rPr>
              <a:t/>
            </a:r>
            <a:br>
              <a:rPr lang="ru-RU" sz="3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937840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1500" b="1" dirty="0">
                <a:solidFill>
                  <a:srgbClr val="000000"/>
                </a:solidFill>
              </a:rPr>
              <a:t>Формы организации учебной деятельности</a:t>
            </a:r>
            <a:endParaRPr lang="ru-RU" sz="15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500" dirty="0">
                <a:solidFill>
                  <a:srgbClr val="000000"/>
                </a:solidFill>
              </a:rPr>
              <a:t>Основной формой организации обучения курса «Мир природы и человека» является </a:t>
            </a:r>
            <a:r>
              <a:rPr lang="ru-RU" sz="1500" b="1" dirty="0">
                <a:solidFill>
                  <a:srgbClr val="000000"/>
                </a:solidFill>
              </a:rPr>
              <a:t>урок. </a:t>
            </a:r>
            <a:endParaRPr lang="ru-RU" sz="1500" b="1" dirty="0" smtClean="0">
              <a:solidFill>
                <a:srgbClr val="000000"/>
              </a:solidFill>
            </a:endParaRPr>
          </a:p>
          <a:p>
            <a:pPr indent="360680" algn="just"/>
            <a:r>
              <a:rPr lang="ru-RU" sz="1500" dirty="0">
                <a:solidFill>
                  <a:srgbClr val="000000"/>
                </a:solidFill>
              </a:rPr>
              <a:t> Ведущей формой работы учителя с учащимися на уроке является </a:t>
            </a:r>
            <a:r>
              <a:rPr lang="ru-RU" sz="1500" b="1" dirty="0">
                <a:solidFill>
                  <a:srgbClr val="000000"/>
                </a:solidFill>
              </a:rPr>
              <a:t>фронтальная работа </a:t>
            </a:r>
            <a:r>
              <a:rPr lang="ru-RU" sz="1500" dirty="0">
                <a:solidFill>
                  <a:srgbClr val="000000"/>
                </a:solidFill>
              </a:rPr>
              <a:t>при осуществлении </a:t>
            </a:r>
            <a:endParaRPr lang="ru-RU" sz="1500" dirty="0" smtClean="0">
              <a:solidFill>
                <a:srgbClr val="000000"/>
              </a:solidFill>
            </a:endParaRPr>
          </a:p>
          <a:p>
            <a:pPr indent="0" algn="just">
              <a:buNone/>
            </a:pPr>
            <a:r>
              <a:rPr lang="ru-RU" sz="1500" b="1" dirty="0" smtClean="0">
                <a:solidFill>
                  <a:srgbClr val="000000"/>
                </a:solidFill>
              </a:rPr>
              <a:t>          дифференцированного </a:t>
            </a:r>
            <a:r>
              <a:rPr lang="ru-RU" sz="1500" b="1" dirty="0">
                <a:solidFill>
                  <a:srgbClr val="000000"/>
                </a:solidFill>
              </a:rPr>
              <a:t>и индивидуального </a:t>
            </a:r>
            <a:r>
              <a:rPr lang="ru-RU" sz="1500" dirty="0">
                <a:solidFill>
                  <a:srgbClr val="000000"/>
                </a:solidFill>
              </a:rPr>
              <a:t>подходов.</a:t>
            </a:r>
          </a:p>
          <a:p>
            <a:pPr indent="360680" algn="just"/>
            <a:r>
              <a:rPr lang="ru-RU" sz="1500" dirty="0">
                <a:solidFill>
                  <a:srgbClr val="000000"/>
                </a:solidFill>
              </a:rPr>
              <a:t>Каждый урок «Мир природы и человека» оснащён необходимыми наглядными пособиями, раздаточным и дидактическим материалом, техническими средствами </a:t>
            </a:r>
            <a:r>
              <a:rPr lang="ru-RU" sz="1500" dirty="0" smtClean="0">
                <a:solidFill>
                  <a:srgbClr val="000000"/>
                </a:solidFill>
              </a:rPr>
              <a:t>обучения, презентационными материалами;</a:t>
            </a: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 </a:t>
            </a:r>
            <a:r>
              <a:rPr lang="ru-RU" sz="1500" dirty="0">
                <a:solidFill>
                  <a:srgbClr val="000000"/>
                </a:solidFill>
              </a:rPr>
              <a:t>разнообразные наглядные средства обучения: натуральные объекты, </a:t>
            </a:r>
            <a:r>
              <a:rPr lang="ru-RU" sz="1500" dirty="0" smtClean="0">
                <a:solidFill>
                  <a:srgbClr val="000000"/>
                </a:solidFill>
              </a:rPr>
              <a:t>лабораторное оборудование; карандаши, краски.</a:t>
            </a: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муляжи</a:t>
            </a:r>
            <a:r>
              <a:rPr lang="ru-RU" sz="1500" dirty="0">
                <a:solidFill>
                  <a:srgbClr val="000000"/>
                </a:solidFill>
              </a:rPr>
              <a:t>, </a:t>
            </a:r>
            <a:endParaRPr lang="ru-RU" sz="1500" dirty="0" smtClean="0">
              <a:solidFill>
                <a:srgbClr val="000000"/>
              </a:solidFill>
            </a:endParaRP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макеты</a:t>
            </a:r>
            <a:r>
              <a:rPr lang="ru-RU" sz="1500" dirty="0">
                <a:solidFill>
                  <a:srgbClr val="000000"/>
                </a:solidFill>
              </a:rPr>
              <a:t>, </a:t>
            </a:r>
            <a:endParaRPr lang="ru-RU" sz="1500" dirty="0" smtClean="0">
              <a:solidFill>
                <a:srgbClr val="000000"/>
              </a:solidFill>
            </a:endParaRP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гербарии</a:t>
            </a:r>
            <a:r>
              <a:rPr lang="ru-RU" sz="1500" dirty="0">
                <a:solidFill>
                  <a:srgbClr val="000000"/>
                </a:solidFill>
              </a:rPr>
              <a:t>, </a:t>
            </a:r>
            <a:endParaRPr lang="ru-RU" sz="1500" dirty="0" smtClean="0">
              <a:solidFill>
                <a:srgbClr val="000000"/>
              </a:solidFill>
            </a:endParaRP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коллекции,</a:t>
            </a: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 </a:t>
            </a:r>
            <a:r>
              <a:rPr lang="ru-RU" sz="1500" dirty="0">
                <a:solidFill>
                  <a:srgbClr val="000000"/>
                </a:solidFill>
              </a:rPr>
              <a:t>различные мультимедийные материалы</a:t>
            </a:r>
            <a:r>
              <a:rPr lang="ru-RU" sz="1500" dirty="0" smtClean="0">
                <a:solidFill>
                  <a:srgbClr val="000000"/>
                </a:solidFill>
              </a:rPr>
              <a:t>.</a:t>
            </a:r>
          </a:p>
          <a:p>
            <a:pPr indent="360680" algn="just"/>
            <a:r>
              <a:rPr lang="ru-RU" sz="1500" dirty="0" smtClean="0">
                <a:solidFill>
                  <a:srgbClr val="000000"/>
                </a:solidFill>
              </a:rPr>
              <a:t>Таблицы, плакаты, раздаточный материал.</a:t>
            </a:r>
          </a:p>
          <a:p>
            <a:pPr indent="0" algn="just">
              <a:buNone/>
            </a:pPr>
            <a:r>
              <a:rPr lang="ru-RU" sz="1500" b="1" dirty="0" smtClean="0">
                <a:solidFill>
                  <a:srgbClr val="000000"/>
                </a:solidFill>
              </a:rPr>
              <a:t>Принципы обучения: личностно-ориентированный и </a:t>
            </a:r>
          </a:p>
          <a:p>
            <a:pPr indent="0" algn="just">
              <a:buNone/>
            </a:pPr>
            <a:r>
              <a:rPr lang="ru-RU" sz="1500" b="1" dirty="0" smtClean="0">
                <a:solidFill>
                  <a:srgbClr val="000000"/>
                </a:solidFill>
              </a:rPr>
              <a:t>                                        </a:t>
            </a:r>
            <a:r>
              <a:rPr lang="ru-RU" sz="1500" b="1" dirty="0" err="1" smtClean="0">
                <a:solidFill>
                  <a:srgbClr val="000000"/>
                </a:solidFill>
              </a:rPr>
              <a:t>деятельностный</a:t>
            </a:r>
            <a:r>
              <a:rPr lang="ru-RU" sz="1500" b="1" dirty="0" smtClean="0">
                <a:solidFill>
                  <a:srgbClr val="000000"/>
                </a:solidFill>
              </a:rPr>
              <a:t> характер обучения.</a:t>
            </a:r>
          </a:p>
          <a:p>
            <a:pPr indent="360680" algn="just"/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83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fontAlgn="base">
              <a:spcAft>
                <a:spcPct val="0"/>
              </a:spcAft>
              <a:buNone/>
            </a:pPr>
            <a:r>
              <a:rPr lang="ru-RU" sz="1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</a:rPr>
              <a:t/>
            </a:r>
            <a:br>
              <a:rPr lang="ru-RU" sz="1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</a:rPr>
            </a:br>
            <a:r>
              <a:rPr lang="ru-RU" sz="1200" b="0" dirty="0">
                <a:solidFill>
                  <a:srgbClr val="000000"/>
                </a:solidFill>
                <a:effectLst/>
                <a:latin typeface="Times New Roman"/>
              </a:rPr>
              <a:t>-</a:t>
            </a:r>
            <a:r>
              <a:rPr lang="ru-RU" sz="3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</a:rPr>
              <a:t/>
            </a:r>
            <a:br>
              <a:rPr lang="ru-RU" sz="3200" b="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</a:rPr>
            </a:br>
            <a:r>
              <a:rPr lang="ru-RU" sz="1800" b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800" b="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1400" dirty="0"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496944" cy="6120680"/>
          </a:xfrm>
        </p:spPr>
        <p:txBody>
          <a:bodyPr>
            <a:normAutofit fontScale="25000" lnSpcReduction="20000"/>
          </a:bodyPr>
          <a:lstStyle/>
          <a:p>
            <a:pPr indent="0" algn="ctr">
              <a:buNone/>
            </a:pPr>
            <a:r>
              <a:rPr lang="ru-RU" sz="4800" b="1" dirty="0">
                <a:solidFill>
                  <a:srgbClr val="000000"/>
                </a:solidFill>
              </a:rPr>
              <a:t>Требования к уровню </a:t>
            </a:r>
            <a:r>
              <a:rPr lang="ru-RU" sz="4800" b="1" dirty="0" smtClean="0">
                <a:solidFill>
                  <a:srgbClr val="000000"/>
                </a:solidFill>
              </a:rPr>
              <a:t>подготовки  обучающихся </a:t>
            </a:r>
            <a:endParaRPr lang="ru-RU" sz="4800" dirty="0">
              <a:solidFill>
                <a:srgbClr val="000000"/>
              </a:solidFill>
            </a:endParaRPr>
          </a:p>
          <a:p>
            <a:pPr indent="0" algn="ctr">
              <a:buNone/>
            </a:pPr>
            <a:r>
              <a:rPr lang="ru-RU" sz="4800" b="1" dirty="0">
                <a:solidFill>
                  <a:srgbClr val="000000"/>
                </a:solidFill>
              </a:rPr>
              <a:t>п</a:t>
            </a:r>
            <a:r>
              <a:rPr lang="ru-RU" sz="4800" b="1" dirty="0" smtClean="0">
                <a:solidFill>
                  <a:srgbClr val="000000"/>
                </a:solidFill>
              </a:rPr>
              <a:t>о предмету «Окружающий природный мир» являются:</a:t>
            </a:r>
          </a:p>
          <a:p>
            <a:pPr indent="0" algn="ctr">
              <a:buNone/>
            </a:pPr>
            <a:endParaRPr lang="ru-RU" sz="4800" b="1" dirty="0">
              <a:solidFill>
                <a:srgbClr val="000000"/>
              </a:solidFill>
            </a:endParaRPr>
          </a:p>
          <a:p>
            <a:pPr indent="0" algn="ctr">
              <a:buNone/>
            </a:pPr>
            <a:r>
              <a:rPr lang="ru-RU" sz="4800" b="1" dirty="0" smtClean="0">
                <a:solidFill>
                  <a:srgbClr val="000000"/>
                </a:solidFill>
              </a:rPr>
              <a:t>Личностные  учебные действия:</a:t>
            </a:r>
            <a:endParaRPr lang="ru-RU" sz="4800" dirty="0">
              <a:solidFill>
                <a:srgbClr val="000000"/>
              </a:solidFill>
            </a:endParaRPr>
          </a:p>
          <a:p>
            <a:pPr indent="0" algn="ctr">
              <a:buNone/>
            </a:pPr>
            <a:endParaRPr lang="ru-RU" sz="4800" dirty="0">
              <a:solidFill>
                <a:srgbClr val="000000"/>
              </a:solidFill>
            </a:endParaRPr>
          </a:p>
          <a:p>
            <a:pPr marL="455930" marR="17907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Готовность школьника к положительному отношению к школе, ориентации на содержательные моменты школьной действительности и принятия образца «хорошего ученика»;</a:t>
            </a:r>
          </a:p>
          <a:p>
            <a:pPr marL="455930" marR="17907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способность проявлять учебно-познавательный процесс к новому учебному </a:t>
            </a:r>
            <a:r>
              <a:rPr lang="ru-RU" sz="4800" dirty="0" smtClean="0">
                <a:solidFill>
                  <a:srgbClr val="000000"/>
                </a:solidFill>
              </a:rPr>
              <a:t>материалу;</a:t>
            </a:r>
            <a:endParaRPr lang="ru-RU" sz="4800" dirty="0">
              <a:solidFill>
                <a:srgbClr val="000000"/>
              </a:solidFill>
            </a:endParaRPr>
          </a:p>
          <a:p>
            <a:pPr marL="273050" marR="179070" indent="0" algn="just">
              <a:buNone/>
            </a:pPr>
            <a:endParaRPr lang="ru-RU" sz="4800" dirty="0" smtClean="0">
              <a:solidFill>
                <a:srgbClr val="000000"/>
              </a:solidFill>
            </a:endParaRPr>
          </a:p>
          <a:p>
            <a:pPr marL="455930" marR="17907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формировать представления о здоровом образе жизни: знать элементарные гигиенические навыки, режимные моменты класса, в </a:t>
            </a:r>
            <a:r>
              <a:rPr lang="ru-RU" sz="4800" dirty="0" smtClean="0">
                <a:solidFill>
                  <a:srgbClr val="000000"/>
                </a:solidFill>
              </a:rPr>
              <a:t>том </a:t>
            </a:r>
            <a:r>
              <a:rPr lang="ru-RU" sz="4800" dirty="0">
                <a:solidFill>
                  <a:srgbClr val="000000"/>
                </a:solidFill>
              </a:rPr>
              <a:t>числе (пальчиковая гимнастика, гимнастика для глаз и позвоночника, физ. минутка устная и музыкальная);</a:t>
            </a:r>
          </a:p>
          <a:p>
            <a:pPr indent="360680"/>
            <a:r>
              <a:rPr lang="ru-RU" sz="4800" b="1" dirty="0">
                <a:solidFill>
                  <a:srgbClr val="000000"/>
                </a:solidFill>
              </a:rPr>
              <a:t>Регулятивные  учебные  действия</a:t>
            </a:r>
            <a:endParaRPr lang="ru-RU" sz="4800" dirty="0">
              <a:solidFill>
                <a:srgbClr val="000000"/>
              </a:solidFill>
            </a:endParaRPr>
          </a:p>
          <a:p>
            <a:pPr marL="455930" marR="17907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организовывать своё рабочее место с помощью учителя;</a:t>
            </a:r>
          </a:p>
          <a:p>
            <a:pPr marL="455930" marR="17907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уметь использовать в деятельности на уроках «Мир природы и человека» цветные карандаши, краски, фломастеры, дневник наблюдения за природой, различные линейки, развивающие игры, лото и домино с животными и растениями, другие развивающие игры по темам изучающего предмета;</a:t>
            </a:r>
          </a:p>
          <a:p>
            <a:pPr marL="457200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адекватно воспринимать предложения и оценку учителя, товарищей, родителей.</a:t>
            </a:r>
          </a:p>
          <a:p>
            <a:pPr indent="360680"/>
            <a:r>
              <a:rPr lang="ru-RU" sz="4800" b="1" dirty="0">
                <a:solidFill>
                  <a:srgbClr val="000000"/>
                </a:solidFill>
              </a:rPr>
              <a:t>Познавательные  учебные  действия</a:t>
            </a:r>
            <a:endParaRPr lang="ru-RU" sz="4800" dirty="0">
              <a:solidFill>
                <a:srgbClr val="000000"/>
              </a:solidFill>
            </a:endParaRP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узнавать и называть изученные объекты на иллюстрациях с помощью учителя;</a:t>
            </a:r>
          </a:p>
          <a:p>
            <a:pPr marL="274320" indent="0" algn="just">
              <a:buNone/>
            </a:pPr>
            <a:endParaRPr lang="ru-RU" sz="4800" dirty="0">
              <a:solidFill>
                <a:srgbClr val="000000"/>
              </a:solidFill>
            </a:endParaRP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называть объекты, отнесённые к одной и той же изучаемой группе (фрукты; птицы; зимняя одежда);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знать основные правила личной гигиены;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иметь представления об элементарных правилах безопасного поведения в природе и в обществе;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владеть несложными санитарно - гигиеническими навыками (мыть руки, чистить зубы, расчёсывать волосы и т.д.);</a:t>
            </a:r>
          </a:p>
          <a:p>
            <a:pPr indent="360680"/>
            <a:r>
              <a:rPr lang="ru-RU" sz="4800" b="1" dirty="0" smtClean="0">
                <a:solidFill>
                  <a:srgbClr val="000000"/>
                </a:solidFill>
              </a:rPr>
              <a:t>Коммуникативные </a:t>
            </a:r>
            <a:r>
              <a:rPr lang="ru-RU" sz="4800" b="1" dirty="0">
                <a:solidFill>
                  <a:srgbClr val="000000"/>
                </a:solidFill>
              </a:rPr>
              <a:t> учебные  действия</a:t>
            </a:r>
            <a:endParaRPr lang="ru-RU" sz="4800" dirty="0">
              <a:solidFill>
                <a:srgbClr val="000000"/>
              </a:solidFill>
            </a:endParaRP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адекватно взаимодействовать со сверстниками, учителем и родителями;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понимать замечания и адекватно воспринимать похвалу;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выполнять доступные природоохранительные действия;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совершать  действия с помощью учителя  по соблюдению санитарно-гигиенических  норм в классе.</a:t>
            </a:r>
          </a:p>
          <a:p>
            <a:pPr marL="457200" algn="just">
              <a:buFont typeface="Arial"/>
              <a:buChar char="•"/>
            </a:pPr>
            <a:r>
              <a:rPr lang="ru-RU" sz="4800" dirty="0">
                <a:solidFill>
                  <a:srgbClr val="000000"/>
                </a:solidFill>
              </a:rPr>
              <a:t>проявлять интерес и  активность на уроках и играх на переменах и пришкольном участке.</a:t>
            </a:r>
          </a:p>
          <a:p>
            <a:endParaRPr lang="ru-RU" sz="6400" dirty="0"/>
          </a:p>
        </p:txBody>
      </p:sp>
    </p:spTree>
    <p:extLst>
      <p:ext uri="{BB962C8B-B14F-4D97-AF65-F5344CB8AC3E}">
        <p14:creationId xmlns:p14="http://schemas.microsoft.com/office/powerpoint/2010/main" val="197397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7461448"/>
            <a:ext cx="9073008" cy="878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5584" y="6891312"/>
            <a:ext cx="9685584" cy="110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3995">
            <a:off x="-10081411" y="-12001246"/>
            <a:ext cx="9662416" cy="887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9138">
            <a:off x="10286248" y="-11427959"/>
            <a:ext cx="9753600" cy="840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96652" y="-14464989"/>
            <a:ext cx="11881322" cy="128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10" y="-1173728"/>
            <a:ext cx="8901657" cy="783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C:\Users\lenovo\Desktop\фото умк\DSC004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8" y="7461448"/>
            <a:ext cx="10908103" cy="928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563">
            <a:off x="-9501971" y="-965801"/>
            <a:ext cx="9485826" cy="7417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721" y="-969439"/>
            <a:ext cx="8598942" cy="699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00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5157192"/>
            <a:ext cx="7334200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/>
              </a:rPr>
              <a:t>Формы и средства контроля</a:t>
            </a:r>
            <a:r>
              <a:rPr lang="ru-RU" sz="1400" b="0" dirty="0">
                <a:solidFill>
                  <a:srgbClr val="000000"/>
                </a:solidFill>
                <a:effectLst/>
                <a:latin typeface="Times New Roman"/>
              </a:rPr>
              <a:t/>
            </a:r>
            <a:br>
              <a:rPr lang="ru-RU" sz="1400" b="0" dirty="0">
                <a:solidFill>
                  <a:srgbClr val="000000"/>
                </a:solidFill>
                <a:effectLst/>
                <a:latin typeface="Times New Roman"/>
              </a:rPr>
            </a:br>
            <a:r>
              <a:rPr lang="ru-RU" sz="1200" b="0" dirty="0">
                <a:solidFill>
                  <a:srgbClr val="000000"/>
                </a:solidFill>
                <a:effectLst/>
                <a:latin typeface="Times New Roman"/>
              </a:rPr>
              <a:t>Рабочая программа учебного курса «Мир природы и человека» в 1 классе не предусматривает проведение контрольных работ</a:t>
            </a:r>
            <a: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  <a:t>.</a:t>
            </a:r>
            <a:b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</a:br>
            <a: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  <a:t> </a:t>
            </a:r>
            <a:b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</a:br>
            <a:r>
              <a:rPr lang="ru-RU" sz="1200" b="0" dirty="0" smtClean="0">
                <a:solidFill>
                  <a:srgbClr val="000000"/>
                </a:solidFill>
                <a:effectLst/>
                <a:latin typeface="Times New Roman"/>
              </a:rPr>
              <a:t>Основные </a:t>
            </a:r>
            <a:r>
              <a:rPr lang="ru-RU" sz="1200" b="0" dirty="0">
                <a:solidFill>
                  <a:srgbClr val="000000"/>
                </a:solidFill>
                <a:effectLst/>
                <a:latin typeface="Times New Roman"/>
              </a:rPr>
              <a:t>формы текущего контроля: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/>
              </a:rPr>
              <a:t>устный опрос, </a:t>
            </a:r>
            <a:r>
              <a:rPr lang="ru-RU" sz="1200" dirty="0" err="1" smtClean="0">
                <a:solidFill>
                  <a:srgbClr val="000000"/>
                </a:solidFill>
                <a:effectLst/>
                <a:latin typeface="Times New Roman"/>
              </a:rPr>
              <a:t>срезовые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</a:rPr>
              <a:t> тесты по разделам.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/>
              </a:rPr>
              <a:t/>
            </a:r>
            <a:br>
              <a:rPr lang="ru-RU" sz="1100" dirty="0">
                <a:solidFill>
                  <a:srgbClr val="000000"/>
                </a:solidFill>
                <a:effectLst/>
                <a:latin typeface="Times New Roman"/>
              </a:rPr>
            </a:br>
            <a:endParaRPr lang="ru-RU" sz="1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60648"/>
            <a:ext cx="7992888" cy="5760640"/>
          </a:xfrm>
        </p:spPr>
        <p:txBody>
          <a:bodyPr>
            <a:no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</a:rPr>
              <a:t>Содержание программы  учебного курса</a:t>
            </a:r>
            <a:endParaRPr lang="ru-RU" sz="1200" dirty="0">
              <a:solidFill>
                <a:srgbClr val="000000"/>
              </a:solidFill>
            </a:endParaRPr>
          </a:p>
          <a:p>
            <a:pPr indent="0" algn="ctr">
              <a:buNone/>
            </a:pPr>
            <a:r>
              <a:rPr lang="ru-RU" sz="1200" b="1" dirty="0" smtClean="0">
                <a:solidFill>
                  <a:srgbClr val="000000"/>
                </a:solidFill>
              </a:rPr>
              <a:t>1 класс</a:t>
            </a:r>
          </a:p>
          <a:p>
            <a:pPr indent="0" algn="ctr">
              <a:buNone/>
            </a:pPr>
            <a:r>
              <a:rPr lang="ru-RU" sz="1200" b="1" dirty="0" smtClean="0">
                <a:solidFill>
                  <a:srgbClr val="000000"/>
                </a:solidFill>
              </a:rPr>
              <a:t>«Неживая </a:t>
            </a:r>
            <a:r>
              <a:rPr lang="ru-RU" sz="1200" b="1" dirty="0">
                <a:solidFill>
                  <a:srgbClr val="000000"/>
                </a:solidFill>
              </a:rPr>
              <a:t>природа»:</a:t>
            </a:r>
            <a:endParaRPr lang="ru-RU" sz="1200" dirty="0">
              <a:solidFill>
                <a:srgbClr val="000000"/>
              </a:solidFill>
            </a:endParaRPr>
          </a:p>
          <a:p>
            <a:pPr indent="360680"/>
            <a:r>
              <a:rPr lang="ru-RU" sz="1200" dirty="0">
                <a:solidFill>
                  <a:srgbClr val="000000"/>
                </a:solidFill>
              </a:rPr>
              <a:t>Объекты живой и неживой природы. Земля и солнце. Значение солнце. Солнце и жизнь растений. День и ночь. </a:t>
            </a:r>
            <a:endParaRPr lang="ru-RU" sz="1200" dirty="0" smtClean="0">
              <a:solidFill>
                <a:srgbClr val="000000"/>
              </a:solidFill>
            </a:endParaRPr>
          </a:p>
          <a:p>
            <a:pPr indent="360680"/>
            <a:r>
              <a:rPr lang="ru-RU" sz="1200" dirty="0" smtClean="0">
                <a:solidFill>
                  <a:srgbClr val="000000"/>
                </a:solidFill>
              </a:rPr>
              <a:t>Небо </a:t>
            </a:r>
            <a:r>
              <a:rPr lang="ru-RU" sz="1200" dirty="0">
                <a:solidFill>
                  <a:srgbClr val="000000"/>
                </a:solidFill>
              </a:rPr>
              <a:t>днём и ночью. Сутки. Занятия людей в течение суток</a:t>
            </a:r>
            <a:r>
              <a:rPr lang="ru-RU" sz="1200" dirty="0" smtClean="0">
                <a:solidFill>
                  <a:srgbClr val="000000"/>
                </a:solidFill>
              </a:rPr>
              <a:t>.                                           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</a:rPr>
              <a:t>«</a:t>
            </a:r>
            <a:r>
              <a:rPr lang="ru-RU" sz="1200" b="1" dirty="0">
                <a:solidFill>
                  <a:srgbClr val="000000"/>
                </a:solidFill>
              </a:rPr>
              <a:t>Сезонные  изменения (времена года)»:</a:t>
            </a:r>
            <a:endParaRPr lang="ru-RU" sz="12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Осень. Признаки  осени. Занятия и одежда детей  осенью.</a:t>
            </a: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Зима. Признаки зимы. Одежда и занятия детей зимой.</a:t>
            </a: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Весна. Признаки весны. Одежда и занятия детей весной.</a:t>
            </a: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Лето. Признаки лета. Одежда и занятия детей летом.</a:t>
            </a:r>
          </a:p>
          <a:p>
            <a:pPr indent="0" algn="just">
              <a:buNone/>
            </a:pPr>
            <a:r>
              <a:rPr lang="ru-RU" sz="1200" b="1" dirty="0">
                <a:solidFill>
                  <a:srgbClr val="000000"/>
                </a:solidFill>
              </a:rPr>
              <a:t>«Растения»:</a:t>
            </a:r>
            <a:endParaRPr lang="ru-RU" sz="12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Растения. Строение и сходство  растений. Различие  растений. Разнообразие  цветов. Семена. Плоды  растений. Приспособление растений к сезонным изменениям в природе. Приспособление растений к разным условиям жизни.</a:t>
            </a:r>
          </a:p>
          <a:p>
            <a:pPr indent="0" algn="just">
              <a:buNone/>
            </a:pPr>
            <a:r>
              <a:rPr lang="ru-RU" sz="1200" b="1" dirty="0">
                <a:solidFill>
                  <a:srgbClr val="000000"/>
                </a:solidFill>
              </a:rPr>
              <a:t>«Животные»:</a:t>
            </a:r>
            <a:endParaRPr lang="ru-RU" sz="12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Животные. Строение и сходство  животных. Различие  животных. Детёныши животных. Домашние  животные. Дикие  животные. Приспособление животных к различным условиям жизни. Приспособление животных к временам года.</a:t>
            </a:r>
          </a:p>
          <a:p>
            <a:pPr indent="0" algn="just">
              <a:buNone/>
            </a:pPr>
            <a:r>
              <a:rPr lang="ru-RU" sz="1200" b="1" dirty="0">
                <a:solidFill>
                  <a:srgbClr val="000000"/>
                </a:solidFill>
              </a:rPr>
              <a:t>«Человек»:</a:t>
            </a:r>
            <a:endParaRPr lang="ru-RU" sz="12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Человек. Части тела человека. Гигиенические  навыки. Лицо человека. Глаза. Уши. Нос. Рот. Кожа. Осанка. Скелет и мышцы человека.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244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717032"/>
            <a:ext cx="7272808" cy="2664296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4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Средства </a:t>
            </a:r>
            <a:r>
              <a:rPr lang="ru-RU" sz="14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мониторинга и оценки динамики </a:t>
            </a:r>
            <a:r>
              <a:rPr lang="ru-RU" sz="14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обучения</a:t>
            </a:r>
            <a:br>
              <a:rPr lang="ru-RU" sz="14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0 </a:t>
            </a: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– действие выполняется взрослым (ребенок только </a:t>
            </a:r>
            <a:r>
              <a:rPr lang="ru-RU" sz="12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позволяет что-либо сделать,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 smtClean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 smtClean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      действие </a:t>
            </a: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не выполняет).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1 – действие выполняет совместно с педагогом с частичной физической помощью.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2 – выполняет совместно с педагогом с частичной помощью взрослого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3 – выполняет самостоятельно по подражанию, показу, образцу.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4 – выполняет самостоятельно по словесной инструкции (вербальной или невербальной).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r>
              <a:rPr lang="ru-RU" sz="1200" dirty="0">
                <a:solidFill>
                  <a:srgbClr val="0D0D0D"/>
                </a:solidFill>
                <a:effectLst/>
                <a:latin typeface="+mn-lt"/>
                <a:ea typeface="Calibri"/>
                <a:cs typeface="Times New Roman"/>
              </a:rPr>
              <a:t>5 – выполняет действие самостоятельно.</a:t>
            </a:r>
            <a:r>
              <a:rPr lang="ru-RU" sz="1200" dirty="0"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+mn-lt"/>
                <a:ea typeface="Calibri"/>
                <a:cs typeface="Times New Roman"/>
              </a:rPr>
            </a:br>
            <a:endParaRPr lang="ru-RU" sz="1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280920" cy="3528392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</a:rPr>
              <a:t>Критерии оценивания</a:t>
            </a:r>
            <a:endParaRPr lang="ru-RU" sz="14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dirty="0">
                <a:solidFill>
                  <a:srgbClr val="000000"/>
                </a:solidFill>
              </a:rPr>
              <a:t>В соответствии с требования ФГОС для обучающихся с ОВЗ оценке подлежат личностные и предметные результаты.</a:t>
            </a:r>
            <a:endParaRPr lang="ru-RU" sz="11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b="1" dirty="0">
                <a:solidFill>
                  <a:srgbClr val="000000"/>
                </a:solidFill>
              </a:rPr>
              <a:t>Личностные результаты </a:t>
            </a:r>
            <a:r>
              <a:rPr lang="ru-RU" sz="1200" b="1" dirty="0" smtClean="0">
                <a:solidFill>
                  <a:srgbClr val="000000"/>
                </a:solidFill>
              </a:rPr>
              <a:t>включают: </a:t>
            </a:r>
          </a:p>
          <a:p>
            <a:pPr indent="360680" algn="just"/>
            <a:r>
              <a:rPr lang="ru-RU" sz="1200" dirty="0" smtClean="0">
                <a:solidFill>
                  <a:srgbClr val="000000"/>
                </a:solidFill>
              </a:rPr>
              <a:t>- овладение </a:t>
            </a:r>
            <a:r>
              <a:rPr lang="ru-RU" sz="1200" dirty="0">
                <a:solidFill>
                  <a:srgbClr val="000000"/>
                </a:solidFill>
              </a:rPr>
              <a:t>обучающимися социальными (жизненными) </a:t>
            </a:r>
            <a:r>
              <a:rPr lang="ru-RU" sz="1200" dirty="0" smtClean="0">
                <a:solidFill>
                  <a:srgbClr val="000000"/>
                </a:solidFill>
              </a:rPr>
              <a:t>навыками, обеспечивающими </a:t>
            </a:r>
            <a:r>
              <a:rPr lang="ru-RU" sz="1200" dirty="0">
                <a:solidFill>
                  <a:srgbClr val="000000"/>
                </a:solidFill>
              </a:rPr>
              <a:t>формирование и развитие социальных отношений обучающихся в различных средах. </a:t>
            </a:r>
            <a:endParaRPr lang="ru-RU" sz="1100" dirty="0">
              <a:solidFill>
                <a:srgbClr val="000000"/>
              </a:solidFill>
            </a:endParaRPr>
          </a:p>
          <a:p>
            <a:pPr indent="360680" algn="just"/>
            <a:r>
              <a:rPr lang="ru-RU" sz="1200" b="1" dirty="0">
                <a:solidFill>
                  <a:srgbClr val="000000"/>
                </a:solidFill>
              </a:rPr>
              <a:t>Предметные результаты связаны с овладением обучающимися содержанием каждой образовательной </a:t>
            </a:r>
            <a:r>
              <a:rPr lang="ru-RU" sz="1200" b="1" dirty="0" smtClean="0">
                <a:solidFill>
                  <a:srgbClr val="000000"/>
                </a:solidFill>
              </a:rPr>
              <a:t>области</a:t>
            </a:r>
          </a:p>
          <a:p>
            <a:pPr marL="400050" indent="-171450" algn="just">
              <a:buFontTx/>
              <a:buChar char="-"/>
            </a:pPr>
            <a:r>
              <a:rPr lang="ru-RU" sz="1200" dirty="0" smtClean="0">
                <a:solidFill>
                  <a:srgbClr val="000000"/>
                </a:solidFill>
              </a:rPr>
              <a:t>характеризуют </a:t>
            </a:r>
            <a:r>
              <a:rPr lang="ru-RU" sz="1200" dirty="0">
                <a:solidFill>
                  <a:srgbClr val="000000"/>
                </a:solidFill>
              </a:rPr>
              <a:t>достижения обучающихся в усвоении знаний и </a:t>
            </a:r>
            <a:r>
              <a:rPr lang="ru-RU" sz="1200" dirty="0" smtClean="0">
                <a:solidFill>
                  <a:srgbClr val="000000"/>
                </a:solidFill>
              </a:rPr>
              <a:t>умений;</a:t>
            </a:r>
          </a:p>
          <a:p>
            <a:pPr marL="400050" indent="-171450" algn="just">
              <a:buFontTx/>
              <a:buChar char="-"/>
            </a:pPr>
            <a:r>
              <a:rPr lang="ru-RU" sz="1200" dirty="0" smtClean="0">
                <a:solidFill>
                  <a:srgbClr val="000000"/>
                </a:solidFill>
              </a:rPr>
              <a:t> </a:t>
            </a:r>
            <a:r>
              <a:rPr lang="ru-RU" sz="1200" dirty="0">
                <a:solidFill>
                  <a:srgbClr val="000000"/>
                </a:solidFill>
              </a:rPr>
              <a:t>способность их применять в практической деятельности </a:t>
            </a:r>
            <a:r>
              <a:rPr lang="ru-RU" sz="1200" dirty="0" smtClean="0">
                <a:solidFill>
                  <a:srgbClr val="000000"/>
                </a:solidFill>
              </a:rPr>
              <a:t>обучающегося</a:t>
            </a:r>
            <a:r>
              <a:rPr lang="ru-RU" sz="1200" dirty="0">
                <a:solidFill>
                  <a:srgbClr val="000000"/>
                </a:solidFill>
              </a:rPr>
              <a:t>;</a:t>
            </a:r>
            <a:endParaRPr lang="ru-RU" sz="1100" dirty="0">
              <a:solidFill>
                <a:srgbClr val="000000"/>
              </a:solidFill>
            </a:endParaRPr>
          </a:p>
          <a:p>
            <a:pPr indent="449580" algn="just"/>
            <a:r>
              <a:rPr lang="ru-RU" sz="1200" b="1" dirty="0">
                <a:solidFill>
                  <a:srgbClr val="000000"/>
                </a:solidFill>
              </a:rPr>
              <a:t>В 1 классе система оценивания – </a:t>
            </a:r>
            <a:r>
              <a:rPr lang="ru-RU" sz="1200" b="1" dirty="0" err="1">
                <a:solidFill>
                  <a:srgbClr val="000000"/>
                </a:solidFill>
              </a:rPr>
              <a:t>безотметочная</a:t>
            </a:r>
            <a:r>
              <a:rPr lang="ru-RU" sz="1200" b="1" dirty="0">
                <a:solidFill>
                  <a:srgbClr val="000000"/>
                </a:solidFill>
              </a:rPr>
              <a:t>. 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 indent="449580" algn="just"/>
            <a:r>
              <a:rPr lang="ru-RU" sz="1200" dirty="0" smtClean="0">
                <a:solidFill>
                  <a:srgbClr val="000000"/>
                </a:solidFill>
              </a:rPr>
              <a:t>Результат </a:t>
            </a:r>
            <a:r>
              <a:rPr lang="ru-RU" sz="1200" dirty="0">
                <a:solidFill>
                  <a:srgbClr val="000000"/>
                </a:solidFill>
              </a:rPr>
              <a:t>продвижения первоклассников в развитии определяется на основе анализа их </a:t>
            </a:r>
            <a:endParaRPr lang="ru-RU" sz="1200" dirty="0" smtClean="0">
              <a:solidFill>
                <a:srgbClr val="000000"/>
              </a:solidFill>
            </a:endParaRPr>
          </a:p>
          <a:p>
            <a:pPr indent="449580" algn="just"/>
            <a:r>
              <a:rPr lang="ru-RU" sz="1200" dirty="0" smtClean="0">
                <a:solidFill>
                  <a:srgbClr val="000000"/>
                </a:solidFill>
              </a:rPr>
              <a:t>-продуктивной </a:t>
            </a:r>
            <a:r>
              <a:rPr lang="ru-RU" sz="1200" dirty="0">
                <a:solidFill>
                  <a:srgbClr val="000000"/>
                </a:solidFill>
              </a:rPr>
              <a:t>деятельности: поделок, рисунков, </a:t>
            </a:r>
            <a:r>
              <a:rPr lang="ru-RU" sz="1200" dirty="0" smtClean="0">
                <a:solidFill>
                  <a:srgbClr val="000000"/>
                </a:solidFill>
              </a:rPr>
              <a:t>аппликаций;</a:t>
            </a:r>
          </a:p>
          <a:p>
            <a:pPr indent="449580" algn="just"/>
            <a:r>
              <a:rPr lang="ru-RU" sz="1200" dirty="0">
                <a:solidFill>
                  <a:srgbClr val="000000"/>
                </a:solidFill>
              </a:rPr>
              <a:t>-</a:t>
            </a:r>
            <a:r>
              <a:rPr lang="ru-RU" sz="1200" dirty="0" smtClean="0">
                <a:solidFill>
                  <a:srgbClr val="000000"/>
                </a:solidFill>
              </a:rPr>
              <a:t>уровня </a:t>
            </a:r>
            <a:r>
              <a:rPr lang="ru-RU" sz="1200" dirty="0">
                <a:solidFill>
                  <a:srgbClr val="000000"/>
                </a:solidFill>
              </a:rPr>
              <a:t>формирования  учебных навыков, </a:t>
            </a:r>
            <a:r>
              <a:rPr lang="ru-RU" sz="1200" dirty="0" smtClean="0">
                <a:solidFill>
                  <a:srgbClr val="000000"/>
                </a:solidFill>
              </a:rPr>
              <a:t>речи.</a:t>
            </a:r>
            <a:endParaRPr lang="ru-RU" sz="11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91310"/>
            <a:ext cx="8280920" cy="2952328"/>
          </a:xfrm>
        </p:spPr>
        <p:txBody>
          <a:bodyPr/>
          <a:lstStyle/>
          <a:p>
            <a:pPr algn="l"/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Учебные и практические действия, показывающие результат восприятия материала: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- учащиеся </a:t>
            </a:r>
            <a:r>
              <a:rPr lang="ru-RU" sz="1400" b="0" i="1" dirty="0" smtClean="0">
                <a:solidFill>
                  <a:srgbClr val="000000"/>
                </a:solidFill>
                <a:effectLst/>
                <a:latin typeface="+mn-lt"/>
              </a:rPr>
              <a:t>ведут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+mn-lt"/>
              </a:rPr>
              <a:t>наблюдения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 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за природными объектами и явлениями;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-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+mn-lt"/>
              </a:rPr>
              <a:t>экспериментируют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 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с использованием лабораторного оборудования; 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выполняют практические работы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, учатся работать с готовыми моделями ( плоскостные, объёмные муляжи грибов и др.);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создают собственные простые модели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. 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Анализируя информацию о природных объектах, выявляя их существенные признаки, объединяя в группы, учащиеся 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+mn-lt"/>
              </a:rPr>
              <a:t>овладевают приёмами  умственной деятельности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+mn-lt"/>
              </a:rPr>
              <a:t> (анализ, синтез, сравнение, обобщение и др.), </a:t>
            </a: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>- осваивают метод классификации - один из основных способов упорядочивания информации об окружающем мире.</a:t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  <a:t/>
            </a:r>
            <a:br>
              <a:rPr lang="ru-RU" sz="1400" b="0" dirty="0" smtClean="0">
                <a:solidFill>
                  <a:srgbClr val="000000"/>
                </a:solidFill>
                <a:effectLst/>
                <a:latin typeface="+mn-lt"/>
              </a:rPr>
            </a:br>
            <a:endParaRPr lang="ru-RU" sz="1400" dirty="0">
              <a:latin typeface="+mn-lt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13905"/>
            <a:ext cx="2448272" cy="138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2" y="236687"/>
            <a:ext cx="10225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Уроки контроля (</a:t>
            </a:r>
            <a:r>
              <a:rPr lang="ru-RU" sz="1400" b="1" dirty="0" err="1" smtClean="0"/>
              <a:t>срезовые</a:t>
            </a:r>
            <a:r>
              <a:rPr lang="ru-RU" sz="1400" b="1" dirty="0" smtClean="0"/>
              <a:t> тесты).</a:t>
            </a:r>
          </a:p>
          <a:p>
            <a:r>
              <a:rPr lang="ru-RU" sz="1600" dirty="0" smtClean="0"/>
              <a:t>Образец </a:t>
            </a:r>
            <a:r>
              <a:rPr lang="ru-RU" sz="1600" dirty="0" err="1" smtClean="0"/>
              <a:t>срезового</a:t>
            </a:r>
            <a:r>
              <a:rPr lang="ru-RU" sz="1600" dirty="0" smtClean="0"/>
              <a:t> теста по разделу «Весна пришла». </a:t>
            </a:r>
          </a:p>
          <a:p>
            <a:endParaRPr lang="ru-RU" sz="1600" dirty="0" smtClean="0"/>
          </a:p>
          <a:p>
            <a:r>
              <a:rPr lang="ru-RU" sz="1600" dirty="0" smtClean="0"/>
              <a:t>Тема: «Жизнь птиц весной», «Растения весной. Комнатные растения». </a:t>
            </a:r>
            <a:endParaRPr lang="ru-RU" sz="16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2776"/>
            <a:ext cx="230425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3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537</Words>
  <Application>Microsoft Office PowerPoint</Application>
  <PresentationFormat>Экран (4:3)</PresentationFormat>
  <Paragraphs>137</Paragraphs>
  <Slides>16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Воздушный поток</vt:lpstr>
      <vt:lpstr>Презентация</vt:lpstr>
      <vt:lpstr>             КОУ «Нефтеюганская школа-интернат для обучающихся с                                                ограниченными возможностями здоровья»                                 Окружающий природный мир                    УМК «Мир природы и человека».                               Матвеева Н.Б. (1 класс) </vt:lpstr>
      <vt:lpstr>Презентация PowerPoint</vt:lpstr>
      <vt:lpstr>НАШ ДРУЖНЫЙ КЛАСС- 1А</vt:lpstr>
      <vt:lpstr>- </vt:lpstr>
      <vt:lpstr> -  </vt:lpstr>
      <vt:lpstr>Презентация PowerPoint</vt:lpstr>
      <vt:lpstr>Формы и средства контроля Рабочая программа учебного курса «Мир природы и человека» в 1 классе не предусматривает проведение контрольных работ.   Основные формы текущего контроля: устный опрос, срезовые тесты по разделам. </vt:lpstr>
      <vt:lpstr>Средства мониторинга и оценки динамики обучения 0 – действие выполняется взрослым (ребенок только позволяет что-либо сделать,       действие не выполняет). 1 – действие выполняет совместно с педагогом с частичной физической помощью. 2 – выполняет совместно с педагогом с частичной помощью взрослого 3 – выполняет самостоятельно по подражанию, показу, образцу. 4 – выполняет самостоятельно по словесной инструкции (вербальной или невербальной). 5 – выполняет действие самостоятельно. </vt:lpstr>
      <vt:lpstr>Учебные и практические действия, показывающие результат восприятия материала:  - учащиеся ведут наблюдения за природными объектами и явлениями; - экспериментируют с использованием лабораторного оборудования;  - выполняют практические работы, учатся работать с готовыми моделями ( плоскостные, объёмные муляжи грибов и др.); - создают собственные простые модели.   Анализируя информацию о природных объектах, выявляя их существенные признаки, объединяя в группы, учащиеся овладевают приёмами  умственной деятельности (анализ, синтез, сравнение, обобщение и др.),  - осваивают метод классификации - один из основных способов упорядочивания информации об окружающем мире.  </vt:lpstr>
      <vt:lpstr>Сведения о создании условий для обучающихся с овз.</vt:lpstr>
      <vt:lpstr>- игровая  -учебная - «Зелёный уголок» -календарь природы - «Времена года» - «Зона гигиены и чистоты» Технические средства обучения – ноутбук, интерактивная доска; экранно-звуковые пособия (презентации, мультфильмы и т.д.). Интернет ресурсы:http://nsportal.ru/, http://infourok.ru/, http://www.uchportal.ru/, http://pedsovet.su/, http://www.proshkolu.ru/, http://www.myshared.ru/, http://elenaranko.ucoz.ru/  </vt:lpstr>
      <vt:lpstr>Нормативно-правовое обеспечение Рабочая программа разработана на основе следующих документов: Закон РФ «Об образовании в РФ» №273-ФЗ от 29.12.2012 г. Приказа Министерства образования Российской Федерации «Об утверждении учебных планов специальных общеобразовательных учреждений для обучающихся с отклонениями в развитии» от 10.04.20014 г. № 29/2065-п. Программы специальных (коррекционных) образовательных учреждений  (под редакцией В.В. Вороновой), Издательство М., Просвещения  Учебного плана КОУ «Школа-интернат для обучающихся с ОВЗ». СанПин 2.4.2.2821-10 «Санитарно-эпидемиологические требования к условиям и организации обучения в общеобразовательных учреждениях».</vt:lpstr>
      <vt:lpstr>Реализация регионального компонента  «Мой край родной- моя Югра».  Актуальность : работа в разных видах деятельности по формированию у обучающихся устойчивых представлений о природе  края, культуре и быте коренных народов ханты и манси.   -ознакомление с орнаментами одежды; - спортивные игры народов округа; -жизнь и быт коренных народов края. </vt:lpstr>
      <vt:lpstr>             Экология.  «Использование и охрана природы человеком» дополняет курс природоведения, обобщает полученные знания. Учащиеся знакомятся с законами об охране природы в нашей стране, воспринимают их обязательность для выполнения каждым гражданином, активно включаются в практическую деятельность по сохранению природы для будущих поколений.  </vt:lpstr>
      <vt:lpstr>  Дидактические игры:   ОБВЕДИ, ДОРИСУЙ, ЗАШТРИХУЙ коррекционное упражнение для подготовки руки к письму Цель: Учить воспринимать предмет с помощью обводящего движения и использовать полученный образ в изодеятельности. Учить дорисовывать, создавая образ. Развитие мелкой моторики руки. Формировать целенаправленность деятельности и усидчивость в работе. Оборудование: Наборы карточек с недорисованными предметами, с заданием провести горизонтальные линии, дорисовать рисунок и обвести его по контуру и т.п. Ход упражнения: Педагог предлагает детям поиграть в игру «Веселый карандаш» и с его помощью дорисовать предметы, обвести рисунки, буквы, заштриховать изображения различных предметов и т.п. </vt:lpstr>
      <vt:lpstr>    Описание материально-технического обеспечения образовательного процесса 1. Учебно – методические пособия: * «Мир природы и человека» учебник в 2 частях, для общеобразовательных организаций, реализующих адаптированные основные общеобразовательные программы: Н. Б. Матвеева, И. А. Ярочкина, М. А. Попова и др. - М.: Просвещение, 2017. – 87 с.: ил.; 64 с.: ил. * «Развитие речи», учебник 1 класса для специальных (коррекционных) образовательных учреждений VIII вида. Авторы – составители: Е.Д. Худенко, И.А. Терехова. – М.: АРКТИ, 2004. – 160 с.: ил.* Н. Б. Матвеева, М. А. Попова. «Живой мир».3класс. Учебник для специальных (коррекционных) образовательных учреждений 8 вида. - М.: Просвещение, 2014. 2. Учебно - наглядные издания:   А.М. Сурков  «Живые родники» учебное пособие для 1-2 кл., 4-е издание, Тюмень 2015 г. 3. Учебно – методические пособия: * Ф.Н. Фёдорова «Мой край Югра» программа по ознакомлению детей школьного  возраста с родным краем, 2016 г.,  Ф.С. Тикеев, В.Г. Старухина «Край родной Югорский» 2-е изд., доп. –Тюмень,  2014 . - 320 с. * «Естествознание. Растения», З.А. Клепинина, В.С. Капралова, Москва «Просвещение», 1992 г. * «Естествознание. Животные» А.И. Никишов, А.В. Теремов, Москва «Просвещение», 1991 г.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УМК «Мир природы и человека».              Матвеева Н.Б. (1 кл.)</dc:title>
  <dc:creator>lenovo</dc:creator>
  <cp:lastModifiedBy>lenovo</cp:lastModifiedBy>
  <cp:revision>47</cp:revision>
  <dcterms:created xsi:type="dcterms:W3CDTF">2019-03-26T14:41:09Z</dcterms:created>
  <dcterms:modified xsi:type="dcterms:W3CDTF">2019-04-23T19:44:58Z</dcterms:modified>
</cp:coreProperties>
</file>