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3" r:id="rId2"/>
    <p:sldId id="265" r:id="rId3"/>
    <p:sldId id="267" r:id="rId4"/>
    <p:sldId id="308" r:id="rId5"/>
    <p:sldId id="293" r:id="rId6"/>
    <p:sldId id="292" r:id="rId7"/>
    <p:sldId id="291" r:id="rId8"/>
    <p:sldId id="307" r:id="rId9"/>
    <p:sldId id="299" r:id="rId10"/>
    <p:sldId id="298" r:id="rId11"/>
    <p:sldId id="300" r:id="rId12"/>
    <p:sldId id="296" r:id="rId13"/>
    <p:sldId id="295" r:id="rId14"/>
    <p:sldId id="297" r:id="rId15"/>
    <p:sldId id="294" r:id="rId16"/>
    <p:sldId id="290" r:id="rId17"/>
    <p:sldId id="287" r:id="rId18"/>
    <p:sldId id="286" r:id="rId19"/>
    <p:sldId id="301" r:id="rId20"/>
    <p:sldId id="302" r:id="rId21"/>
    <p:sldId id="303" r:id="rId22"/>
    <p:sldId id="304" r:id="rId23"/>
    <p:sldId id="289" r:id="rId24"/>
    <p:sldId id="285" r:id="rId25"/>
  </p:sldIdLst>
  <p:sldSz cx="9906000" cy="6858000" type="A4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CC"/>
    <a:srgbClr val="003399"/>
    <a:srgbClr val="CCFFFF"/>
    <a:srgbClr val="FFCCFF"/>
    <a:srgbClr val="FF99FF"/>
    <a:srgbClr val="FFFF99"/>
    <a:srgbClr val="00FFFF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109" d="100"/>
          <a:sy n="109" d="100"/>
        </p:scale>
        <p:origin x="144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711" y="1029469"/>
            <a:ext cx="9145016" cy="460851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i="1" dirty="0">
                <a:solidFill>
                  <a:srgbClr val="0033CC"/>
                </a:solidFill>
              </a:rPr>
              <a:t>	</a:t>
            </a:r>
            <a:r>
              <a:rPr lang="ru-RU" sz="6000" i="1" dirty="0" smtClean="0">
                <a:solidFill>
                  <a:srgbClr val="0033CC"/>
                </a:solidFill>
              </a:rPr>
              <a:t>Тема: </a:t>
            </a:r>
            <a:br>
              <a:rPr lang="ru-RU" sz="6000" i="1" dirty="0" smtClean="0">
                <a:solidFill>
                  <a:srgbClr val="0033CC"/>
                </a:solidFill>
              </a:rPr>
            </a:br>
            <a:r>
              <a:rPr lang="ru-RU" sz="6000" i="1" dirty="0" smtClean="0">
                <a:solidFill>
                  <a:srgbClr val="0033CC"/>
                </a:solidFill>
              </a:rPr>
              <a:t>«ЭТОТ  ОПАСНЫЙ  ИНТЕРНЕТ!»</a:t>
            </a:r>
            <a:endParaRPr lang="ru-RU" sz="6000" i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D:\Desktop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52" y="3933056"/>
            <a:ext cx="4266549" cy="283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230425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Группы  смерти.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Desktop\i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36" y="3645024"/>
            <a:ext cx="4301074" cy="286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esktop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903890"/>
            <a:ext cx="4104457" cy="234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esktop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2" y="3668005"/>
            <a:ext cx="4253340" cy="283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img08.rl0.ru/pgc/-x-i/582b34d5-4c80-8116-4c80-81588ddafc8f.photo.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225" y="873926"/>
            <a:ext cx="441148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6496" y="404664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 smtClean="0"/>
              <a:t>Словосочетания</a:t>
            </a:r>
            <a:r>
              <a:rPr lang="ru-RU" sz="2400" dirty="0" smtClean="0"/>
              <a:t>: </a:t>
            </a:r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/>
              <a:t>f57,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/>
              <a:t>f58,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 err="1"/>
              <a:t>тихийдом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 err="1"/>
              <a:t>рина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 err="1"/>
              <a:t>няпока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/>
              <a:t>киты,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#</a:t>
            </a:r>
            <a:r>
              <a:rPr lang="ru-RU" sz="2400" b="1" dirty="0" err="1"/>
              <a:t>морекитов</a:t>
            </a:r>
            <a:r>
              <a:rPr lang="ru-RU" sz="2400" b="1" dirty="0"/>
              <a:t>.</a:t>
            </a:r>
          </a:p>
        </p:txBody>
      </p:sp>
      <p:pic>
        <p:nvPicPr>
          <p:cNvPr id="7170" name="Picture 2" descr="D:\Desktop\i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96" y="424384"/>
            <a:ext cx="5350027" cy="317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76536" y="3861048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Знаки:</a:t>
            </a:r>
            <a:r>
              <a:rPr lang="ru-RU" sz="3200" b="1" dirty="0" smtClean="0"/>
              <a:t> медузы</a:t>
            </a:r>
            <a:r>
              <a:rPr lang="ru-RU" sz="3200" b="1" dirty="0"/>
              <a:t>, кошки, бабочки, единороги, съемки с высоты, крыш и чердаков</a:t>
            </a:r>
            <a:r>
              <a:rPr lang="ru-RU" sz="3200" dirty="0"/>
              <a:t>, а также изображение того, как </a:t>
            </a:r>
            <a:r>
              <a:rPr lang="ru-RU" sz="3200" b="1" dirty="0"/>
              <a:t>киты плывут вверх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4377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7200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/>
                </a:solidFill>
              </a:rPr>
              <a:t>Опасные </a:t>
            </a:r>
            <a:r>
              <a:rPr lang="ru-RU" sz="3200" b="1" dirty="0" smtClean="0">
                <a:solidFill>
                  <a:schemeClr val="tx1"/>
                </a:solidFill>
              </a:rPr>
              <a:t>знакомства</a:t>
            </a:r>
          </a:p>
          <a:p>
            <a:pPr marL="45720" indent="0" algn="ctr">
              <a:buNone/>
            </a:pPr>
            <a:endParaRPr lang="ru-RU" sz="2800" b="1" i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15504" y="908720"/>
            <a:ext cx="518556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</a:rPr>
              <a:t>Посматривайте </a:t>
            </a:r>
            <a:r>
              <a:rPr lang="ru-RU" sz="2000" b="1" dirty="0">
                <a:solidFill>
                  <a:srgbClr val="7030A0"/>
                </a:solidFill>
              </a:rPr>
              <a:t>периодически, с кем «дружит» ребенок в </a:t>
            </a:r>
            <a:r>
              <a:rPr lang="ru-RU" sz="2000" b="1" dirty="0" err="1">
                <a:solidFill>
                  <a:srgbClr val="7030A0"/>
                </a:solidFill>
              </a:rPr>
              <a:t>соцсетях</a:t>
            </a:r>
            <a:r>
              <a:rPr lang="ru-RU" sz="2000" b="1" dirty="0">
                <a:solidFill>
                  <a:srgbClr val="7030A0"/>
                </a:solidFill>
              </a:rPr>
              <a:t> и что публикует в открытом доступе. </a:t>
            </a:r>
          </a:p>
          <a:p>
            <a:pPr marL="457200" indent="-457200" algn="ctr">
              <a:buAutoNum type="arabicPeriod"/>
            </a:pPr>
            <a:r>
              <a:rPr lang="ru-RU" sz="2000" b="1" dirty="0" smtClean="0"/>
              <a:t>Предложите </a:t>
            </a:r>
            <a:r>
              <a:rPr lang="ru-RU" sz="2000" b="1" dirty="0"/>
              <a:t>ребенку удалить из друзей пользователей, с которыми он не знаком лично. </a:t>
            </a:r>
          </a:p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</a:rPr>
              <a:t>Помогите </a:t>
            </a:r>
            <a:r>
              <a:rPr lang="ru-RU" sz="2000" b="1" dirty="0">
                <a:solidFill>
                  <a:srgbClr val="7030A0"/>
                </a:solidFill>
              </a:rPr>
              <a:t>настроить конфиденциальность </a:t>
            </a:r>
            <a:r>
              <a:rPr lang="ru-RU" sz="2000" b="1" dirty="0" err="1">
                <a:solidFill>
                  <a:srgbClr val="7030A0"/>
                </a:solidFill>
              </a:rPr>
              <a:t>соцсети</a:t>
            </a:r>
            <a:r>
              <a:rPr lang="ru-RU" sz="2000" b="1" dirty="0">
                <a:solidFill>
                  <a:srgbClr val="7030A0"/>
                </a:solidFill>
              </a:rPr>
              <a:t> и научите регулярно проверять ее, чтобы посты и личную информацию видели только доверенные лица. </a:t>
            </a:r>
          </a:p>
          <a:p>
            <a:pPr marL="457200" indent="-457200" algn="ctr">
              <a:buAutoNum type="arabicPeriod"/>
            </a:pPr>
            <a:r>
              <a:rPr lang="ru-RU" sz="2000" b="1" dirty="0" smtClean="0"/>
              <a:t>Объясните </a:t>
            </a:r>
            <a:r>
              <a:rPr lang="ru-RU" sz="2000" b="1" dirty="0"/>
              <a:t>ребенку, что в </a:t>
            </a:r>
            <a:r>
              <a:rPr lang="ru-RU" sz="2000" b="1" dirty="0" err="1"/>
              <a:t>соцсетях</a:t>
            </a:r>
            <a:r>
              <a:rPr lang="ru-RU" sz="2000" b="1" dirty="0"/>
              <a:t> (а также в Интернете в целом) не стоит публиковать личную информацию. </a:t>
            </a:r>
            <a:r>
              <a:rPr lang="ru-RU" sz="2000" b="1" dirty="0" smtClean="0">
                <a:solidFill>
                  <a:srgbClr val="7030A0"/>
                </a:solidFill>
              </a:rPr>
              <a:t>Полное </a:t>
            </a:r>
            <a:r>
              <a:rPr lang="ru-RU" sz="2000" b="1" dirty="0">
                <a:solidFill>
                  <a:srgbClr val="7030A0"/>
                </a:solidFill>
              </a:rPr>
              <a:t>имя, номер телефона, домашний адрес и другие данные</a:t>
            </a:r>
            <a:r>
              <a:rPr lang="ru-RU" sz="2000" b="1" dirty="0"/>
              <a:t> лучше оставить в тайне и придумать вместе интересный псевдоним. </a:t>
            </a:r>
          </a:p>
        </p:txBody>
      </p:sp>
      <p:pic>
        <p:nvPicPr>
          <p:cNvPr id="6146" name="Picture 2" descr="D:\Desktop\i (9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6" t="4705"/>
          <a:stretch/>
        </p:blipFill>
        <p:spPr bwMode="auto">
          <a:xfrm>
            <a:off x="5609464" y="1196752"/>
            <a:ext cx="4168072" cy="458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57606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dirty="0" err="1" smtClean="0">
                <a:solidFill>
                  <a:schemeClr val="tx2"/>
                </a:solidFill>
              </a:rPr>
              <a:t>Кибербуллинг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0512" y="1124745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- </a:t>
            </a:r>
            <a:r>
              <a:rPr lang="ru-RU" sz="2000" b="1" dirty="0"/>
              <a:t>Как правило, </a:t>
            </a:r>
            <a:r>
              <a:rPr lang="ru-RU" sz="2000" b="1" dirty="0" smtClean="0"/>
              <a:t>сетевые хулиганы специально </a:t>
            </a:r>
            <a:r>
              <a:rPr lang="ru-RU" sz="2000" b="1" dirty="0"/>
              <a:t>провоцируют и раздувают конфликт, поэтому </a:t>
            </a:r>
            <a:r>
              <a:rPr lang="ru-RU" sz="2000" b="1" u="sng" dirty="0"/>
              <a:t>попросите ребенка игнорировать сообщения </a:t>
            </a:r>
            <a:r>
              <a:rPr lang="ru-RU" sz="2000" b="1" dirty="0"/>
              <a:t>от них - даже если очень хочется возразить и трудно сдержать эмоции. 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- Не удаляйте оскорбительные письма. Вы сможете </a:t>
            </a:r>
            <a:r>
              <a:rPr lang="ru-RU" sz="2000" b="1" u="sng" dirty="0"/>
              <a:t>использовать их в качестве доказательства своей правоты</a:t>
            </a:r>
            <a:r>
              <a:rPr lang="ru-RU" sz="2000" b="1" dirty="0"/>
              <a:t>, если вдруг нужно будет разобраться и наказать адресантов. 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- Если ребенка обижают одноклассники, </a:t>
            </a:r>
            <a:r>
              <a:rPr lang="ru-RU" sz="2000" b="1" u="sng" dirty="0"/>
              <a:t>обратитесь за поддержкой к классному руководителю</a:t>
            </a:r>
            <a:r>
              <a:rPr lang="ru-RU" sz="2000" b="1" dirty="0"/>
              <a:t>, если другие знакомые дети (соседи), попробуйте связаться с их родителями. 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- Если угрозы или оскорбления исходят от посторонних, </a:t>
            </a:r>
            <a:r>
              <a:rPr lang="ru-RU" sz="2000" b="1" u="sng" dirty="0"/>
              <a:t>перешлите сообщения в службу технической поддержки </a:t>
            </a:r>
            <a:r>
              <a:rPr lang="ru-RU" sz="2000" b="1" u="sng" dirty="0" err="1"/>
              <a:t>соцсети</a:t>
            </a:r>
            <a:r>
              <a:rPr lang="ru-RU" sz="2000" b="1" dirty="0"/>
              <a:t> или другой площадки, которую используют недоброжелатели.</a:t>
            </a:r>
          </a:p>
        </p:txBody>
      </p:sp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230425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Реальная   встреча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1074508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Встречаться с сетевыми «</a:t>
            </a:r>
            <a:r>
              <a:rPr lang="ru-RU" sz="2400" dirty="0" err="1">
                <a:solidFill>
                  <a:srgbClr val="002060"/>
                </a:solidFill>
              </a:rPr>
              <a:t>френдами</a:t>
            </a:r>
            <a:r>
              <a:rPr lang="ru-RU" sz="2400" dirty="0">
                <a:solidFill>
                  <a:srgbClr val="002060"/>
                </a:solidFill>
              </a:rPr>
              <a:t>» в реальной жизни недопустимо.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Расскажите </a:t>
            </a:r>
            <a:r>
              <a:rPr lang="ru-RU" sz="2400" dirty="0">
                <a:solidFill>
                  <a:srgbClr val="002060"/>
                </a:solidFill>
              </a:rPr>
              <a:t>ребенку, что часто это не те люди, за которых они себя выдают. О </a:t>
            </a:r>
            <a:r>
              <a:rPr lang="ru-RU" sz="2400" dirty="0" smtClean="0">
                <a:solidFill>
                  <a:srgbClr val="002060"/>
                </a:solidFill>
              </a:rPr>
              <a:t>приглашениях в любые места лучше </a:t>
            </a:r>
            <a:r>
              <a:rPr lang="ru-RU" sz="2400" dirty="0">
                <a:solidFill>
                  <a:srgbClr val="002060"/>
                </a:solidFill>
              </a:rPr>
              <a:t>сразу сообщать родителям.</a:t>
            </a:r>
          </a:p>
        </p:txBody>
      </p:sp>
      <p:pic>
        <p:nvPicPr>
          <p:cNvPr id="8194" name="Picture 2" descr="D:\Desktop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236" y="2984776"/>
            <a:ext cx="5221552" cy="371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575075" cy="68865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Компьютерные игры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1762" y="949302"/>
            <a:ext cx="34704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10 самых опасных     игр для детей: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en-US" sz="2400" b="1" dirty="0" smtClean="0">
                <a:solidFill>
                  <a:srgbClr val="002060"/>
                </a:solidFill>
              </a:rPr>
              <a:t>.World </a:t>
            </a:r>
            <a:r>
              <a:rPr lang="en-US" sz="2400" b="1" dirty="0">
                <a:solidFill>
                  <a:srgbClr val="002060"/>
                </a:solidFill>
              </a:rPr>
              <a:t>Of </a:t>
            </a:r>
            <a:r>
              <a:rPr lang="en-US" sz="2400" b="1" dirty="0" err="1">
                <a:solidFill>
                  <a:srgbClr val="002060"/>
                </a:solidFill>
              </a:rPr>
              <a:t>Warcraft</a:t>
            </a:r>
            <a:r>
              <a:rPr lang="en-US" sz="2400" b="1" dirty="0">
                <a:solidFill>
                  <a:srgbClr val="002060"/>
                </a:solidFill>
              </a:rPr>
              <a:t/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2</a:t>
            </a:r>
            <a:r>
              <a:rPr lang="en-US" sz="2400" b="1" dirty="0">
                <a:solidFill>
                  <a:srgbClr val="002060"/>
                </a:solidFill>
              </a:rPr>
              <a:t>. Grand Theft Auto 4</a:t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3</a:t>
            </a:r>
            <a:r>
              <a:rPr lang="en-US" sz="2400" b="1" dirty="0">
                <a:solidFill>
                  <a:srgbClr val="002060"/>
                </a:solidFill>
              </a:rPr>
              <a:t>. Manhunt 1-2</a:t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4</a:t>
            </a:r>
            <a:r>
              <a:rPr lang="en-US" sz="2400" b="1" dirty="0">
                <a:solidFill>
                  <a:srgbClr val="002060"/>
                </a:solidFill>
              </a:rPr>
              <a:t>. Postal 1-2</a:t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en-US" sz="2400" b="1" dirty="0">
                <a:solidFill>
                  <a:srgbClr val="002060"/>
                </a:solidFill>
              </a:rPr>
              <a:t>. DOOM 3</a:t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en-US" sz="2400" b="1" dirty="0">
                <a:solidFill>
                  <a:srgbClr val="002060"/>
                </a:solidFill>
              </a:rPr>
              <a:t>. </a:t>
            </a:r>
            <a:r>
              <a:rPr lang="ru-RU" sz="2400" b="1" dirty="0">
                <a:solidFill>
                  <a:srgbClr val="002060"/>
                </a:solidFill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ерия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Mortal </a:t>
            </a:r>
            <a:r>
              <a:rPr lang="en-US" sz="2400" b="1" dirty="0" err="1">
                <a:solidFill>
                  <a:srgbClr val="002060"/>
                </a:solidFill>
              </a:rPr>
              <a:t>Kombat</a:t>
            </a:r>
            <a:r>
              <a:rPr lang="en-US" sz="2400" b="1" dirty="0">
                <a:solidFill>
                  <a:srgbClr val="002060"/>
                </a:solidFill>
              </a:rPr>
              <a:t/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7</a:t>
            </a:r>
            <a:r>
              <a:rPr lang="en-US" sz="2400" b="1" dirty="0">
                <a:solidFill>
                  <a:srgbClr val="002060"/>
                </a:solidFill>
              </a:rPr>
              <a:t>. </a:t>
            </a:r>
            <a:r>
              <a:rPr lang="ru-RU" sz="2400" b="1" dirty="0" err="1">
                <a:solidFill>
                  <a:srgbClr val="002060"/>
                </a:solidFill>
              </a:rPr>
              <a:t>Lineage</a:t>
            </a:r>
            <a:r>
              <a:rPr lang="ru-RU" sz="2400" b="1" dirty="0">
                <a:solidFill>
                  <a:srgbClr val="002060"/>
                </a:solidFill>
              </a:rPr>
              <a:t> 2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8</a:t>
            </a:r>
            <a:r>
              <a:rPr lang="ru-RU" sz="2400" b="1" dirty="0">
                <a:solidFill>
                  <a:srgbClr val="002060"/>
                </a:solidFill>
              </a:rPr>
              <a:t>. </a:t>
            </a:r>
            <a:r>
              <a:rPr lang="ru-RU" sz="2400" b="1" dirty="0" err="1">
                <a:solidFill>
                  <a:srgbClr val="002060"/>
                </a:solidFill>
              </a:rPr>
              <a:t>Resident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Evil</a:t>
            </a:r>
            <a:r>
              <a:rPr lang="ru-RU" sz="2400" b="1" dirty="0">
                <a:solidFill>
                  <a:srgbClr val="002060"/>
                </a:solidFill>
              </a:rPr>
              <a:t> 4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9</a:t>
            </a:r>
            <a:r>
              <a:rPr lang="ru-RU" sz="2400" b="1" dirty="0">
                <a:solidFill>
                  <a:srgbClr val="002060"/>
                </a:solidFill>
              </a:rPr>
              <a:t>. </a:t>
            </a:r>
            <a:r>
              <a:rPr lang="ru-RU" sz="2400" b="1" dirty="0" err="1">
                <a:solidFill>
                  <a:srgbClr val="002060"/>
                </a:solidFill>
              </a:rPr>
              <a:t>Condemned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10</a:t>
            </a:r>
            <a:r>
              <a:rPr lang="ru-RU" sz="2400" b="1" dirty="0">
                <a:solidFill>
                  <a:srgbClr val="002060"/>
                </a:solidFill>
              </a:rPr>
              <a:t>. </a:t>
            </a:r>
            <a:r>
              <a:rPr lang="ru-RU" sz="2400" b="1" dirty="0" err="1">
                <a:solidFill>
                  <a:srgbClr val="002060"/>
                </a:solidFill>
              </a:rPr>
              <a:t>Clive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Barker’s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Jericho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D:\Desktop\i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7" t="2645" r="13644"/>
          <a:stretch/>
        </p:blipFill>
        <p:spPr bwMode="auto">
          <a:xfrm>
            <a:off x="3224808" y="949302"/>
            <a:ext cx="2951584" cy="253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Desktop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40" y="3566036"/>
            <a:ext cx="5701663" cy="312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Desktop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993" y="949302"/>
            <a:ext cx="3472469" cy="253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647083" cy="7200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Трата   </a:t>
            </a:r>
            <a:r>
              <a:rPr lang="ru-RU" sz="3200" b="1" dirty="0">
                <a:solidFill>
                  <a:schemeClr val="tx1"/>
                </a:solidFill>
              </a:rPr>
              <a:t>денег</a:t>
            </a:r>
          </a:p>
        </p:txBody>
      </p:sp>
      <p:pic>
        <p:nvPicPr>
          <p:cNvPr id="4" name="Рисунок 3" descr="https://img03.rl0.ru/pgc/-x-i/581356ba-f962-3633-f962-367dcf4eb1fa.photo.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49" y="3155490"/>
            <a:ext cx="5770910" cy="35858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16496" y="908721"/>
            <a:ext cx="91450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                       Чтобы </a:t>
            </a:r>
            <a:r>
              <a:rPr lang="ru-RU" sz="2000" b="1" dirty="0"/>
              <a:t>не было непредвиденных расходов: </a:t>
            </a:r>
            <a:br>
              <a:rPr lang="ru-RU" sz="2000" b="1" dirty="0"/>
            </a:br>
            <a:r>
              <a:rPr lang="ru-RU" sz="2000" b="1" dirty="0"/>
              <a:t>- Не сохраняйте на домашнем компьютере, </a:t>
            </a:r>
            <a:r>
              <a:rPr lang="ru-RU" sz="2000" b="1" dirty="0" smtClean="0"/>
              <a:t> доступном    </a:t>
            </a:r>
            <a:r>
              <a:rPr lang="ru-RU" sz="2000" b="1" dirty="0"/>
              <a:t>ребенку, логины и пароли от финансовых </a:t>
            </a:r>
            <a:r>
              <a:rPr lang="ru-RU" sz="2000" b="1" dirty="0" smtClean="0"/>
              <a:t>сервисов.</a:t>
            </a:r>
          </a:p>
          <a:p>
            <a:pPr algn="ctr"/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- Если ребенок пользуется планшетом или смартфоном, проверьте, не привязаны ли к </a:t>
            </a:r>
            <a:r>
              <a:rPr lang="ru-RU" sz="2000" b="1" dirty="0" smtClean="0"/>
              <a:t>магазинам мобильных приложений </a:t>
            </a:r>
          </a:p>
          <a:p>
            <a:pPr algn="ctr"/>
            <a:r>
              <a:rPr lang="ru-RU" sz="2000" b="1" dirty="0" smtClean="0"/>
              <a:t>(</a:t>
            </a:r>
            <a:r>
              <a:rPr lang="ru-RU" sz="2000" b="1" dirty="0" err="1" smtClean="0"/>
              <a:t>App</a:t>
            </a:r>
            <a:r>
              <a:rPr lang="ru-RU" sz="2000" b="1" dirty="0" smtClean="0"/>
              <a:t> </a:t>
            </a:r>
            <a:r>
              <a:rPr lang="ru-RU" sz="2000" b="1" dirty="0" err="1"/>
              <a:t>Store</a:t>
            </a:r>
            <a:r>
              <a:rPr lang="ru-RU" sz="2000" b="1" dirty="0"/>
              <a:t>, </a:t>
            </a:r>
            <a:r>
              <a:rPr lang="ru-RU" sz="2000" b="1" dirty="0" err="1"/>
              <a:t>Google</a:t>
            </a:r>
            <a:r>
              <a:rPr lang="ru-RU" sz="2000" b="1" dirty="0"/>
              <a:t> </a:t>
            </a:r>
            <a:r>
              <a:rPr lang="ru-RU" sz="2000" b="1" dirty="0" err="1"/>
              <a:t>Play</a:t>
            </a:r>
            <a:r>
              <a:rPr lang="ru-RU" sz="2000" b="1" dirty="0"/>
              <a:t>) данные ваших банковских карт.</a:t>
            </a:r>
          </a:p>
        </p:txBody>
      </p:sp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464" y="116632"/>
            <a:ext cx="9577064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/>
              <a:t>Рекомендованное время работы на компьютере: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00472" y="2060848"/>
            <a:ext cx="9217024" cy="381642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/>
              <a:t>Дети до 5 лет – </a:t>
            </a:r>
            <a:r>
              <a:rPr lang="ru-RU" sz="3200" b="1" dirty="0"/>
              <a:t>не рекомендуется.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Дети </a:t>
            </a:r>
            <a:r>
              <a:rPr lang="ru-RU" sz="3200" dirty="0"/>
              <a:t>5-7 лет - </a:t>
            </a:r>
            <a:r>
              <a:rPr lang="ru-RU" sz="3200" b="1" dirty="0"/>
              <a:t>30 мин.</a:t>
            </a:r>
            <a:br>
              <a:rPr lang="ru-RU" sz="3200" b="1" dirty="0"/>
            </a:br>
            <a:endParaRPr lang="ru-RU" sz="3200" b="1" dirty="0" smtClean="0"/>
          </a:p>
          <a:p>
            <a:pPr marL="45720" indent="0">
              <a:buNone/>
            </a:pPr>
            <a:r>
              <a:rPr lang="ru-RU" sz="3200" dirty="0" smtClean="0"/>
              <a:t>Дети </a:t>
            </a:r>
            <a:r>
              <a:rPr lang="ru-RU" sz="3200" dirty="0"/>
              <a:t>7-12 лет – </a:t>
            </a:r>
            <a:r>
              <a:rPr lang="ru-RU" sz="3200" b="1" dirty="0"/>
              <a:t>1 час.</a:t>
            </a:r>
            <a:br>
              <a:rPr lang="ru-RU" sz="3200" b="1" dirty="0"/>
            </a:br>
            <a:endParaRPr lang="ru-RU" sz="3200" b="1" dirty="0" smtClean="0"/>
          </a:p>
          <a:p>
            <a:pPr marL="45720" indent="0">
              <a:buNone/>
            </a:pPr>
            <a:r>
              <a:rPr lang="ru-RU" sz="3200" dirty="0" smtClean="0"/>
              <a:t>Дети </a:t>
            </a:r>
            <a:r>
              <a:rPr lang="ru-RU" sz="3200" dirty="0"/>
              <a:t>12-16 лет - </a:t>
            </a:r>
            <a:r>
              <a:rPr lang="ru-RU" sz="3200" b="1" dirty="0"/>
              <a:t>2 часа.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2050" name="Picture 2" descr="D: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2708920"/>
            <a:ext cx="486305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124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488" y="332656"/>
            <a:ext cx="8915400" cy="490066"/>
          </a:xfrm>
        </p:spPr>
        <p:txBody>
          <a:bodyPr>
            <a:noAutofit/>
          </a:bodyPr>
          <a:lstStyle/>
          <a:p>
            <a:pPr marL="0" lvl="0" indent="0" algn="ctr" fontAlgn="base">
              <a:spcAft>
                <a:spcPct val="0"/>
              </a:spcAft>
              <a:buNone/>
              <a:tabLst>
                <a:tab pos="457200" algn="l"/>
              </a:tabLst>
            </a:pP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«Родительский контроль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»: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2480" y="1166018"/>
            <a:ext cx="9289032" cy="5431334"/>
          </a:xfrm>
        </p:spPr>
        <p:txBody>
          <a:bodyPr>
            <a:normAutofit lnSpcReduction="10000"/>
          </a:bodyPr>
          <a:lstStyle/>
          <a:p>
            <a:pPr lvl="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 Анализирует запросы детей в режиме онлайн и блокирует доступ к веб-сайтам, содержащим нежелательную информацию!</a:t>
            </a:r>
          </a:p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 Предусматривает блокировку более 25 категорий опасного контента по 3-м возрастным категориям: </a:t>
            </a:r>
          </a:p>
          <a:p>
            <a:pPr marL="0" lvl="0" indent="0" eaLnBrk="0" fontAlgn="base" hangingPunct="0">
              <a:spcBef>
                <a:spcPts val="600"/>
              </a:spcBef>
              <a:spcAft>
                <a:spcPts val="600"/>
              </a:spcAft>
              <a:buNone/>
              <a:tabLst>
                <a:tab pos="457200" algn="l"/>
              </a:tabLst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 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до 7 лет, с 7 до 12 лет, с 12 до 18 лет.</a:t>
            </a:r>
            <a:endParaRPr lang="ru-RU" b="1" i="1" dirty="0" smtClean="0">
              <a:solidFill>
                <a:schemeClr val="tx2">
                  <a:lumMod val="50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 Даёт возможность родителям самостоятельно вносить в черный список тот сайт, который не был добавлен системой в общий черный список!</a:t>
            </a:r>
          </a:p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 Позволяет отследить историю посещения веб-сайтов за различный период времени с возможностью направления уведомлений по электронной почте.</a:t>
            </a:r>
          </a:p>
          <a:p>
            <a:pPr eaLnBrk="0" fontAlgn="base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 Позволяет не устанавливать дополнительное программное обеспечение!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2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632" y="188640"/>
            <a:ext cx="705522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«Интернет Цензор</a:t>
            </a:r>
            <a:r>
              <a:rPr lang="ru-RU" dirty="0" smtClean="0">
                <a:solidFill>
                  <a:schemeClr val="tx1"/>
                </a:solidFill>
                <a:effectLst/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 descr="Интернет Цензор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84" y="1124744"/>
            <a:ext cx="756084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92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488" y="116632"/>
            <a:ext cx="9289032" cy="648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</a:rPr>
              <a:t>Симптомы психологической зависимости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00472" y="1052736"/>
            <a:ext cx="9505056" cy="5544616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ru-RU" sz="3100" b="1" i="1" dirty="0">
                <a:solidFill>
                  <a:schemeClr val="tx2">
                    <a:lumMod val="50000"/>
                  </a:schemeClr>
                </a:solidFill>
              </a:rPr>
              <a:t>н</a:t>
            </a: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авязчивое стремление постоянно проверять электронную почту;</a:t>
            </a:r>
          </a:p>
          <a:p>
            <a:pPr lvl="0"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предвкушение следующего сеанса онлайн;</a:t>
            </a:r>
          </a:p>
          <a:p>
            <a:pPr lvl="0"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увеличение времени, проводимого онлайн;</a:t>
            </a:r>
          </a:p>
          <a:p>
            <a:pPr lvl="0"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увеличение количества денег, расходуемых онлайн;</a:t>
            </a:r>
          </a:p>
          <a:p>
            <a:pPr lvl="0"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частое посещение сайтов (без необходимости);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хорошее самочувствие или эйфория за компьютером;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невозможность остановиться;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увеличение количества времени, проводимого за компьютером;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ложь членам семьи о своей деятельности за компьютером;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ощущение пустоты, депрессии, раздражения при нахождении не за компьютером;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пренебрежение семьей и друзьями;</a:t>
            </a:r>
          </a:p>
          <a:p>
            <a:pPr>
              <a:spcAft>
                <a:spcPts val="600"/>
              </a:spcAft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проблемы с учебой….</a:t>
            </a:r>
          </a:p>
          <a:p>
            <a:pPr lvl="0"/>
            <a:endParaRPr lang="ru-RU" sz="2400" dirty="0" smtClean="0"/>
          </a:p>
          <a:p>
            <a:pPr>
              <a:lnSpc>
                <a:spcPts val="2700"/>
              </a:lnSpc>
              <a:spcBef>
                <a:spcPct val="0"/>
              </a:spcBef>
              <a:buNone/>
            </a:pPr>
            <a:endParaRPr lang="ru-RU" altLang="ru-RU" sz="4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34000"/>
              </a:lnSpc>
              <a:spcBef>
                <a:spcPts val="0"/>
              </a:spcBef>
              <a:buNone/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520" y="404664"/>
            <a:ext cx="836543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</a:rPr>
              <a:t>Браузер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 для  детей </a:t>
            </a:r>
            <a:r>
              <a:rPr lang="ru-RU" sz="3200" dirty="0">
                <a:solidFill>
                  <a:schemeClr val="tx1"/>
                </a:solidFill>
                <a:effectLst/>
              </a:rPr>
              <a:t>«</a:t>
            </a:r>
            <a:r>
              <a:rPr lang="ru-RU" sz="3200" dirty="0" err="1">
                <a:solidFill>
                  <a:schemeClr val="tx1"/>
                </a:solidFill>
                <a:effectLst/>
              </a:rPr>
              <a:t>Гогуль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»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Объект 4" descr="Браузер для детей Гогуль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84" y="1340768"/>
            <a:ext cx="770485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1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604" y="260648"/>
            <a:ext cx="669674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</a:rPr>
              <a:t>Поисковик «</a:t>
            </a:r>
            <a:r>
              <a:rPr lang="ru-RU" sz="3200" dirty="0" err="1">
                <a:solidFill>
                  <a:schemeClr val="tx1"/>
                </a:solidFill>
                <a:effectLst/>
              </a:rPr>
              <a:t>АгА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»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Поисковик Аг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672" y="980728"/>
            <a:ext cx="6336704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1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68" y="332656"/>
            <a:ext cx="7920880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</a:rPr>
              <a:t>Программа контроля доступа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Rejector.ru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Программа контроля доступа Rejector.r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672" y="1412776"/>
            <a:ext cx="6408711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1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2304256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i="1" dirty="0"/>
              <a:t>И</a:t>
            </a:r>
            <a:r>
              <a:rPr lang="ru-RU" sz="2800" b="1" i="1" dirty="0" smtClean="0"/>
              <a:t>нтересуйтесь </a:t>
            </a:r>
            <a:r>
              <a:rPr lang="ru-RU" sz="2800" b="1" i="1" dirty="0"/>
              <a:t>своим ребенком, </a:t>
            </a:r>
            <a:endParaRPr lang="ru-RU" sz="2800" b="1" i="1" dirty="0" smtClean="0"/>
          </a:p>
          <a:p>
            <a:pPr marL="45720" indent="0" algn="ctr">
              <a:buNone/>
            </a:pPr>
            <a:r>
              <a:rPr lang="ru-RU" sz="2800" b="1" i="1" dirty="0" smtClean="0"/>
              <a:t>проводите </a:t>
            </a:r>
            <a:r>
              <a:rPr lang="ru-RU" sz="2800" b="1" i="1" dirty="0"/>
              <a:t>с ним больше времени, </a:t>
            </a:r>
            <a:endParaRPr lang="ru-RU" sz="2800" b="1" i="1" dirty="0" smtClean="0"/>
          </a:p>
          <a:p>
            <a:pPr marL="45720" indent="0" algn="ctr">
              <a:buNone/>
            </a:pPr>
            <a:r>
              <a:rPr lang="ru-RU" sz="2800" b="1" i="1" dirty="0" smtClean="0"/>
              <a:t>показывайте </a:t>
            </a:r>
            <a:r>
              <a:rPr lang="ru-RU" sz="2800" b="1" i="1" dirty="0"/>
              <a:t>ему, что есть другие формы досуга – спорт, книги, настольные игры, хобби. </a:t>
            </a:r>
          </a:p>
        </p:txBody>
      </p:sp>
      <p:pic>
        <p:nvPicPr>
          <p:cNvPr id="3074" name="Picture 2" descr="D: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672" y="2420888"/>
            <a:ext cx="6274074" cy="417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88504" y="548680"/>
            <a:ext cx="891540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3399"/>
                </a:solidFill>
              </a:rPr>
              <a:t>БЛАГОДАРЮ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3399"/>
                </a:solidFill>
              </a:rPr>
              <a:t>ЗА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3399"/>
                </a:solidFill>
              </a:rPr>
              <a:t>ВНИМАНИЕ!</a:t>
            </a:r>
            <a:endParaRPr lang="ru-RU" sz="5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544" y="260648"/>
            <a:ext cx="864096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Физические симптомы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: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95300" y="1052736"/>
            <a:ext cx="8915400" cy="51125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синдром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карпального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канала (поражение нервных стволов руки, связанное с длительным перенапряжением мышц);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переутомление;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общая возбужденность;</a:t>
            </a:r>
            <a:endParaRPr lang="ru-RU" sz="2000" b="1" i="1" dirty="0" smtClean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сухость в глазах, ухудшение зрения;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боли в ногах и руках,</a:t>
            </a:r>
            <a:endParaRPr lang="ru-RU" sz="2000" b="1" i="1" dirty="0" smtClean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головные боли по типу мигрени;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боли в спине;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нерегулярное питание, пропуск приемов пищи;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пренебрежение личной гигиеной;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расстройства сна, изменение режима сна, трудное засыпание.</a:t>
            </a:r>
            <a:endParaRPr lang="ru-RU" altLang="ru-RU" sz="2000" b="1" i="1" dirty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711" y="1029469"/>
            <a:ext cx="9145016" cy="460851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i="1" dirty="0">
                <a:solidFill>
                  <a:srgbClr val="0033CC"/>
                </a:solidFill>
              </a:rPr>
              <a:t>	</a:t>
            </a:r>
            <a:r>
              <a:rPr lang="ru-RU" sz="6000" i="1" dirty="0" smtClean="0">
                <a:solidFill>
                  <a:srgbClr val="0033CC"/>
                </a:solidFill>
              </a:rPr>
              <a:t>Тема: </a:t>
            </a:r>
            <a:br>
              <a:rPr lang="ru-RU" sz="6000" i="1" dirty="0" smtClean="0">
                <a:solidFill>
                  <a:srgbClr val="0033CC"/>
                </a:solidFill>
              </a:rPr>
            </a:br>
            <a:r>
              <a:rPr lang="ru-RU" sz="6000" i="1" dirty="0" smtClean="0">
                <a:solidFill>
                  <a:srgbClr val="0033CC"/>
                </a:solidFill>
              </a:rPr>
              <a:t>«ЭТОТ  ОПАСНЫЙ  ИНТЕРНЕТ!»</a:t>
            </a:r>
            <a:endParaRPr lang="ru-RU" sz="6000" i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D:\Desktop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52" y="3933056"/>
            <a:ext cx="4266549" cy="283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06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76536" y="260648"/>
            <a:ext cx="8338693" cy="10801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Основные</a:t>
            </a:r>
            <a:r>
              <a:rPr lang="ru-RU" sz="3200" b="1" i="1" dirty="0">
                <a:solidFill>
                  <a:schemeClr val="tx1"/>
                </a:solidFill>
              </a:rPr>
              <a:t> </a:t>
            </a:r>
            <a:r>
              <a:rPr lang="ru-RU" sz="3200" b="1" i="1" dirty="0" smtClean="0">
                <a:solidFill>
                  <a:schemeClr val="tx1"/>
                </a:solidFill>
              </a:rPr>
              <a:t> виды  угроз </a:t>
            </a:r>
          </a:p>
          <a:p>
            <a:pPr marL="4572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в  сети  Интернет  для  </a:t>
            </a:r>
            <a:r>
              <a:rPr lang="ru-RU" sz="3200" b="1" i="1" dirty="0">
                <a:solidFill>
                  <a:schemeClr val="tx1"/>
                </a:solidFill>
              </a:rPr>
              <a:t>детей: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D:\Desktop\i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3" r="7442"/>
          <a:stretch/>
        </p:blipFill>
        <p:spPr bwMode="auto">
          <a:xfrm>
            <a:off x="1568624" y="1772816"/>
            <a:ext cx="7049464" cy="473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2304256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>Сайты, связанные с </a:t>
            </a:r>
            <a:r>
              <a:rPr lang="ru-RU" sz="2800" b="1" dirty="0" smtClean="0">
                <a:solidFill>
                  <a:schemeClr val="tx1"/>
                </a:solidFill>
              </a:rPr>
              <a:t>порнографией</a:t>
            </a:r>
          </a:p>
          <a:p>
            <a:pPr marL="45720" indent="0" algn="ctr">
              <a:buNone/>
            </a:pPr>
            <a:endParaRPr lang="ru-RU" sz="28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Пропаганда   нездоровых   сексуальных отношений: </a:t>
            </a:r>
            <a:r>
              <a:rPr lang="ru-RU" sz="2800" b="1" i="1" dirty="0">
                <a:solidFill>
                  <a:srgbClr val="002060"/>
                </a:solidFill>
              </a:rPr>
              <a:t>секс за деньги,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извразвращения</a:t>
            </a:r>
            <a:r>
              <a:rPr lang="ru-RU" sz="2800" b="1" i="1" dirty="0">
                <a:solidFill>
                  <a:srgbClr val="002060"/>
                </a:solidFill>
              </a:rPr>
              <a:t>, </a:t>
            </a:r>
            <a:r>
              <a:rPr lang="ru-RU" sz="2800" b="1" i="1" dirty="0" smtClean="0">
                <a:solidFill>
                  <a:srgbClr val="002060"/>
                </a:solidFill>
              </a:rPr>
              <a:t> гомосексуализм</a:t>
            </a:r>
            <a:r>
              <a:rPr lang="ru-RU" sz="2800" b="1" i="1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2" name="Picture 2" descr="D: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80" y="2708920"/>
            <a:ext cx="5561659" cy="37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22341" y="260648"/>
            <a:ext cx="7992888" cy="2304256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>Сайты, распространяющие информацию о запрещенных вещах и </a:t>
            </a:r>
            <a:r>
              <a:rPr lang="ru-RU" sz="2800" b="1" dirty="0" smtClean="0">
                <a:solidFill>
                  <a:schemeClr val="tx1"/>
                </a:solidFill>
              </a:rPr>
              <a:t>понятиях</a:t>
            </a:r>
          </a:p>
          <a:p>
            <a:pPr marL="45720" indent="0" algn="ctr">
              <a:buNone/>
            </a:pPr>
            <a:endParaRPr lang="ru-RU" sz="2800" b="1" i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К </a:t>
            </a:r>
            <a:r>
              <a:rPr lang="ru-RU" sz="2800" b="1" i="1" dirty="0">
                <a:solidFill>
                  <a:srgbClr val="002060"/>
                </a:solidFill>
              </a:rPr>
              <a:t>таким относятся терроризм, сектантство, фашизм и </a:t>
            </a:r>
            <a:r>
              <a:rPr lang="ru-RU" sz="2800" b="1" i="1" dirty="0" smtClean="0">
                <a:solidFill>
                  <a:srgbClr val="002060"/>
                </a:solidFill>
              </a:rPr>
              <a:t> т</a:t>
            </a:r>
            <a:r>
              <a:rPr lang="ru-RU" sz="2800" b="1" i="1" dirty="0">
                <a:solidFill>
                  <a:srgbClr val="002060"/>
                </a:solidFill>
              </a:rPr>
              <a:t>. д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inna2\Desktop\2627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419926"/>
            <a:ext cx="4680520" cy="293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na2\Desktop\74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68" y="2492896"/>
            <a:ext cx="4996649" cy="33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496" y="260648"/>
            <a:ext cx="927348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effectLst/>
              </a:rPr>
              <a:t>Сайты, связанные с употреблением алкоголя, наркотиков, табачных 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изделий</a:t>
            </a:r>
            <a:r>
              <a:rPr lang="ru-RU" sz="3200" i="1" dirty="0">
                <a:effectLst/>
              </a:rPr>
              <a:t> 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2050" name="Picture 2" descr="C:\Users\inna2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412776"/>
            <a:ext cx="57150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1-tub-ru.yandex.net/i?id=863e485ccc56f09888d408cf6d66cfa9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44" y="3313013"/>
            <a:ext cx="5184576" cy="341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09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vkontak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1675426"/>
            <a:ext cx="8428911" cy="491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2480" y="391089"/>
            <a:ext cx="9505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Сайт «</a:t>
            </a:r>
            <a:r>
              <a:rPr lang="ru-RU" sz="3600" b="1" dirty="0" err="1"/>
              <a:t>ВКонтакте</a:t>
            </a:r>
            <a:r>
              <a:rPr lang="ru-RU" sz="3600" b="1" dirty="0"/>
              <a:t>» оказался самой опасной социальной сетью для </a:t>
            </a:r>
            <a:r>
              <a:rPr lang="ru-RU" sz="3600" b="1" dirty="0" smtClean="0"/>
              <a:t>детей.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258699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1573</TotalTime>
  <Words>495</Words>
  <Application>Microsoft Office PowerPoint</Application>
  <PresentationFormat>Лист A4 (210x297 мм)</PresentationFormat>
  <Paragraphs>88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Georgia</vt:lpstr>
      <vt:lpstr>Times New Roman</vt:lpstr>
      <vt:lpstr>Trebuchet MS</vt:lpstr>
      <vt:lpstr>Wingdings</vt:lpstr>
      <vt:lpstr>Воздушный поток</vt:lpstr>
      <vt:lpstr> Тема:  «ЭТОТ  ОПАСНЫЙ  ИНТЕРНЕТ!»</vt:lpstr>
      <vt:lpstr>Симптомы психологической зависимости:</vt:lpstr>
      <vt:lpstr>Физические симптомы:</vt:lpstr>
      <vt:lpstr> Тема:  «ЭТОТ  ОПАСНЫЙ  ИНТЕРНЕТ!»</vt:lpstr>
      <vt:lpstr>Презентация PowerPoint</vt:lpstr>
      <vt:lpstr>Презентация PowerPoint</vt:lpstr>
      <vt:lpstr>Презентация PowerPoint</vt:lpstr>
      <vt:lpstr>Сайты, связанные с употреблением алкоголя, наркотиков, табачных изделий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Рекомендованное время работы на компьютере:</vt:lpstr>
      <vt:lpstr>Программа «Родительский контроль»:</vt:lpstr>
      <vt:lpstr>«Интернет Цензор»</vt:lpstr>
      <vt:lpstr>Браузер  для  детей «Гогуль»</vt:lpstr>
      <vt:lpstr>Поисковик «АгА»</vt:lpstr>
      <vt:lpstr>Программа контроля доступа Rejector.ru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145</cp:revision>
  <dcterms:created xsi:type="dcterms:W3CDTF">2016-02-05T09:36:05Z</dcterms:created>
  <dcterms:modified xsi:type="dcterms:W3CDTF">2019-03-11T13:22:14Z</dcterms:modified>
</cp:coreProperties>
</file>