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302" r:id="rId3"/>
    <p:sldId id="303" r:id="rId4"/>
    <p:sldId id="304" r:id="rId5"/>
    <p:sldId id="305" r:id="rId6"/>
    <p:sldId id="306" r:id="rId7"/>
    <p:sldId id="307" r:id="rId8"/>
    <p:sldId id="274" r:id="rId9"/>
    <p:sldId id="289" r:id="rId10"/>
    <p:sldId id="273" r:id="rId11"/>
    <p:sldId id="272" r:id="rId12"/>
    <p:sldId id="29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99FF"/>
    <a:srgbClr val="CCFFCC"/>
    <a:srgbClr val="FFCCFF"/>
    <a:srgbClr val="F11BE2"/>
    <a:srgbClr val="C7D636"/>
    <a:srgbClr val="F35F0D"/>
    <a:srgbClr val="A31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766FA9-F3C1-4734-BE49-6900237DD798}" type="datetimeFigureOut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4F2FF02-2764-4146-84C1-4BC1851F8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18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BC94E-1718-408A-BD29-82577364D505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3868E-941C-4DE3-A7AE-35A909B05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FE9C8-689B-4920-902A-E5FA305F431B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86173-6A86-4F72-BF5A-9F74C3CB6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07348-E8EA-43CE-A547-CE061B9AB0C1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DD3E7-D94E-47EC-813D-24EE50DDC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D22E-4C30-4BC4-BF3B-CAE2A951B8E9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9EF46-0520-40D4-A803-FE2353FB8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60F27-2495-43DA-A59F-6DB2D525CDAF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15181-4442-41CB-AB01-D83EE13CF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5DB8C-A3E5-4F56-BCE0-D8F0B076EEF1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212CE-0DB4-46CC-B8FE-75372CBF7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6F35E-5CAD-4D4B-AE28-65183235272E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2A94B-F2DB-4F2B-BC38-ACD0B5301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A65EA-C7DB-431D-8AE1-D44F347E0B5D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118AB-6066-49BC-AC8E-FA867DC4D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08C1C-E6E4-482F-BABA-517A472DD906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C597B-D623-4420-BB36-0662741C7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00D17-1F19-46C3-9572-38CA7CC1578B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61CAE-DA0C-4C4D-AA44-BB7B26A09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F995D-83EF-4F69-A4F4-39129DC2B481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2376A-9758-4AA8-8476-67E7FD8D5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64B108-C162-409E-AC07-378115A7BC94}" type="datetime1">
              <a:rPr lang="ru-RU"/>
              <a:pPr>
                <a:defRPr/>
              </a:pPr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C4C839-DD73-48B7-B6D7-035F78804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heliamullican.com/wp-content/uploads/2011/03/boy-knocking-on-door-9929641.jpg" TargetMode="External"/><Relationship Id="rId13" Type="http://schemas.openxmlformats.org/officeDocument/2006/relationships/hyperlink" Target="http://ostapa-poneslo.ru/wp-content/gallery/bird/bird_04.jpg" TargetMode="External"/><Relationship Id="rId18" Type="http://schemas.openxmlformats.org/officeDocument/2006/relationships/hyperlink" Target="http://static.newsland.ru/news_galleries/122/122125_1.jpg" TargetMode="External"/><Relationship Id="rId3" Type="http://schemas.openxmlformats.org/officeDocument/2006/relationships/hyperlink" Target="http://sch110.trg.ru/images/ab2a40ef409a.png" TargetMode="External"/><Relationship Id="rId7" Type="http://schemas.openxmlformats.org/officeDocument/2006/relationships/hyperlink" Target="http://img12.nnm.ru/6/d/5/3/0/6d5308c8cd45422cfece70eea362de5d_full.jpg" TargetMode="External"/><Relationship Id="rId12" Type="http://schemas.openxmlformats.org/officeDocument/2006/relationships/hyperlink" Target="http://www.pentaxnews.ru/img/photos/29323-medium.jpg" TargetMode="External"/><Relationship Id="rId17" Type="http://schemas.openxmlformats.org/officeDocument/2006/relationships/hyperlink" Target="http://forum.bymz.ru/showimg.php?url=http://i033.radikal.ru/0803/4c/1afeabd9c36a.png" TargetMode="External"/><Relationship Id="rId2" Type="http://schemas.openxmlformats.org/officeDocument/2006/relationships/hyperlink" Target="http://aida.ucoz.ru/" TargetMode="External"/><Relationship Id="rId16" Type="http://schemas.openxmlformats.org/officeDocument/2006/relationships/hyperlink" Target="http://images01.olx.ru/ui/2/78/57/19257157_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50.radikal.ru/i129/0812/84/e5f0a948d92b.png" TargetMode="External"/><Relationship Id="rId11" Type="http://schemas.openxmlformats.org/officeDocument/2006/relationships/hyperlink" Target="http://www.asia.ru/images/target/photo/50559058/Bicycle_Pump.jpg" TargetMode="External"/><Relationship Id="rId5" Type="http://schemas.openxmlformats.org/officeDocument/2006/relationships/hyperlink" Target="http://www.thediabetesclub.com/wp-content/uploads/2010/08/mushrooms.jpg" TargetMode="External"/><Relationship Id="rId15" Type="http://schemas.openxmlformats.org/officeDocument/2006/relationships/hyperlink" Target="http://img1.liveinternet.ru/images/attach/c/2/73/210/73210521_4278666_4122.jpg" TargetMode="External"/><Relationship Id="rId10" Type="http://schemas.openxmlformats.org/officeDocument/2006/relationships/hyperlink" Target="http://drevodoma.ru/content/images/sosna2.jpg" TargetMode="External"/><Relationship Id="rId19" Type="http://schemas.openxmlformats.org/officeDocument/2006/relationships/hyperlink" Target="http://www.1stwebdesigner.com/wp-content/uploads/2009/01/notebook-psd.jpg" TargetMode="External"/><Relationship Id="rId4" Type="http://schemas.openxmlformats.org/officeDocument/2006/relationships/hyperlink" Target="http://s15.radikal.ru/i188/1002/25/5e522d37254e.png" TargetMode="External"/><Relationship Id="rId9" Type="http://schemas.openxmlformats.org/officeDocument/2006/relationships/hyperlink" Target="http://www.d-green.ru/katalog_rastenij/kustarniki?p=1" TargetMode="External"/><Relationship Id="rId14" Type="http://schemas.openxmlformats.org/officeDocument/2006/relationships/hyperlink" Target="http://img-novosib.fotki.yandex.ru/get/8/bukvar1.e/0_56ce_c5b382d4_X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5214938"/>
            <a:ext cx="9144000" cy="135731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Хохлова Ирина Борисовна,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начальных классов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МОУ «Гимназия №166 г.Новоалтайска Алтайского края»</a:t>
            </a:r>
          </a:p>
        </p:txBody>
      </p:sp>
      <p:sp>
        <p:nvSpPr>
          <p:cNvPr id="4" name="Куб 3"/>
          <p:cNvSpPr/>
          <p:nvPr/>
        </p:nvSpPr>
        <p:spPr>
          <a:xfrm rot="655611">
            <a:off x="481260" y="85724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</a:p>
        </p:txBody>
      </p:sp>
      <p:sp>
        <p:nvSpPr>
          <p:cNvPr id="6" name="Куб 5"/>
          <p:cNvSpPr/>
          <p:nvPr/>
        </p:nvSpPr>
        <p:spPr>
          <a:xfrm rot="341114">
            <a:off x="5411167" y="307726"/>
            <a:ext cx="1000132" cy="1000132"/>
          </a:xfrm>
          <a:prstGeom prst="cub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</p:txBody>
      </p:sp>
      <p:sp>
        <p:nvSpPr>
          <p:cNvPr id="8" name="Куб 7"/>
          <p:cNvSpPr/>
          <p:nvPr/>
        </p:nvSpPr>
        <p:spPr>
          <a:xfrm rot="21057848">
            <a:off x="1331963" y="72331"/>
            <a:ext cx="1000132" cy="1000132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</a:p>
        </p:txBody>
      </p:sp>
      <p:sp>
        <p:nvSpPr>
          <p:cNvPr id="10" name="Куб 9"/>
          <p:cNvSpPr/>
          <p:nvPr/>
        </p:nvSpPr>
        <p:spPr>
          <a:xfrm rot="197207">
            <a:off x="3375712" y="1656648"/>
            <a:ext cx="1000132" cy="1000132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1" name="Куб 10"/>
          <p:cNvSpPr/>
          <p:nvPr/>
        </p:nvSpPr>
        <p:spPr>
          <a:xfrm rot="963488">
            <a:off x="5266877" y="1819620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Куб 11"/>
          <p:cNvSpPr/>
          <p:nvPr/>
        </p:nvSpPr>
        <p:spPr>
          <a:xfrm rot="235563">
            <a:off x="2300809" y="33066"/>
            <a:ext cx="1000132" cy="1000132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</a:p>
        </p:txBody>
      </p:sp>
      <p:sp>
        <p:nvSpPr>
          <p:cNvPr id="14" name="Куб 13"/>
          <p:cNvSpPr/>
          <p:nvPr/>
        </p:nvSpPr>
        <p:spPr>
          <a:xfrm rot="21177302">
            <a:off x="4341525" y="1614349"/>
            <a:ext cx="1000132" cy="1000132"/>
          </a:xfrm>
          <a:prstGeom prst="cube">
            <a:avLst/>
          </a:prstGeom>
          <a:solidFill>
            <a:srgbClr val="00569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</a:t>
            </a:r>
          </a:p>
        </p:txBody>
      </p:sp>
      <p:sp>
        <p:nvSpPr>
          <p:cNvPr id="15" name="Куб 14"/>
          <p:cNvSpPr/>
          <p:nvPr/>
        </p:nvSpPr>
        <p:spPr>
          <a:xfrm rot="21203102">
            <a:off x="6354469" y="54277"/>
            <a:ext cx="1000132" cy="1000132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</a:p>
        </p:txBody>
      </p:sp>
      <p:sp>
        <p:nvSpPr>
          <p:cNvPr id="16" name="Куб 15"/>
          <p:cNvSpPr/>
          <p:nvPr/>
        </p:nvSpPr>
        <p:spPr>
          <a:xfrm rot="768778">
            <a:off x="1358080" y="1727247"/>
            <a:ext cx="1000132" cy="1000132"/>
          </a:xfrm>
          <a:prstGeom prst="cube">
            <a:avLst/>
          </a:prstGeom>
          <a:solidFill>
            <a:srgbClr val="246E2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Куб 17"/>
          <p:cNvSpPr/>
          <p:nvPr/>
        </p:nvSpPr>
        <p:spPr>
          <a:xfrm rot="771623">
            <a:off x="7335055" y="98758"/>
            <a:ext cx="1000132" cy="1000132"/>
          </a:xfrm>
          <a:prstGeom prst="cube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ё</a:t>
            </a:r>
          </a:p>
        </p:txBody>
      </p:sp>
      <p:sp>
        <p:nvSpPr>
          <p:cNvPr id="19" name="Куб 18"/>
          <p:cNvSpPr/>
          <p:nvPr/>
        </p:nvSpPr>
        <p:spPr>
          <a:xfrm>
            <a:off x="6516216" y="1700808"/>
            <a:ext cx="1000132" cy="1000132"/>
          </a:xfrm>
          <a:prstGeom prst="cube">
            <a:avLst/>
          </a:prstGeom>
          <a:solidFill>
            <a:srgbClr val="F35F0D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7" name="Куб 6"/>
          <p:cNvSpPr/>
          <p:nvPr/>
        </p:nvSpPr>
        <p:spPr>
          <a:xfrm rot="20766853">
            <a:off x="3309243" y="105397"/>
            <a:ext cx="1000132" cy="1000132"/>
          </a:xfrm>
          <a:prstGeom prst="cube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</p:txBody>
      </p:sp>
      <p:sp>
        <p:nvSpPr>
          <p:cNvPr id="5" name="Куб 4"/>
          <p:cNvSpPr/>
          <p:nvPr/>
        </p:nvSpPr>
        <p:spPr>
          <a:xfrm rot="21393800">
            <a:off x="2368829" y="1729885"/>
            <a:ext cx="1000132" cy="1000132"/>
          </a:xfrm>
          <a:prstGeom prst="cube">
            <a:avLst/>
          </a:prstGeom>
          <a:solidFill>
            <a:srgbClr val="C7D63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75" y="6634163"/>
            <a:ext cx="1195388" cy="2460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2852936"/>
            <a:ext cx="8568952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Дидактический материал по </a:t>
            </a:r>
            <a:r>
              <a:rPr lang="ru-RU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русскому языку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2 класс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775" y="0"/>
            <a:ext cx="8785225" cy="1362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3300"/>
              </a:lnSpc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Определи орфографическое правило. </a:t>
            </a:r>
          </a:p>
          <a:p>
            <a:pPr algn="ctr">
              <a:lnSpc>
                <a:spcPts val="3300"/>
              </a:lnSpc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скольких из данных слов </a:t>
            </a:r>
          </a:p>
          <a:p>
            <a:pPr algn="ctr">
              <a:lnSpc>
                <a:spcPts val="3300"/>
              </a:lnSpc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пропущен Ь ?</a:t>
            </a:r>
          </a:p>
        </p:txBody>
      </p:sp>
      <p:sp>
        <p:nvSpPr>
          <p:cNvPr id="11267" name="Прямоугольник 5"/>
          <p:cNvSpPr>
            <a:spLocks noChangeArrowheads="1"/>
          </p:cNvSpPr>
          <p:nvPr/>
        </p:nvSpPr>
        <p:spPr bwMode="auto">
          <a:xfrm>
            <a:off x="611188" y="1557338"/>
            <a:ext cx="16097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птен</a:t>
            </a:r>
            <a:endParaRPr lang="ru-RU" sz="440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195513" y="1557338"/>
            <a:ext cx="4937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440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627313" y="1557338"/>
            <a:ext cx="13271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чик</a:t>
            </a:r>
            <a:endParaRPr lang="ru-RU" sz="4400"/>
          </a:p>
        </p:txBody>
      </p:sp>
      <p:sp>
        <p:nvSpPr>
          <p:cNvPr id="11270" name="Прямоугольник 8"/>
          <p:cNvSpPr>
            <a:spLocks noChangeArrowheads="1"/>
          </p:cNvSpPr>
          <p:nvPr/>
        </p:nvSpPr>
        <p:spPr bwMode="auto">
          <a:xfrm>
            <a:off x="5003800" y="1557338"/>
            <a:ext cx="127793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печ</a:t>
            </a:r>
            <a:endParaRPr lang="ru-RU" sz="440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6227763" y="1557338"/>
            <a:ext cx="4937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440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6227763" y="2565400"/>
            <a:ext cx="4937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440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205038" y="2565400"/>
            <a:ext cx="4953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440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659563" y="1557338"/>
            <a:ext cx="13493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ной</a:t>
            </a:r>
            <a:endParaRPr lang="ru-RU" sz="4400"/>
          </a:p>
        </p:txBody>
      </p:sp>
      <p:sp>
        <p:nvSpPr>
          <p:cNvPr id="11275" name="Прямоугольник 14"/>
          <p:cNvSpPr>
            <a:spLocks noChangeArrowheads="1"/>
          </p:cNvSpPr>
          <p:nvPr/>
        </p:nvSpPr>
        <p:spPr bwMode="auto">
          <a:xfrm>
            <a:off x="684213" y="2565400"/>
            <a:ext cx="14795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хищ</a:t>
            </a:r>
            <a:endParaRPr lang="ru-RU" sz="440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627313" y="2565400"/>
            <a:ext cx="150653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ный</a:t>
            </a:r>
            <a:endParaRPr lang="ru-RU" sz="4400"/>
          </a:p>
        </p:txBody>
      </p:sp>
      <p:sp>
        <p:nvSpPr>
          <p:cNvPr id="11277" name="Прямоугольник 16"/>
          <p:cNvSpPr>
            <a:spLocks noChangeArrowheads="1"/>
          </p:cNvSpPr>
          <p:nvPr/>
        </p:nvSpPr>
        <p:spPr bwMode="auto">
          <a:xfrm>
            <a:off x="5003800" y="2565400"/>
            <a:ext cx="13382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меч</a:t>
            </a:r>
            <a:endParaRPr lang="ru-RU" sz="440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659563" y="2565400"/>
            <a:ext cx="8302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та</a:t>
            </a:r>
            <a:endParaRPr lang="ru-RU" sz="4400"/>
          </a:p>
        </p:txBody>
      </p:sp>
      <p:sp>
        <p:nvSpPr>
          <p:cNvPr id="11279" name="Прямоугольник 18"/>
          <p:cNvSpPr>
            <a:spLocks noChangeArrowheads="1"/>
          </p:cNvSpPr>
          <p:nvPr/>
        </p:nvSpPr>
        <p:spPr bwMode="auto">
          <a:xfrm>
            <a:off x="827088" y="3500438"/>
            <a:ext cx="12969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мос</a:t>
            </a:r>
            <a:endParaRPr lang="ru-RU" sz="440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2133600" y="3524250"/>
            <a:ext cx="4937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440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2627313" y="3500438"/>
            <a:ext cx="12573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тик</a:t>
            </a:r>
            <a:endParaRPr lang="ru-RU" sz="440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6300788" y="3500438"/>
            <a:ext cx="4937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?</a:t>
            </a:r>
            <a:endParaRPr lang="ru-RU" sz="4400">
              <a:solidFill>
                <a:srgbClr val="FF0000"/>
              </a:solidFill>
            </a:endParaRPr>
          </a:p>
        </p:txBody>
      </p:sp>
      <p:sp>
        <p:nvSpPr>
          <p:cNvPr id="11283" name="Прямоугольник 23"/>
          <p:cNvSpPr>
            <a:spLocks noChangeArrowheads="1"/>
          </p:cNvSpPr>
          <p:nvPr/>
        </p:nvSpPr>
        <p:spPr bwMode="auto">
          <a:xfrm>
            <a:off x="5003800" y="3500438"/>
            <a:ext cx="13049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кон</a:t>
            </a:r>
            <a:endParaRPr lang="ru-RU" sz="4400"/>
          </a:p>
        </p:txBody>
      </p:sp>
      <p:sp>
        <p:nvSpPr>
          <p:cNvPr id="11284" name="Прямоугольник 24"/>
          <p:cNvSpPr>
            <a:spLocks noChangeArrowheads="1"/>
          </p:cNvSpPr>
          <p:nvPr/>
        </p:nvSpPr>
        <p:spPr bwMode="auto">
          <a:xfrm>
            <a:off x="6732588" y="3500438"/>
            <a:ext cx="94932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ки</a:t>
            </a:r>
            <a:endParaRPr lang="ru-RU" sz="4400"/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611188" y="5157788"/>
            <a:ext cx="33861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Georgia" pitchFamily="18" charset="0"/>
              </a:rPr>
              <a:t>1. Во всех словах</a:t>
            </a:r>
            <a:endParaRPr lang="ru-RU" sz="2800"/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611188" y="5876925"/>
            <a:ext cx="3376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Georgia" pitchFamily="18" charset="0"/>
              </a:rPr>
              <a:t>2. В одном слове</a:t>
            </a:r>
            <a:endParaRPr lang="ru-RU" sz="2800"/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4938713" y="5229225"/>
            <a:ext cx="3233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Georgia" pitchFamily="18" charset="0"/>
              </a:rPr>
              <a:t>3. В двух словах</a:t>
            </a:r>
            <a:endParaRPr lang="ru-RU" sz="2800"/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4932363" y="5857875"/>
            <a:ext cx="35464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Georgia" pitchFamily="18" charset="0"/>
              </a:rPr>
              <a:t>4. Все слова без Ь</a:t>
            </a:r>
            <a:endParaRPr lang="ru-RU" sz="2800"/>
          </a:p>
        </p:txBody>
      </p:sp>
      <p:sp>
        <p:nvSpPr>
          <p:cNvPr id="31" name="Блок-схема: альтернативный процесс 30"/>
          <p:cNvSpPr/>
          <p:nvPr/>
        </p:nvSpPr>
        <p:spPr>
          <a:xfrm>
            <a:off x="395288" y="1484313"/>
            <a:ext cx="3744912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Блок-схема: альтернативный процесс 31"/>
          <p:cNvSpPr/>
          <p:nvPr/>
        </p:nvSpPr>
        <p:spPr>
          <a:xfrm>
            <a:off x="395288" y="2565400"/>
            <a:ext cx="3744912" cy="935038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Блок-схема: альтернативный процесс 32"/>
          <p:cNvSpPr/>
          <p:nvPr/>
        </p:nvSpPr>
        <p:spPr>
          <a:xfrm>
            <a:off x="395288" y="3573463"/>
            <a:ext cx="3744912" cy="935037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4572000" y="1484313"/>
            <a:ext cx="3744913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Блок-схема: альтернативный процесс 34"/>
          <p:cNvSpPr/>
          <p:nvPr/>
        </p:nvSpPr>
        <p:spPr>
          <a:xfrm>
            <a:off x="4572000" y="3500438"/>
            <a:ext cx="3744913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Блок-схема: альтернативный процесс 38"/>
          <p:cNvSpPr/>
          <p:nvPr/>
        </p:nvSpPr>
        <p:spPr>
          <a:xfrm>
            <a:off x="4572000" y="2492375"/>
            <a:ext cx="3744913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Блок-схема: альтернативный процесс 39"/>
          <p:cNvSpPr/>
          <p:nvPr/>
        </p:nvSpPr>
        <p:spPr>
          <a:xfrm>
            <a:off x="4932363" y="5876925"/>
            <a:ext cx="3455987" cy="647700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Блок-схема: альтернативный процесс 40"/>
          <p:cNvSpPr/>
          <p:nvPr/>
        </p:nvSpPr>
        <p:spPr>
          <a:xfrm>
            <a:off x="611188" y="5157788"/>
            <a:ext cx="3455987" cy="647700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Блок-схема: альтернативный процесс 41"/>
          <p:cNvSpPr/>
          <p:nvPr/>
        </p:nvSpPr>
        <p:spPr>
          <a:xfrm>
            <a:off x="4932363" y="5157788"/>
            <a:ext cx="3455987" cy="647700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Блок-схема: альтернативный процесс 42"/>
          <p:cNvSpPr/>
          <p:nvPr/>
        </p:nvSpPr>
        <p:spPr>
          <a:xfrm>
            <a:off x="611188" y="5876925"/>
            <a:ext cx="3455987" cy="647700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6227763" y="3500438"/>
            <a:ext cx="59848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Georgia" pitchFamily="18" charset="0"/>
              </a:rPr>
              <a:t>Ь</a:t>
            </a:r>
            <a:endParaRPr lang="ru-RU" sz="4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9278E-7 L -0.06303 -3.79278E-7 " pathEditMode="relative" ptsTypes="AA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7084 0 " pathEditMode="relative" ptsTypes="AA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4875E-6 L -0.07084 -3.34875E-6 " pathEditMode="relative" ptsTypes="AA">
                                      <p:cBhvr>
                                        <p:cTn id="4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5.60592E-6 L -0.06301 -5.60592E-6 " pathEditMode="relative" ptsTypes="AA">
                                      <p:cBhvr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6.65125E-6 L -0.05504 6.65125E-6 " pathEditMode="relative" ptsTypes="AA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4" grpId="0"/>
      <p:bldP spid="16" grpId="0"/>
      <p:bldP spid="18" grpId="0"/>
      <p:bldP spid="20" grpId="0"/>
      <p:bldP spid="21" grpId="0"/>
      <p:bldP spid="22" grpId="0"/>
      <p:bldP spid="26" grpId="0"/>
      <p:bldP spid="27" grpId="0"/>
      <p:bldP spid="28" grpId="0"/>
      <p:bldP spid="29" grpId="0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396413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3200"/>
              </a:lnSpc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Определи орфографическое правило.</a:t>
            </a:r>
          </a:p>
          <a:p>
            <a:pPr algn="ctr">
              <a:lnSpc>
                <a:spcPts val="3200"/>
              </a:lnSpc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Как записать предложение, верно используя заглавные и строчные буквы ?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50825" y="2060575"/>
            <a:ext cx="11747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  К</a:t>
            </a:r>
            <a:endParaRPr lang="ru-RU" sz="4400" i="1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187450" y="2060575"/>
            <a:ext cx="7969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к)</a:t>
            </a:r>
            <a:endParaRPr lang="ru-RU" sz="4400" i="1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971550" y="2133600"/>
            <a:ext cx="4508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/</a:t>
            </a:r>
            <a:endParaRPr lang="ru-RU" sz="4400" i="1"/>
          </a:p>
        </p:txBody>
      </p:sp>
      <p:sp>
        <p:nvSpPr>
          <p:cNvPr id="12294" name="Прямоугольник 9"/>
          <p:cNvSpPr>
            <a:spLocks noChangeArrowheads="1"/>
          </p:cNvSpPr>
          <p:nvPr/>
        </p:nvSpPr>
        <p:spPr bwMode="auto">
          <a:xfrm>
            <a:off x="5148263" y="2011363"/>
            <a:ext cx="22923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рбузов</a:t>
            </a:r>
            <a:endParaRPr lang="ru-RU" sz="4400" i="1"/>
          </a:p>
        </p:txBody>
      </p:sp>
      <p:sp>
        <p:nvSpPr>
          <p:cNvPr id="12295" name="Прямоугольник 10"/>
          <p:cNvSpPr>
            <a:spLocks noChangeArrowheads="1"/>
          </p:cNvSpPr>
          <p:nvPr/>
        </p:nvSpPr>
        <p:spPr bwMode="auto">
          <a:xfrm>
            <a:off x="323850" y="2781300"/>
            <a:ext cx="2070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купил</a:t>
            </a:r>
            <a:endParaRPr lang="ru-RU" sz="4400" i="1"/>
          </a:p>
        </p:txBody>
      </p:sp>
      <p:sp>
        <p:nvSpPr>
          <p:cNvPr id="12296" name="Прямоугольник 11"/>
          <p:cNvSpPr>
            <a:spLocks noChangeArrowheads="1"/>
          </p:cNvSpPr>
          <p:nvPr/>
        </p:nvSpPr>
        <p:spPr bwMode="auto">
          <a:xfrm>
            <a:off x="2484438" y="2781300"/>
            <a:ext cx="18478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пять</a:t>
            </a:r>
            <a:endParaRPr lang="ru-RU" sz="4400" i="1"/>
          </a:p>
        </p:txBody>
      </p:sp>
      <p:sp>
        <p:nvSpPr>
          <p:cNvPr id="12297" name="Прямоугольник 12"/>
          <p:cNvSpPr>
            <a:spLocks noChangeArrowheads="1"/>
          </p:cNvSpPr>
          <p:nvPr/>
        </p:nvSpPr>
        <p:spPr bwMode="auto">
          <a:xfrm>
            <a:off x="5910263" y="2781300"/>
            <a:ext cx="24780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рбузов.</a:t>
            </a:r>
            <a:endParaRPr lang="ru-RU" sz="4400" i="1"/>
          </a:p>
        </p:txBody>
      </p:sp>
      <p:sp>
        <p:nvSpPr>
          <p:cNvPr id="12298" name="Прямоугольник 13"/>
          <p:cNvSpPr>
            <a:spLocks noChangeArrowheads="1"/>
          </p:cNvSpPr>
          <p:nvPr/>
        </p:nvSpPr>
        <p:spPr bwMode="auto">
          <a:xfrm>
            <a:off x="1908175" y="2082800"/>
            <a:ext cx="12747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оля</a:t>
            </a:r>
            <a:endParaRPr lang="ru-RU" sz="4400" i="1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779838" y="2060575"/>
            <a:ext cx="6127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А</a:t>
            </a:r>
            <a:endParaRPr lang="ru-RU" sz="4400" i="1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284663" y="1989138"/>
            <a:ext cx="2905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Georgia" pitchFamily="18" charset="0"/>
              </a:rPr>
              <a:t>/</a:t>
            </a:r>
            <a:endParaRPr lang="ru-RU" sz="440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500563" y="2060575"/>
            <a:ext cx="8080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а)</a:t>
            </a:r>
            <a:endParaRPr lang="ru-RU" sz="4400" i="1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4283075" y="2781300"/>
            <a:ext cx="8651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(А</a:t>
            </a:r>
            <a:endParaRPr lang="ru-RU" sz="4400" i="1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5203825" y="2781300"/>
            <a:ext cx="55721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а</a:t>
            </a:r>
            <a:endParaRPr lang="ru-RU" sz="4400" i="1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984750" y="2781300"/>
            <a:ext cx="4508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latin typeface="Georgia" pitchFamily="18" charset="0"/>
              </a:rPr>
              <a:t>/</a:t>
            </a:r>
            <a:endParaRPr lang="ru-RU" sz="4400"/>
          </a:p>
        </p:txBody>
      </p:sp>
      <p:pic>
        <p:nvPicPr>
          <p:cNvPr id="1230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3789363"/>
            <a:ext cx="1690687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1863" y="5384800"/>
            <a:ext cx="122396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7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463" y="5313363"/>
            <a:ext cx="122396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5373688"/>
            <a:ext cx="122396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9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5373688"/>
            <a:ext cx="122396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1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50" y="5300663"/>
            <a:ext cx="1223963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Блок-схема: альтернативный процесс 25"/>
          <p:cNvSpPr/>
          <p:nvPr/>
        </p:nvSpPr>
        <p:spPr>
          <a:xfrm>
            <a:off x="250825" y="2060575"/>
            <a:ext cx="8569325" cy="1512888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250825" y="1989138"/>
            <a:ext cx="4365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(</a:t>
            </a:r>
            <a:endParaRPr lang="ru-RU" sz="4400">
              <a:solidFill>
                <a:srgbClr val="00B050"/>
              </a:solidFill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3492500" y="2060575"/>
            <a:ext cx="4349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(</a:t>
            </a:r>
            <a:endParaRPr lang="ru-RU" sz="4400"/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5580063" y="2781300"/>
            <a:ext cx="4365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i="1">
                <a:latin typeface="Georgia" pitchFamily="18" charset="0"/>
              </a:rPr>
              <a:t>)</a:t>
            </a:r>
            <a:endParaRPr lang="ru-RU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1.72063E-6 C 0.03628 0.00162 0.0651 0.00555 0.10138 0.00555 " pathEditMode="relative" ptsTypes="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6.65125E-6 L 0.09445 6.65125E-6 " pathEditMode="relative" ptsTypes="AA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4875E-6 L 0.03941 -3.34875E-6 " pathEditMode="relative" ptsTypes="AA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  <p:bldP spid="20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Прямоугольник 6"/>
          <p:cNvSpPr>
            <a:spLocks noChangeArrowheads="1"/>
          </p:cNvSpPr>
          <p:nvPr/>
        </p:nvSpPr>
        <p:spPr bwMode="auto">
          <a:xfrm>
            <a:off x="0" y="188913"/>
            <a:ext cx="8820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Интернет – источники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9388" y="1341438"/>
            <a:ext cx="6480175" cy="276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http://aida.ucoz.ru</a:t>
            </a:r>
            <a:r>
              <a:rPr lang="ru-RU" sz="12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шаблон презентации</a:t>
            </a:r>
          </a:p>
        </p:txBody>
      </p:sp>
      <p:sp>
        <p:nvSpPr>
          <p:cNvPr id="13316" name="Прямоугольник 25"/>
          <p:cNvSpPr>
            <a:spLocks noChangeArrowheads="1"/>
          </p:cNvSpPr>
          <p:nvPr/>
        </p:nvSpPr>
        <p:spPr bwMode="auto">
          <a:xfrm>
            <a:off x="179388" y="1557338"/>
            <a:ext cx="71294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3"/>
              </a:rPr>
              <a:t>http://sch110.trg.ru/images/ab2a40ef409a.png</a:t>
            </a:r>
            <a:r>
              <a:rPr lang="ru-RU" sz="1200"/>
              <a:t> мальчик</a:t>
            </a:r>
          </a:p>
        </p:txBody>
      </p:sp>
      <p:sp>
        <p:nvSpPr>
          <p:cNvPr id="13317" name="Прямоугольник 26"/>
          <p:cNvSpPr>
            <a:spLocks noChangeArrowheads="1"/>
          </p:cNvSpPr>
          <p:nvPr/>
        </p:nvSpPr>
        <p:spPr bwMode="auto">
          <a:xfrm>
            <a:off x="179388" y="1773238"/>
            <a:ext cx="8496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4"/>
              </a:rPr>
              <a:t>http://s15.radikal.ru/i188/1002/25/5e522d37254e.png</a:t>
            </a:r>
            <a:r>
              <a:rPr lang="ru-RU" sz="1200"/>
              <a:t> орех</a:t>
            </a:r>
          </a:p>
        </p:txBody>
      </p:sp>
      <p:sp>
        <p:nvSpPr>
          <p:cNvPr id="13318" name="Прямоугольник 27"/>
          <p:cNvSpPr>
            <a:spLocks noChangeArrowheads="1"/>
          </p:cNvSpPr>
          <p:nvPr/>
        </p:nvSpPr>
        <p:spPr bwMode="auto">
          <a:xfrm>
            <a:off x="179388" y="1989138"/>
            <a:ext cx="8964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5"/>
              </a:rPr>
              <a:t>http://www.thediabetesclub.com/wp-content/uploads/2010/08/mushrooms.jpg</a:t>
            </a:r>
            <a:r>
              <a:rPr lang="ru-RU" sz="1200"/>
              <a:t> грибы</a:t>
            </a:r>
          </a:p>
        </p:txBody>
      </p:sp>
      <p:sp>
        <p:nvSpPr>
          <p:cNvPr id="13319" name="Прямоугольник 28"/>
          <p:cNvSpPr>
            <a:spLocks noChangeArrowheads="1"/>
          </p:cNvSpPr>
          <p:nvPr/>
        </p:nvSpPr>
        <p:spPr bwMode="auto">
          <a:xfrm>
            <a:off x="179388" y="2205038"/>
            <a:ext cx="77057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6"/>
              </a:rPr>
              <a:t>http://s50.radikal.ru/i129/0812/84/e5f0a948d92b.png</a:t>
            </a:r>
            <a:r>
              <a:rPr lang="ru-RU" sz="1200"/>
              <a:t> снежинка</a:t>
            </a:r>
          </a:p>
        </p:txBody>
      </p:sp>
      <p:sp>
        <p:nvSpPr>
          <p:cNvPr id="13320" name="Прямоугольник 29"/>
          <p:cNvSpPr>
            <a:spLocks noChangeArrowheads="1"/>
          </p:cNvSpPr>
          <p:nvPr/>
        </p:nvSpPr>
        <p:spPr bwMode="auto">
          <a:xfrm>
            <a:off x="179388" y="2420938"/>
            <a:ext cx="8964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7"/>
              </a:rPr>
              <a:t>http://img12.nnm.ru/6/d/5/3/0/6d5308c8cd45422cfece70eea362de5d_full.jpg</a:t>
            </a:r>
            <a:r>
              <a:rPr lang="ru-RU" sz="1200"/>
              <a:t> весна в городе</a:t>
            </a:r>
          </a:p>
        </p:txBody>
      </p:sp>
      <p:sp>
        <p:nvSpPr>
          <p:cNvPr id="13321" name="Прямоугольник 30"/>
          <p:cNvSpPr>
            <a:spLocks noChangeArrowheads="1"/>
          </p:cNvSpPr>
          <p:nvPr/>
        </p:nvSpPr>
        <p:spPr bwMode="auto">
          <a:xfrm>
            <a:off x="179388" y="2636838"/>
            <a:ext cx="864076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8"/>
              </a:rPr>
              <a:t>http://sheliamullican.com/wp-content/uploads/2011/03/boy-knocking-on-door-9929641.jpg</a:t>
            </a:r>
            <a:r>
              <a:rPr lang="en-US" sz="1200"/>
              <a:t> </a:t>
            </a:r>
            <a:r>
              <a:rPr lang="ru-RU" sz="1200"/>
              <a:t>стук в дверь</a:t>
            </a:r>
          </a:p>
        </p:txBody>
      </p:sp>
      <p:sp>
        <p:nvSpPr>
          <p:cNvPr id="13322" name="Прямоугольник 31"/>
          <p:cNvSpPr>
            <a:spLocks noChangeArrowheads="1"/>
          </p:cNvSpPr>
          <p:nvPr/>
        </p:nvSpPr>
        <p:spPr bwMode="auto">
          <a:xfrm>
            <a:off x="179388" y="2852738"/>
            <a:ext cx="87137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9"/>
              </a:rPr>
              <a:t>http://www.d-green.ru/katalog_rastenij/kustarniki?p=1</a:t>
            </a:r>
            <a:r>
              <a:rPr lang="ru-RU" sz="1200"/>
              <a:t> кустарник</a:t>
            </a:r>
          </a:p>
        </p:txBody>
      </p:sp>
      <p:sp>
        <p:nvSpPr>
          <p:cNvPr id="13323" name="Прямоугольник 32"/>
          <p:cNvSpPr>
            <a:spLocks noChangeArrowheads="1"/>
          </p:cNvSpPr>
          <p:nvPr/>
        </p:nvSpPr>
        <p:spPr bwMode="auto">
          <a:xfrm>
            <a:off x="179388" y="3068638"/>
            <a:ext cx="78486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0"/>
              </a:rPr>
              <a:t>http://drevodoma.ru/content/images/sosna2.jpg</a:t>
            </a:r>
            <a:r>
              <a:rPr lang="ru-RU" sz="1200"/>
              <a:t> сосна</a:t>
            </a:r>
          </a:p>
        </p:txBody>
      </p:sp>
      <p:sp>
        <p:nvSpPr>
          <p:cNvPr id="13324" name="Прямоугольник 33"/>
          <p:cNvSpPr>
            <a:spLocks noChangeArrowheads="1"/>
          </p:cNvSpPr>
          <p:nvPr/>
        </p:nvSpPr>
        <p:spPr bwMode="auto">
          <a:xfrm>
            <a:off x="179388" y="3284538"/>
            <a:ext cx="85693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1"/>
              </a:rPr>
              <a:t>http://www.asia.ru/images/target/photo/50559058/Bicycle_Pump.jpg</a:t>
            </a:r>
            <a:r>
              <a:rPr lang="ru-RU" sz="1200"/>
              <a:t> велосипедный насос</a:t>
            </a:r>
          </a:p>
        </p:txBody>
      </p:sp>
      <p:sp>
        <p:nvSpPr>
          <p:cNvPr id="13325" name="Прямоугольник 34"/>
          <p:cNvSpPr>
            <a:spLocks noChangeArrowheads="1"/>
          </p:cNvSpPr>
          <p:nvPr/>
        </p:nvSpPr>
        <p:spPr bwMode="auto">
          <a:xfrm>
            <a:off x="179388" y="3500438"/>
            <a:ext cx="81375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2"/>
              </a:rPr>
              <a:t>http://www.pentaxnews.ru/img/photos/29323-medium.jpg</a:t>
            </a:r>
            <a:r>
              <a:rPr lang="ru-RU" sz="1200"/>
              <a:t> колосок</a:t>
            </a:r>
          </a:p>
        </p:txBody>
      </p:sp>
      <p:sp>
        <p:nvSpPr>
          <p:cNvPr id="13326" name="Прямоугольник 35"/>
          <p:cNvSpPr>
            <a:spLocks noChangeArrowheads="1"/>
          </p:cNvSpPr>
          <p:nvPr/>
        </p:nvSpPr>
        <p:spPr bwMode="auto">
          <a:xfrm>
            <a:off x="179388" y="3716338"/>
            <a:ext cx="86772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3"/>
              </a:rPr>
              <a:t>http://ostapa-poneslo.ru/wp-content/gallery/bird/bird_04.jpg</a:t>
            </a:r>
            <a:r>
              <a:rPr lang="ru-RU" sz="1200"/>
              <a:t> сокол</a:t>
            </a:r>
          </a:p>
        </p:txBody>
      </p:sp>
      <p:sp>
        <p:nvSpPr>
          <p:cNvPr id="13327" name="Прямоугольник 36"/>
          <p:cNvSpPr>
            <a:spLocks noChangeArrowheads="1"/>
          </p:cNvSpPr>
          <p:nvPr/>
        </p:nvSpPr>
        <p:spPr bwMode="auto">
          <a:xfrm>
            <a:off x="179388" y="3933825"/>
            <a:ext cx="806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4"/>
              </a:rPr>
              <a:t>http://img-novosib.fotki.yandex.ru/get/8/bukvar1.e/0_56ce_c5b382d4_XL</a:t>
            </a:r>
            <a:r>
              <a:rPr lang="ru-RU" sz="1200"/>
              <a:t> парк</a:t>
            </a:r>
          </a:p>
        </p:txBody>
      </p:sp>
      <p:sp>
        <p:nvSpPr>
          <p:cNvPr id="13328" name="Прямоугольник 37"/>
          <p:cNvSpPr>
            <a:spLocks noChangeArrowheads="1"/>
          </p:cNvSpPr>
          <p:nvPr/>
        </p:nvSpPr>
        <p:spPr bwMode="auto">
          <a:xfrm>
            <a:off x="179388" y="4149725"/>
            <a:ext cx="86407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5"/>
              </a:rPr>
              <a:t>http://img1.liveinternet.ru/images/attach/c/2/73/210/73210521_4278666_4122.jpg</a:t>
            </a:r>
            <a:r>
              <a:rPr lang="ru-RU" sz="1200"/>
              <a:t> карп</a:t>
            </a:r>
          </a:p>
        </p:txBody>
      </p:sp>
      <p:sp>
        <p:nvSpPr>
          <p:cNvPr id="13329" name="Прямоугольник 38"/>
          <p:cNvSpPr>
            <a:spLocks noChangeArrowheads="1"/>
          </p:cNvSpPr>
          <p:nvPr/>
        </p:nvSpPr>
        <p:spPr bwMode="auto">
          <a:xfrm>
            <a:off x="179388" y="4365625"/>
            <a:ext cx="8964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6"/>
              </a:rPr>
              <a:t>http://images01.olx.ru/ui/2/78/57/19257157_1.jpg</a:t>
            </a:r>
            <a:r>
              <a:rPr lang="en-US" sz="1200"/>
              <a:t> </a:t>
            </a:r>
            <a:r>
              <a:rPr lang="ru-RU" sz="1200"/>
              <a:t>навес</a:t>
            </a:r>
          </a:p>
        </p:txBody>
      </p:sp>
      <p:sp>
        <p:nvSpPr>
          <p:cNvPr id="13330" name="Прямоугольник 39"/>
          <p:cNvSpPr>
            <a:spLocks noChangeArrowheads="1"/>
          </p:cNvSpPr>
          <p:nvPr/>
        </p:nvSpPr>
        <p:spPr bwMode="auto">
          <a:xfrm>
            <a:off x="179388" y="4581525"/>
            <a:ext cx="8856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7"/>
              </a:rPr>
              <a:t>http://forum.bymz.ru/showimg.php?url=http%3A%2F%2Fi033.radikal.ru%2F0803%2F4c%2F1afeabd9c36a.png</a:t>
            </a:r>
            <a:r>
              <a:rPr lang="en-US" sz="1200"/>
              <a:t> </a:t>
            </a:r>
            <a:r>
              <a:rPr lang="ru-RU" sz="1200"/>
              <a:t>арбуз</a:t>
            </a:r>
          </a:p>
        </p:txBody>
      </p:sp>
      <p:sp>
        <p:nvSpPr>
          <p:cNvPr id="13331" name="Прямоугольник 18"/>
          <p:cNvSpPr>
            <a:spLocks noChangeArrowheads="1"/>
          </p:cNvSpPr>
          <p:nvPr/>
        </p:nvSpPr>
        <p:spPr bwMode="auto">
          <a:xfrm>
            <a:off x="179388" y="4797425"/>
            <a:ext cx="8137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8"/>
              </a:rPr>
              <a:t>http://static.newsland.ru/news_galleries/122/122125_1.jpg</a:t>
            </a:r>
            <a:r>
              <a:rPr lang="ru-RU" sz="1200"/>
              <a:t> ручка</a:t>
            </a:r>
          </a:p>
        </p:txBody>
      </p:sp>
      <p:sp>
        <p:nvSpPr>
          <p:cNvPr id="13332" name="Прямоугольник 19"/>
          <p:cNvSpPr>
            <a:spLocks noChangeArrowheads="1"/>
          </p:cNvSpPr>
          <p:nvPr/>
        </p:nvSpPr>
        <p:spPr bwMode="auto">
          <a:xfrm>
            <a:off x="179388" y="5013325"/>
            <a:ext cx="8280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hlinkClick r:id="rId19"/>
              </a:rPr>
              <a:t>http://www.1stwebdesigner.com/wp-content/uploads/2009/01/notebook-psd.jpg</a:t>
            </a:r>
            <a:r>
              <a:rPr lang="ru-RU" sz="1200"/>
              <a:t> тетрадь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412776"/>
            <a:ext cx="7992888" cy="193899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Учимся писать без ошибок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606937">
            <a:off x="5091112" y="3352801"/>
            <a:ext cx="27146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768479">
            <a:off x="603250" y="3687763"/>
            <a:ext cx="38877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73238"/>
            <a:ext cx="35941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484313"/>
            <a:ext cx="3840163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179388" y="0"/>
            <a:ext cx="896461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Переставьте </a:t>
            </a: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буквы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 слове и получите новое слово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725144"/>
            <a:ext cx="337784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/>
              </a:rPr>
              <a:t>парк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4653136"/>
            <a:ext cx="337784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Georgia"/>
              </a:rPr>
              <a:t>карп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2468563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1628775"/>
            <a:ext cx="33829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0" y="188913"/>
            <a:ext cx="9144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Переставьте </a:t>
            </a: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буквы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 слове и получите новое слово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869160"/>
            <a:ext cx="399981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/>
              </a:rPr>
              <a:t>колос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4797152"/>
            <a:ext cx="399981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Georgia"/>
              </a:rPr>
              <a:t>сокол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412875"/>
            <a:ext cx="30765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628775"/>
            <a:ext cx="42862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Переставьте </a:t>
            </a: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буквы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 слове и получите новое слово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085184"/>
            <a:ext cx="299152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Georgia"/>
              </a:rPr>
              <a:t>стук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941168"/>
            <a:ext cx="299152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/>
              </a:rPr>
              <a:t>куст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4"/>
          <p:cNvSpPr>
            <a:spLocks noChangeArrowheads="1"/>
          </p:cNvSpPr>
          <p:nvPr/>
        </p:nvSpPr>
        <p:spPr bwMode="auto">
          <a:xfrm>
            <a:off x="395288" y="115888"/>
            <a:ext cx="82804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Переставьте </a:t>
            </a: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слоги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 слове и получите новое слово</a:t>
            </a:r>
          </a:p>
        </p:txBody>
      </p:sp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2708275"/>
            <a:ext cx="12954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1557338"/>
            <a:ext cx="1584325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288340"/>
            <a:ext cx="385192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/>
              </a:rPr>
              <a:t>сосна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4581128"/>
            <a:ext cx="4860032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Georgia"/>
              </a:rPr>
              <a:t>насос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36838"/>
            <a:ext cx="340836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1700213"/>
            <a:ext cx="47529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5085184"/>
            <a:ext cx="391325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/>
              </a:rPr>
              <a:t>навес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5013176"/>
            <a:ext cx="391325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Georgia"/>
              </a:rPr>
              <a:t>весна</a:t>
            </a:r>
          </a:p>
        </p:txBody>
      </p:sp>
      <p:sp>
        <p:nvSpPr>
          <p:cNvPr id="13319" name="Прямоугольник 6"/>
          <p:cNvSpPr>
            <a:spLocks noChangeArrowheads="1"/>
          </p:cNvSpPr>
          <p:nvPr/>
        </p:nvSpPr>
        <p:spPr bwMode="auto">
          <a:xfrm>
            <a:off x="179388" y="0"/>
            <a:ext cx="87852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Переставьте </a:t>
            </a: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слоги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в слове и получите новое слово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825" y="188913"/>
            <a:ext cx="88931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 каких словах согласным на конце слова </a:t>
            </a:r>
          </a:p>
          <a:p>
            <a:pPr algn="ctr"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можно доверять?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2060575"/>
            <a:ext cx="25193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Georgia" pitchFamily="18" charset="0"/>
              </a:rPr>
              <a:t>Гриб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419475" y="2060575"/>
            <a:ext cx="19446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atin typeface="Georgia" pitchFamily="18" charset="0"/>
              </a:rPr>
              <a:t>фарш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084888" y="2060575"/>
            <a:ext cx="15684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atin typeface="Georgia" pitchFamily="18" charset="0"/>
              </a:rPr>
              <a:t>орех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39750" y="3789363"/>
            <a:ext cx="22320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atin typeface="Georgia" pitchFamily="18" charset="0"/>
              </a:rPr>
              <a:t>огурец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203575" y="3789363"/>
            <a:ext cx="11969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atin typeface="Georgia" pitchFamily="18" charset="0"/>
              </a:rPr>
              <a:t>суп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787900" y="3789363"/>
            <a:ext cx="18462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atin typeface="Georgia" pitchFamily="18" charset="0"/>
              </a:rPr>
              <a:t>плащ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019925" y="3740150"/>
            <a:ext cx="16938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>
                <a:latin typeface="Georgia" pitchFamily="18" charset="0"/>
              </a:rPr>
              <a:t>крем</a:t>
            </a: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55650" y="1989138"/>
            <a:ext cx="1871663" cy="935037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948488" y="3716338"/>
            <a:ext cx="1800225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6011863" y="1989138"/>
            <a:ext cx="1800225" cy="935037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3419475" y="1989138"/>
            <a:ext cx="1944688" cy="935037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3059113" y="3716338"/>
            <a:ext cx="1368425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4787900" y="3716338"/>
            <a:ext cx="1871663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Блок-схема: альтернативный процесс 22"/>
          <p:cNvSpPr/>
          <p:nvPr/>
        </p:nvSpPr>
        <p:spPr>
          <a:xfrm>
            <a:off x="611188" y="3716338"/>
            <a:ext cx="2160587" cy="936625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923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868863"/>
            <a:ext cx="177165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4941888"/>
            <a:ext cx="18716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964613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Отгадай загадку, определи орфографическое правило. Назови ещё три слова на это же правило. </a:t>
            </a: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0" y="1773238"/>
            <a:ext cx="90360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latin typeface="Georgia" pitchFamily="18" charset="0"/>
              </a:rPr>
              <a:t>Белая звёздочка с неба упала,</a:t>
            </a:r>
          </a:p>
          <a:p>
            <a:pPr algn="ctr"/>
            <a:r>
              <a:rPr lang="ru-RU" sz="4400" b="1" i="1" dirty="0">
                <a:latin typeface="Georgia" pitchFamily="18" charset="0"/>
              </a:rPr>
              <a:t>Мне на </a:t>
            </a:r>
            <a:r>
              <a:rPr lang="ru-RU" sz="4400" b="1" i="1">
                <a:latin typeface="Georgia" pitchFamily="18" charset="0"/>
              </a:rPr>
              <a:t>ладошку </a:t>
            </a:r>
            <a:r>
              <a:rPr lang="ru-RU" sz="4400" b="1" i="1" smtClean="0">
                <a:latin typeface="Georgia" pitchFamily="18" charset="0"/>
              </a:rPr>
              <a:t>легла </a:t>
            </a:r>
            <a:r>
              <a:rPr lang="ru-RU" sz="4400" b="1" i="1" dirty="0">
                <a:latin typeface="Georgia" pitchFamily="18" charset="0"/>
              </a:rPr>
              <a:t>и пропала.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339975" y="5589588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0070C0"/>
                </a:solidFill>
                <a:latin typeface="Georgia" pitchFamily="18" charset="0"/>
              </a:rPr>
              <a:t>Снежинка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212790">
            <a:off x="6670676" y="4551362"/>
            <a:ext cx="19748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4724400"/>
            <a:ext cx="1800225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395288" y="1557338"/>
            <a:ext cx="8353425" cy="3024187"/>
          </a:xfrm>
          <a:prstGeom prst="flowChartAlternateProcess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хочу всё знать!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хочу всё знать!</Template>
  <TotalTime>425</TotalTime>
  <Words>310</Words>
  <Application>Microsoft Office PowerPoint</Application>
  <PresentationFormat>Экран (4:3)</PresentationFormat>
  <Paragraphs>112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хочу всё знать!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dc:description>http://aida.ucoz.ru</dc:description>
  <cp:lastModifiedBy>Admin</cp:lastModifiedBy>
  <cp:revision>50</cp:revision>
  <dcterms:created xsi:type="dcterms:W3CDTF">2011-10-20T16:49:16Z</dcterms:created>
  <dcterms:modified xsi:type="dcterms:W3CDTF">2019-05-31T06:39:46Z</dcterms:modified>
</cp:coreProperties>
</file>