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66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6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9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9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4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58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3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8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6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3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2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3/15/22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7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5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kysmart.ru/articles/mathematic/teoriya-veroyatnostej-formuly-i-primery" TargetMode="External"/><Relationship Id="rId2" Type="http://schemas.openxmlformats.org/officeDocument/2006/relationships/hyperlink" Target="https://ege.sdamgia.ru/problem?id=3201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m.wikipedia.org/wiki/&#1058;&#1077;&#1086;&#1088;&#1080;&#1103;_&#1074;&#1077;&#1088;&#1086;&#1103;&#1090;&#1085;&#1086;&#1089;&#1090;&#1077;&#1081;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B8A2C-7F86-5D42-AAEB-01D6D8CFB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Теория Вероятностей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92F214-0DB2-8F4B-934D-220D155F4A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3035808"/>
          </a:xfrm>
        </p:spPr>
        <p:txBody>
          <a:bodyPr/>
          <a:lstStyle/>
          <a:p>
            <a:r>
              <a:rPr lang="ru-RU" dirty="0"/>
              <a:t>Автор: Замороко Андрей 11А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lvl="1"/>
            <a:r>
              <a:rPr lang="ru-RU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624928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35AC3-8ADE-E946-8E10-AC7FB95BE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393" y="-356124"/>
            <a:ext cx="11039575" cy="2477532"/>
          </a:xfrm>
        </p:spPr>
        <p:txBody>
          <a:bodyPr>
            <a:noAutofit/>
          </a:bodyPr>
          <a:lstStyle/>
          <a:p>
            <a:r>
              <a:rPr lang="ru-RU" sz="3500" dirty="0"/>
              <a:t>Найдём вероятность того, что при бросании двух игральных кубиков сумма выпавших очков составит не более 4.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07109F-2864-C349-8E66-A0BDD1F72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34634"/>
            <a:ext cx="10058400" cy="4437566"/>
          </a:xfrm>
        </p:spPr>
        <p:txBody>
          <a:bodyPr/>
          <a:lstStyle/>
          <a:p>
            <a:r>
              <a:rPr lang="ru-RU" dirty="0"/>
              <a:t>При бросании двух кубиков число всех возможных исходов (</a:t>
            </a:r>
            <a:r>
              <a:rPr lang="en-GB" dirty="0"/>
              <a:t>n)</a:t>
            </a:r>
            <a:r>
              <a:rPr lang="ru-RU" dirty="0"/>
              <a:t> равно 36. Предположим, что на 1-м кубике выпало </a:t>
            </a:r>
            <a:r>
              <a:rPr lang="en-GB" dirty="0"/>
              <a:t>x </a:t>
            </a:r>
            <a:r>
              <a:rPr lang="ru-RU" dirty="0"/>
              <a:t>очков, а на втором - </a:t>
            </a:r>
            <a:r>
              <a:rPr lang="en-GB" dirty="0"/>
              <a:t>y </a:t>
            </a:r>
            <a:r>
              <a:rPr lang="ru-RU" dirty="0"/>
              <a:t>очков;</a:t>
            </a:r>
          </a:p>
          <a:p>
            <a:r>
              <a:rPr lang="ru-RU" dirty="0"/>
              <a:t>Сумма выпавших очков будет не больше 4 тогда, когда </a:t>
            </a:r>
            <a:r>
              <a:rPr lang="en-GB" dirty="0"/>
              <a:t>x + y &lt; </a:t>
            </a:r>
            <a:r>
              <a:rPr lang="ru-RU" dirty="0"/>
              <a:t>или = 4;</a:t>
            </a:r>
          </a:p>
          <a:p>
            <a:r>
              <a:rPr lang="ru-RU" dirty="0"/>
              <a:t>Простым перебором находим, что неравенство </a:t>
            </a:r>
            <a:r>
              <a:rPr lang="en-GB" dirty="0"/>
              <a:t>x + y &lt; </a:t>
            </a:r>
            <a:r>
              <a:rPr lang="ru-RU" dirty="0"/>
              <a:t>или = 4 выполняется для следующих пар чисел </a:t>
            </a:r>
            <a:r>
              <a:rPr lang="en-GB" dirty="0"/>
              <a:t>x </a:t>
            </a:r>
            <a:r>
              <a:rPr lang="ru-RU" dirty="0"/>
              <a:t>и </a:t>
            </a:r>
            <a:r>
              <a:rPr lang="en-GB" dirty="0"/>
              <a:t>y: (1;1), (1;2), (2;1), (2;2), (3;1), (1;3), </a:t>
            </a:r>
            <a:r>
              <a:rPr lang="ru-RU" dirty="0"/>
              <a:t>значит число благоприятных исходов (</a:t>
            </a:r>
            <a:r>
              <a:rPr lang="en-GB" dirty="0"/>
              <a:t>m) </a:t>
            </a:r>
            <a:r>
              <a:rPr lang="ru-RU" dirty="0"/>
              <a:t>равно 6;</a:t>
            </a:r>
          </a:p>
          <a:p>
            <a:r>
              <a:rPr lang="ru-RU" dirty="0"/>
              <a:t>Следовательно, при бросании двух кубиков вероятность выпадения не более 4 очков (</a:t>
            </a:r>
            <a:r>
              <a:rPr lang="en-GB" dirty="0"/>
              <a:t>P) </a:t>
            </a:r>
            <a:r>
              <a:rPr lang="ru-RU" dirty="0"/>
              <a:t>составляет 6/36 = 1/6 = 0,166(6).</a:t>
            </a:r>
          </a:p>
        </p:txBody>
      </p:sp>
    </p:spTree>
    <p:extLst>
      <p:ext uri="{BB962C8B-B14F-4D97-AF65-F5344CB8AC3E}">
        <p14:creationId xmlns:p14="http://schemas.microsoft.com/office/powerpoint/2010/main" val="313950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977A7-C8E7-C843-8D69-B7AD9CB04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Исследовательская работа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A230E-112E-1044-A480-6A39DD0DE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Чтобы поступить в институт на специальность «Лингвистика», абитуриент должен набрать на ЕГЭ не менее 70 баллов по каждому из трёх предметов — математика, русский язык и иностранный язык. Чтобы поступить на специальность «Коммерция», нужно набрать не менее 70 баллов по каждому из трёх предметов — математика, русский язык и обществознание.</a:t>
            </a: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Вероятность того, что абитуриент </a:t>
            </a:r>
            <a:r>
              <a:rPr lang="ru-RU" sz="1800" dirty="0">
                <a:solidFill>
                  <a:srgbClr val="000000"/>
                </a:solidFill>
                <a:latin typeface="times new roman" panose="020F0502020204030204" pitchFamily="34" charset="0"/>
              </a:rPr>
              <a:t>Григорий </a:t>
            </a:r>
            <a:r>
              <a:rPr lang="ru-RU" sz="1800" dirty="0" err="1">
                <a:solidFill>
                  <a:srgbClr val="000000"/>
                </a:solidFill>
                <a:latin typeface="times new roman" panose="020F0502020204030204" pitchFamily="34" charset="0"/>
              </a:rPr>
              <a:t>Гришечкин</a:t>
            </a:r>
            <a:r>
              <a:rPr lang="ru-RU" sz="1800" dirty="0">
                <a:solidFill>
                  <a:srgbClr val="000000"/>
                </a:solidFill>
                <a:latin typeface="times new roman" panose="020F0502020204030204" pitchFamily="34" charset="0"/>
              </a:rPr>
              <a:t>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получит не менее 70 баллов по математике, равна 0,6, по русскому языку — 0,8, по иностранному языку — 0,7 и по обществознанию — 0,5.</a:t>
            </a: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Найдите вероятность того, что Григорий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Гришечкин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F0502020204030204" pitchFamily="34" charset="0"/>
              </a:rPr>
              <a:t> сможет поступить хотя бы на одну из двух упомянутых специальностей.</a:t>
            </a:r>
          </a:p>
        </p:txBody>
      </p:sp>
    </p:spTree>
    <p:extLst>
      <p:ext uri="{BB962C8B-B14F-4D97-AF65-F5344CB8AC3E}">
        <p14:creationId xmlns:p14="http://schemas.microsoft.com/office/powerpoint/2010/main" val="3672248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867EA9-25B0-584D-BE06-A84E51D8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7BC0E9-140C-224E-9021-FC78CD512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Есть три варианта поступления абитуриента хотя бы на одну специальность: </a:t>
            </a:r>
          </a:p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а) поступить на лингвистику при этом не поступив на коммерцию: вероятность 0,6 · 0,8 · 0,7 · 0,5; </a:t>
            </a:r>
          </a:p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б) поступить и на лингвистику, и на коммерцию: вероятность 0,6 · 0,8 · 0,7 · 0,5; </a:t>
            </a:r>
          </a:p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в) не поступить на лингвистику, при этом поступив на коммерцию: вероятность 0,6 ·  0,8 · 0,3 · 0,5. </a:t>
            </a:r>
          </a:p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Эти события несовместные, искомая вероятность суммы этих событий равна сумме их вероятностей:</a:t>
            </a:r>
          </a:p>
          <a:p>
            <a:r>
              <a:rPr lang="ru-RU" dirty="0">
                <a:effectLst/>
              </a:rPr>
              <a:t>0,6 · 0,8 · (0,35 + 0,35 + 0,15) = 0,48 · 0,85 = 0,408.</a:t>
            </a: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45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A16C0-2823-0C47-B599-326AAB4C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3124C0-D59D-0446-B9EA-99E5511AE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ходе исследования данная гипотеза подтвердилась частично, так как теория вероятностей не может определить исход абсолютно всех событий, а лишь тех, закономерности в которых подлежат математическому анализу. Однако без теории вероятностей мы ошибались бы чаще. Благодаря теории вероятностей мы уменьшаем наши шансы на ошибку.</a:t>
            </a:r>
          </a:p>
        </p:txBody>
      </p:sp>
    </p:spTree>
    <p:extLst>
      <p:ext uri="{BB962C8B-B14F-4D97-AF65-F5344CB8AC3E}">
        <p14:creationId xmlns:p14="http://schemas.microsoft.com/office/powerpoint/2010/main" val="218401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3B417F-4D38-3D43-9AD2-16A932C7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Список литературы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649B44-2D4D-044F-A40E-626EF39B1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err="1">
                <a:hlinkClick r:id="rId2"/>
              </a:rPr>
              <a:t>ege.sdamgia.ru</a:t>
            </a:r>
            <a:r>
              <a:rPr lang="en-GB" dirty="0">
                <a:hlinkClick r:id="rId2"/>
              </a:rPr>
              <a:t>/problem?id=320199</a:t>
            </a:r>
            <a:endParaRPr lang="ru-RU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err="1">
                <a:hlinkClick r:id="rId3"/>
              </a:rPr>
              <a:t>skysmart.ru</a:t>
            </a:r>
            <a:r>
              <a:rPr lang="en-GB" dirty="0">
                <a:hlinkClick r:id="rId3"/>
              </a:rPr>
              <a:t>/articles/mathematic/</a:t>
            </a:r>
            <a:r>
              <a:rPr lang="en-GB" dirty="0" err="1">
                <a:hlinkClick r:id="rId3"/>
              </a:rPr>
              <a:t>teoriya-veroyatnostej</a:t>
            </a:r>
            <a:r>
              <a:rPr lang="en-GB" dirty="0">
                <a:hlinkClick r:id="rId3"/>
              </a:rPr>
              <a:t>-</a:t>
            </a:r>
            <a:r>
              <a:rPr lang="en-GB" dirty="0" err="1">
                <a:hlinkClick r:id="rId3"/>
              </a:rPr>
              <a:t>formuly-i-primery</a:t>
            </a:r>
            <a:endParaRPr lang="ru-RU" dirty="0"/>
          </a:p>
          <a:p>
            <a:r>
              <a:rPr lang="en-GB" dirty="0">
                <a:hlinkClick r:id="rId4"/>
              </a:rPr>
              <a:t>https://ru.m.wikipedia.org/wiki/</a:t>
            </a:r>
            <a:r>
              <a:rPr lang="ru-RU" dirty="0">
                <a:hlinkClick r:id="rId4"/>
              </a:rPr>
              <a:t>Теория_вероятностей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752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DFD43-972F-D34C-934E-175EBE41E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685800"/>
            <a:ext cx="10058400" cy="1609344"/>
          </a:xfrm>
        </p:spPr>
        <p:txBody>
          <a:bodyPr/>
          <a:lstStyle/>
          <a:p>
            <a:r>
              <a:rPr lang="ru-RU" dirty="0"/>
              <a:t>Цель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93FD79-6674-8249-AEEB-74D46D4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Выяснить можно ли предугадывать события с помощью теории вероятностей.</a:t>
            </a:r>
          </a:p>
          <a:p>
            <a:r>
              <a:rPr lang="ru-RU" dirty="0"/>
              <a:t>Открыть для себя вероятностную природу окружающего мира, познакомиться со случайными явлениями и исследовать вероятности успешной сдачи экзамена.</a:t>
            </a:r>
          </a:p>
        </p:txBody>
      </p:sp>
    </p:spTree>
    <p:extLst>
      <p:ext uri="{BB962C8B-B14F-4D97-AF65-F5344CB8AC3E}">
        <p14:creationId xmlns:p14="http://schemas.microsoft.com/office/powerpoint/2010/main" val="373992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6297A2-7FA4-A641-9A4E-3C94F2E39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4C0FDB-552A-D148-AF7F-978ED2DBA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Рассмотреть возможности использования теории вероятностей в различных сферах жизни;</a:t>
            </a:r>
          </a:p>
          <a:p>
            <a:r>
              <a:rPr lang="ru-RU" dirty="0"/>
              <a:t>Провести исследование по определению вероятности получения положительной оценки при сдаче экзамена без подготовки к нему.</a:t>
            </a:r>
          </a:p>
        </p:txBody>
      </p:sp>
    </p:spTree>
    <p:extLst>
      <p:ext uri="{BB962C8B-B14F-4D97-AF65-F5344CB8AC3E}">
        <p14:creationId xmlns:p14="http://schemas.microsoft.com/office/powerpoint/2010/main" val="149467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9900C-292F-3848-A293-A9CA9C96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5A827F-9FBA-A34D-97EE-F8C19937E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Изучаемая тема актуальна по причине того, что рассмотрев возможности использования теории вероятностей в различных сферах жизни, можно выяснить где и как лучше применять данную теорию для того чтобы искать выгоду в своих действиях.</a:t>
            </a:r>
          </a:p>
        </p:txBody>
      </p:sp>
    </p:spTree>
    <p:extLst>
      <p:ext uri="{BB962C8B-B14F-4D97-AF65-F5344CB8AC3E}">
        <p14:creationId xmlns:p14="http://schemas.microsoft.com/office/powerpoint/2010/main" val="56513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DB22F-EBDB-7440-A66D-45BE87D0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Гипотеза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060526-A4BF-7041-A03C-39844CD37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Теория вероятностей всегда помогает нам, когда мы не знаем, как поступить в той или иной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3762808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D7393-B78F-D448-89D8-808C1DA2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теория вероятностей?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60289-E83E-8D4E-B608-F745A9279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Теория вероятностей есть математическая наука, изучающая закономерности в случайных явлениях.</a:t>
            </a:r>
          </a:p>
          <a:p>
            <a:r>
              <a:rPr lang="ru-RU" dirty="0"/>
              <a:t>Теория вероятностей изучает вероятностные закономерности массовых однородных случайных событий.</a:t>
            </a:r>
          </a:p>
        </p:txBody>
      </p:sp>
    </p:spTree>
    <p:extLst>
      <p:ext uri="{BB962C8B-B14F-4D97-AF65-F5344CB8AC3E}">
        <p14:creationId xmlns:p14="http://schemas.microsoft.com/office/powerpoint/2010/main" val="423355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868DB-01B4-F14B-AC69-0EAEC55D5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бывают события?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B7CDC9-42C3-6845-A7B9-BF6CA80AD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Достоверное событие – событие, которое обязательно произойдёт.</a:t>
            </a:r>
          </a:p>
          <a:p>
            <a:r>
              <a:rPr lang="ru-RU" dirty="0"/>
              <a:t>Невозможное событие – событие, которое не может произойти.</a:t>
            </a:r>
          </a:p>
          <a:p>
            <a:r>
              <a:rPr lang="ru-RU" dirty="0"/>
              <a:t>Случайное событие – событие, которое может произойти, а может и не произойти.</a:t>
            </a:r>
          </a:p>
        </p:txBody>
      </p:sp>
    </p:spTree>
    <p:extLst>
      <p:ext uri="{BB962C8B-B14F-4D97-AF65-F5344CB8AC3E}">
        <p14:creationId xmlns:p14="http://schemas.microsoft.com/office/powerpoint/2010/main" val="301393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AE2E31-90C5-5948-A6CC-74F3AC18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бывают события?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1665F7-CBB2-FA40-9799-55B2EBA5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Несовместные события – если в одном и том же испытании появление одного из событий исключает появление других событий (чаще всего противоположные);</a:t>
            </a:r>
          </a:p>
          <a:p>
            <a:r>
              <a:rPr lang="ru-RU" dirty="0"/>
              <a:t>Совместные события – если в отдельно взятом испытании появление одного из них не исключает появление другого;</a:t>
            </a:r>
          </a:p>
          <a:p>
            <a:r>
              <a:rPr lang="ru-RU" dirty="0"/>
              <a:t>Множество несовместных событий образуют полную группу событий, если в результате отдельно взятого испытания обязательно появится одно из этих событий.</a:t>
            </a:r>
          </a:p>
          <a:p>
            <a:r>
              <a:rPr lang="ru-RU" dirty="0"/>
              <a:t>Любой результат испытания называется исходом.</a:t>
            </a:r>
          </a:p>
        </p:txBody>
      </p:sp>
    </p:spTree>
    <p:extLst>
      <p:ext uri="{BB962C8B-B14F-4D97-AF65-F5344CB8AC3E}">
        <p14:creationId xmlns:p14="http://schemas.microsoft.com/office/powerpoint/2010/main" val="4153828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B157EE-4A00-E449-AA9C-DBBA8AC0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Формула вычисления вероятности события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7CA7BD-FD10-2048-9D88-5ADA95697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 = m / n, </a:t>
            </a:r>
            <a:r>
              <a:rPr lang="ru-RU" dirty="0"/>
              <a:t>где</a:t>
            </a:r>
          </a:p>
          <a:p>
            <a:r>
              <a:rPr lang="en-GB" dirty="0"/>
              <a:t>P – </a:t>
            </a:r>
            <a:r>
              <a:rPr lang="ru-RU" dirty="0"/>
              <a:t>вероятность события;</a:t>
            </a:r>
          </a:p>
          <a:p>
            <a:r>
              <a:rPr lang="en-GB" dirty="0"/>
              <a:t>m – </a:t>
            </a:r>
            <a:r>
              <a:rPr lang="ru-RU" dirty="0"/>
              <a:t>число благоприятных исходов;</a:t>
            </a:r>
          </a:p>
          <a:p>
            <a:r>
              <a:rPr lang="en-GB" dirty="0"/>
              <a:t>n – </a:t>
            </a:r>
            <a:r>
              <a:rPr lang="ru-RU" dirty="0"/>
              <a:t>число всех  возможных исходов.</a:t>
            </a:r>
          </a:p>
        </p:txBody>
      </p:sp>
    </p:spTree>
    <p:extLst>
      <p:ext uri="{BB962C8B-B14F-4D97-AF65-F5344CB8AC3E}">
        <p14:creationId xmlns:p14="http://schemas.microsoft.com/office/powerpoint/2010/main" val="500573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14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Дерево</vt:lpstr>
      <vt:lpstr>Теория Вероятностей</vt:lpstr>
      <vt:lpstr>Цель</vt:lpstr>
      <vt:lpstr>Задачи</vt:lpstr>
      <vt:lpstr>Актуальность </vt:lpstr>
      <vt:lpstr>Гипотеза </vt:lpstr>
      <vt:lpstr>Что такое теория вероятностей?</vt:lpstr>
      <vt:lpstr>Какие бывают события?</vt:lpstr>
      <vt:lpstr>Какие бывают события?</vt:lpstr>
      <vt:lpstr>Формула вычисления вероятности события </vt:lpstr>
      <vt:lpstr>Найдём вероятность того, что при бросании двух игральных кубиков сумма выпавших очков составит не более 4.</vt:lpstr>
      <vt:lpstr>Исследовательская работа</vt:lpstr>
      <vt:lpstr>Презентация PowerPoint</vt:lpstr>
      <vt:lpstr>Вывод</vt:lpstr>
      <vt:lpstr>Список литературы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Вероятностей</dc:title>
  <dc:creator>Андрей Замороко</dc:creator>
  <cp:lastModifiedBy>Андрей Замороко</cp:lastModifiedBy>
  <cp:revision>5</cp:revision>
  <dcterms:created xsi:type="dcterms:W3CDTF">2021-04-28T05:37:16Z</dcterms:created>
  <dcterms:modified xsi:type="dcterms:W3CDTF">2022-03-15T14:17:14Z</dcterms:modified>
</cp:coreProperties>
</file>