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98" r:id="rId2"/>
    <p:sldId id="257" r:id="rId3"/>
    <p:sldId id="302" r:id="rId4"/>
    <p:sldId id="299" r:id="rId5"/>
    <p:sldId id="286" r:id="rId6"/>
    <p:sldId id="287" r:id="rId7"/>
    <p:sldId id="288" r:id="rId8"/>
    <p:sldId id="289" r:id="rId9"/>
    <p:sldId id="307" r:id="rId10"/>
    <p:sldId id="271" r:id="rId11"/>
    <p:sldId id="311" r:id="rId12"/>
    <p:sldId id="306" r:id="rId13"/>
    <p:sldId id="291" r:id="rId14"/>
    <p:sldId id="284" r:id="rId15"/>
    <p:sldId id="305" r:id="rId16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E2F092-810C-49CD-B613-BA781D773D0A}" v="232" dt="2022-03-13T02:14:53.3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61E4C51E-6DCB-46B6-9367-1F7F3DAE5C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83E980F-1902-44F9-9762-65520B052F3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92DC601-E524-46C4-8025-A812E4F6291B}" type="datetimeFigureOut">
              <a:rPr lang="ru-RU"/>
              <a:pPr>
                <a:defRPr/>
              </a:pPr>
              <a:t>12.03.2022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ADDFCEBC-6531-4CC5-8BB6-059F96000AC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448B573B-9377-4492-A9A6-9728BF0ABE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40089D-C114-43A8-8A9D-0E74010B202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EFE7EE-B7FF-498A-AD2B-D46E190181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5BE001ED-8D14-4D25-AA8C-CF01838F0B2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>
            <a:extLst>
              <a:ext uri="{FF2B5EF4-FFF2-40B4-BE49-F238E27FC236}">
                <a16:creationId xmlns:a16="http://schemas.microsoft.com/office/drawing/2014/main" id="{E49E2E29-EF0A-45CB-AB18-03D7936DE93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Заметки 2">
            <a:extLst>
              <a:ext uri="{FF2B5EF4-FFF2-40B4-BE49-F238E27FC236}">
                <a16:creationId xmlns:a16="http://schemas.microsoft.com/office/drawing/2014/main" id="{369CB03D-7C0F-47E4-BBE4-E95A23D51D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21508" name="Номер слайда 3">
            <a:extLst>
              <a:ext uri="{FF2B5EF4-FFF2-40B4-BE49-F238E27FC236}">
                <a16:creationId xmlns:a16="http://schemas.microsoft.com/office/drawing/2014/main" id="{0806E43C-499F-408A-9DD5-B60B6C4AEC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B38F7DD-4379-45D6-B230-8C25C748BF79}" type="slidenum">
              <a:rPr lang="ru-RU" altLang="ru-RU">
                <a:latin typeface="Calibri" panose="020F0502020204030204" pitchFamily="34" charset="0"/>
              </a:rPr>
              <a:pPr/>
              <a:t>10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>
            <a:extLst>
              <a:ext uri="{FF2B5EF4-FFF2-40B4-BE49-F238E27FC236}">
                <a16:creationId xmlns:a16="http://schemas.microsoft.com/office/drawing/2014/main" id="{C22C5A46-2C05-4D30-A0E5-F977397FF19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Заметки 2">
            <a:extLst>
              <a:ext uri="{FF2B5EF4-FFF2-40B4-BE49-F238E27FC236}">
                <a16:creationId xmlns:a16="http://schemas.microsoft.com/office/drawing/2014/main" id="{2522C0C7-E203-45BB-BA0F-7BAF87C0882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23556" name="Номер слайда 3">
            <a:extLst>
              <a:ext uri="{FF2B5EF4-FFF2-40B4-BE49-F238E27FC236}">
                <a16:creationId xmlns:a16="http://schemas.microsoft.com/office/drawing/2014/main" id="{FD499152-5917-46CD-A893-FE623581D9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481B610-A41D-4F31-818E-001F6F4FC414}" type="slidenum">
              <a:rPr lang="ru-RU" altLang="ru-RU">
                <a:latin typeface="Calibri" panose="020F0502020204030204" pitchFamily="34" charset="0"/>
              </a:rPr>
              <a:pPr/>
              <a:t>11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F49094CE-020F-4575-ADC9-FA538E5E9C42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5" name="Дата 15">
            <a:extLst>
              <a:ext uri="{FF2B5EF4-FFF2-40B4-BE49-F238E27FC236}">
                <a16:creationId xmlns:a16="http://schemas.microsoft.com/office/drawing/2014/main" id="{A5C8F4FA-C88D-414D-8C78-70EA6E05B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61EB0-1F41-43D3-B843-5EC7C9A35F64}" type="datetimeFigureOut">
              <a:rPr lang="ru-RU"/>
              <a:pPr>
                <a:defRPr/>
              </a:pPr>
              <a:t>12.03.2022</a:t>
            </a:fld>
            <a:endParaRPr lang="ru-RU"/>
          </a:p>
        </p:txBody>
      </p:sp>
      <p:sp>
        <p:nvSpPr>
          <p:cNvPr id="6" name="Нижний колонтитул 1">
            <a:extLst>
              <a:ext uri="{FF2B5EF4-FFF2-40B4-BE49-F238E27FC236}">
                <a16:creationId xmlns:a16="http://schemas.microsoft.com/office/drawing/2014/main" id="{5536AE14-4763-41CB-979F-2AF57D260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>
            <a:extLst>
              <a:ext uri="{FF2B5EF4-FFF2-40B4-BE49-F238E27FC236}">
                <a16:creationId xmlns:a16="http://schemas.microsoft.com/office/drawing/2014/main" id="{B0DBF793-73F2-4106-A6A8-D28EF532A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fld id="{EACB12AB-BCD5-44E5-9F22-3DD53886496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1031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0">
            <a:extLst>
              <a:ext uri="{FF2B5EF4-FFF2-40B4-BE49-F238E27FC236}">
                <a16:creationId xmlns:a16="http://schemas.microsoft.com/office/drawing/2014/main" id="{E26C389A-1635-43AF-A9CC-E9F39C30E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E14B9-B3A5-4AF8-B515-C66C6C1C3FA9}" type="datetimeFigureOut">
              <a:rPr lang="ru-RU"/>
              <a:pPr>
                <a:defRPr/>
              </a:pPr>
              <a:t>12.03.2022</a:t>
            </a:fld>
            <a:endParaRPr lang="ru-RU"/>
          </a:p>
        </p:txBody>
      </p:sp>
      <p:sp>
        <p:nvSpPr>
          <p:cNvPr id="5" name="Нижний колонтитул 27">
            <a:extLst>
              <a:ext uri="{FF2B5EF4-FFF2-40B4-BE49-F238E27FC236}">
                <a16:creationId xmlns:a16="http://schemas.microsoft.com/office/drawing/2014/main" id="{9E12D99F-EEDD-4C85-9ED5-8C8A2FB61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>
            <a:extLst>
              <a:ext uri="{FF2B5EF4-FFF2-40B4-BE49-F238E27FC236}">
                <a16:creationId xmlns:a16="http://schemas.microsoft.com/office/drawing/2014/main" id="{E7536192-B74E-478E-A61D-E4DB6695F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D78E-673C-455F-875F-521D19B9B6E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70400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D95130-A456-44A7-9EA7-D7CDE7B97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8D98A-AC9E-43BA-BD1B-916107AC2634}" type="datetimeFigureOut">
              <a:rPr lang="ru-RU"/>
              <a:pPr>
                <a:defRPr/>
              </a:pPr>
              <a:t>12.03.2022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9BB92F-8572-4E22-BCE0-36D5EC8E2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D3DA54-B24C-4F0C-BF52-F22449182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47C8D8-B1EB-4BC1-819C-153B59B5696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9195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24">
            <a:extLst>
              <a:ext uri="{FF2B5EF4-FFF2-40B4-BE49-F238E27FC236}">
                <a16:creationId xmlns:a16="http://schemas.microsoft.com/office/drawing/2014/main" id="{9933F3D5-39B8-4658-AA5A-BA20C8453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62FC86-6C93-4F9A-B1A1-051142989E71}" type="datetimeFigureOut">
              <a:rPr lang="ru-RU"/>
              <a:pPr>
                <a:defRPr/>
              </a:pPr>
              <a:t>12.03.2022</a:t>
            </a:fld>
            <a:endParaRPr lang="ru-RU"/>
          </a:p>
        </p:txBody>
      </p:sp>
      <p:sp>
        <p:nvSpPr>
          <p:cNvPr id="5" name="Нижний колонтитул 18">
            <a:extLst>
              <a:ext uri="{FF2B5EF4-FFF2-40B4-BE49-F238E27FC236}">
                <a16:creationId xmlns:a16="http://schemas.microsoft.com/office/drawing/2014/main" id="{F915583A-79CD-4D41-811F-26FFC2878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>
            <a:extLst>
              <a:ext uri="{FF2B5EF4-FFF2-40B4-BE49-F238E27FC236}">
                <a16:creationId xmlns:a16="http://schemas.microsoft.com/office/drawing/2014/main" id="{534A3E5D-A5AD-466C-9755-EF815D369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fld id="{CD164766-6F03-4592-A64A-273BB55AD7B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56158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2F318D9E-7B91-47ED-B0BA-8569C37841E6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Дата 18">
            <a:extLst>
              <a:ext uri="{FF2B5EF4-FFF2-40B4-BE49-F238E27FC236}">
                <a16:creationId xmlns:a16="http://schemas.microsoft.com/office/drawing/2014/main" id="{D72016BE-025E-42C2-94D1-C4BE7F916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BDEEE-A7CB-436F-BE5E-0F9A160AA041}" type="datetimeFigureOut">
              <a:rPr lang="ru-RU"/>
              <a:pPr>
                <a:defRPr/>
              </a:pPr>
              <a:t>12.03.2022</a:t>
            </a:fld>
            <a:endParaRPr lang="ru-RU"/>
          </a:p>
        </p:txBody>
      </p:sp>
      <p:sp>
        <p:nvSpPr>
          <p:cNvPr id="7" name="Нижний колонтитул 10">
            <a:extLst>
              <a:ext uri="{FF2B5EF4-FFF2-40B4-BE49-F238E27FC236}">
                <a16:creationId xmlns:a16="http://schemas.microsoft.com/office/drawing/2014/main" id="{97142F67-B48A-4D8F-AC72-CBBDCCEA1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>
            <a:extLst>
              <a:ext uri="{FF2B5EF4-FFF2-40B4-BE49-F238E27FC236}">
                <a16:creationId xmlns:a16="http://schemas.microsoft.com/office/drawing/2014/main" id="{358DD81E-EA0D-4129-876C-7EFCF3508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74E5B2-BEC0-48FB-B1F9-DC1EAC0A308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39215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0">
            <a:extLst>
              <a:ext uri="{FF2B5EF4-FFF2-40B4-BE49-F238E27FC236}">
                <a16:creationId xmlns:a16="http://schemas.microsoft.com/office/drawing/2014/main" id="{51577B0B-986A-45A8-984B-7E67B682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8BB8E-C895-4921-832F-5B59BA6A29EE}" type="datetimeFigureOut">
              <a:rPr lang="ru-RU"/>
              <a:pPr>
                <a:defRPr/>
              </a:pPr>
              <a:t>12.03.2022</a:t>
            </a:fld>
            <a:endParaRPr lang="ru-RU"/>
          </a:p>
        </p:txBody>
      </p:sp>
      <p:sp>
        <p:nvSpPr>
          <p:cNvPr id="6" name="Нижний колонтитул 27">
            <a:extLst>
              <a:ext uri="{FF2B5EF4-FFF2-40B4-BE49-F238E27FC236}">
                <a16:creationId xmlns:a16="http://schemas.microsoft.com/office/drawing/2014/main" id="{C499ED3D-0B08-4D93-9C2C-55D8A875E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4F6C4CBF-E2C7-4D34-AD40-8D357E325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32EDE7-5F40-48D6-9577-C0512EF8274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27083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34A9824B-1EAD-494B-9F8F-C6BF4705090B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Дата 9">
            <a:extLst>
              <a:ext uri="{FF2B5EF4-FFF2-40B4-BE49-F238E27FC236}">
                <a16:creationId xmlns:a16="http://schemas.microsoft.com/office/drawing/2014/main" id="{F73B9916-A328-4932-B6E4-F74A12B8E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D8BE8-A053-4F9E-B831-C5F9EF9774B5}" type="datetimeFigureOut">
              <a:rPr lang="ru-RU"/>
              <a:pPr>
                <a:defRPr/>
              </a:pPr>
              <a:t>12.03.2022</a:t>
            </a:fld>
            <a:endParaRPr lang="ru-RU"/>
          </a:p>
        </p:txBody>
      </p:sp>
      <p:sp>
        <p:nvSpPr>
          <p:cNvPr id="9" name="Нижний колонтитул 5">
            <a:extLst>
              <a:ext uri="{FF2B5EF4-FFF2-40B4-BE49-F238E27FC236}">
                <a16:creationId xmlns:a16="http://schemas.microsoft.com/office/drawing/2014/main" id="{A2CE0586-A1CC-479D-8B99-5F5531C36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>
            <a:extLst>
              <a:ext uri="{FF2B5EF4-FFF2-40B4-BE49-F238E27FC236}">
                <a16:creationId xmlns:a16="http://schemas.microsoft.com/office/drawing/2014/main" id="{B7EA9B59-664B-4C43-AC62-70D28B205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fld id="{B726F0CA-5729-460C-89F7-9DAC8C3AC06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23839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10">
            <a:extLst>
              <a:ext uri="{FF2B5EF4-FFF2-40B4-BE49-F238E27FC236}">
                <a16:creationId xmlns:a16="http://schemas.microsoft.com/office/drawing/2014/main" id="{1B91D146-9767-4F18-87FD-D58B57146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B69B8-2B26-42F4-9B69-7C9FFAAF013E}" type="datetimeFigureOut">
              <a:rPr lang="ru-RU"/>
              <a:pPr>
                <a:defRPr/>
              </a:pPr>
              <a:t>12.03.2022</a:t>
            </a:fld>
            <a:endParaRPr lang="ru-RU"/>
          </a:p>
        </p:txBody>
      </p:sp>
      <p:sp>
        <p:nvSpPr>
          <p:cNvPr id="4" name="Нижний колонтитул 27">
            <a:extLst>
              <a:ext uri="{FF2B5EF4-FFF2-40B4-BE49-F238E27FC236}">
                <a16:creationId xmlns:a16="http://schemas.microsoft.com/office/drawing/2014/main" id="{AA0837A1-8C54-44C5-80A4-BBD3CCD5A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7FFE61-339D-4067-9CC6-D46B1EA48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917BEB-49E5-402F-A7E1-EE07074A578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2676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>
            <a:extLst>
              <a:ext uri="{FF2B5EF4-FFF2-40B4-BE49-F238E27FC236}">
                <a16:creationId xmlns:a16="http://schemas.microsoft.com/office/drawing/2014/main" id="{4E11D2C8-BB99-433C-B2C6-57F271475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A87AA-582F-4C5F-A042-A37B71B1FF8A}" type="datetimeFigureOut">
              <a:rPr lang="ru-RU"/>
              <a:pPr>
                <a:defRPr/>
              </a:pPr>
              <a:t>12.03.2022</a:t>
            </a:fld>
            <a:endParaRPr lang="ru-RU"/>
          </a:p>
        </p:txBody>
      </p:sp>
      <p:sp>
        <p:nvSpPr>
          <p:cNvPr id="3" name="Нижний колонтитул 23">
            <a:extLst>
              <a:ext uri="{FF2B5EF4-FFF2-40B4-BE49-F238E27FC236}">
                <a16:creationId xmlns:a16="http://schemas.microsoft.com/office/drawing/2014/main" id="{7027A886-3D46-40D6-94E6-D6861C5D7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>
            <a:extLst>
              <a:ext uri="{FF2B5EF4-FFF2-40B4-BE49-F238E27FC236}">
                <a16:creationId xmlns:a16="http://schemas.microsoft.com/office/drawing/2014/main" id="{CB40E3B9-F238-47B1-B542-7378ECEC7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EEBA36-613E-427F-AA1D-3C79E808B77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15043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64A27987-0784-4D57-AEAD-B5FD8D217C2F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Дата 24">
            <a:extLst>
              <a:ext uri="{FF2B5EF4-FFF2-40B4-BE49-F238E27FC236}">
                <a16:creationId xmlns:a16="http://schemas.microsoft.com/office/drawing/2014/main" id="{6C728C27-5D27-4563-86E0-6199062BF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19ED4-94A3-4292-9582-6AB321C30C4A}" type="datetimeFigureOut">
              <a:rPr lang="ru-RU"/>
              <a:pPr>
                <a:defRPr/>
              </a:pPr>
              <a:t>12.03.2022</a:t>
            </a:fld>
            <a:endParaRPr lang="ru-RU"/>
          </a:p>
        </p:txBody>
      </p:sp>
      <p:sp>
        <p:nvSpPr>
          <p:cNvPr id="7" name="Нижний колонтитул 28">
            <a:extLst>
              <a:ext uri="{FF2B5EF4-FFF2-40B4-BE49-F238E27FC236}">
                <a16:creationId xmlns:a16="http://schemas.microsoft.com/office/drawing/2014/main" id="{2E893565-8C41-4EAF-87AB-EE1088530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id="{3608A2C6-5B85-42F4-ABB2-D23C3CABD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0863AC-6D77-44DC-ADD1-69C1DC7C10C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21620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6">
            <a:extLst>
              <a:ext uri="{FF2B5EF4-FFF2-40B4-BE49-F238E27FC236}">
                <a16:creationId xmlns:a16="http://schemas.microsoft.com/office/drawing/2014/main" id="{3D8E27A0-4354-4102-AB97-34BF7F033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B5C88-AA20-4FDC-9441-5D8AB9F37933}" type="datetimeFigureOut">
              <a:rPr lang="ru-RU"/>
              <a:pPr>
                <a:defRPr/>
              </a:pPr>
              <a:t>12.03.2022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8B465670-8A23-401C-96A0-A5252C8C8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>
            <a:extLst>
              <a:ext uri="{FF2B5EF4-FFF2-40B4-BE49-F238E27FC236}">
                <a16:creationId xmlns:a16="http://schemas.microsoft.com/office/drawing/2014/main" id="{EFDA7B76-6DE1-4194-BA13-00BF14A22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06A511-00E3-47AF-AE5E-C516661D88E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1463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187314F9-5DDF-49B5-90FB-4E51FDC8277D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029" name="Текст 7">
            <a:extLst>
              <a:ext uri="{FF2B5EF4-FFF2-40B4-BE49-F238E27FC236}">
                <a16:creationId xmlns:a16="http://schemas.microsoft.com/office/drawing/2014/main" id="{69231965-FD51-4D36-AF51-49CF7A38E74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1" name="Дата 10">
            <a:extLst>
              <a:ext uri="{FF2B5EF4-FFF2-40B4-BE49-F238E27FC236}">
                <a16:creationId xmlns:a16="http://schemas.microsoft.com/office/drawing/2014/main" id="{BDC1AA56-3089-4C6C-AD18-09B33D0CDA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B76FA0D1-7CAB-4B82-B8A1-7DA3F3A9CE55}" type="datetimeFigureOut">
              <a:rPr lang="ru-RU"/>
              <a:pPr>
                <a:defRPr/>
              </a:pPr>
              <a:t>12.03.2022</a:t>
            </a:fld>
            <a:endParaRPr lang="ru-RU"/>
          </a:p>
        </p:txBody>
      </p:sp>
      <p:sp>
        <p:nvSpPr>
          <p:cNvPr id="28" name="Нижний колонтитул 27">
            <a:extLst>
              <a:ext uri="{FF2B5EF4-FFF2-40B4-BE49-F238E27FC236}">
                <a16:creationId xmlns:a16="http://schemas.microsoft.com/office/drawing/2014/main" id="{2CECAC4C-6A2C-4563-B985-6E5EE14D48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A545B7-46DC-4753-8B81-1AA9FC8123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D38E27"/>
                </a:solidFill>
              </a:defRPr>
            </a:lvl1pPr>
          </a:lstStyle>
          <a:p>
            <a:fld id="{215B2671-3D1D-4F58-B60B-009EC990B497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8B7122FB-3873-4804-B959-ACD739D08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78BAA0E8-45A7-453B-986D-12D373ADB8B7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C4EEFE52-572A-4E61-B4AE-79CB0611D87B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18" r:id="rId4"/>
    <p:sldLayoutId id="2147483724" r:id="rId5"/>
    <p:sldLayoutId id="2147483719" r:id="rId6"/>
    <p:sldLayoutId id="2147483725" r:id="rId7"/>
    <p:sldLayoutId id="2147483726" r:id="rId8"/>
    <p:sldLayoutId id="2147483727" r:id="rId9"/>
    <p:sldLayoutId id="2147483720" r:id="rId10"/>
    <p:sldLayoutId id="214748372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cs625427.vk.me/v625427660/32f8d/aNQa8G3DQMM.jpg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hyperlink" Target="https://www.gto.ru/history" TargetMode="External"/><Relationship Id="rId7" Type="http://schemas.openxmlformats.org/officeDocument/2006/relationships/hyperlink" Target="https://yandex.ru/images/search?text=&#1082;&#1072;&#1078;&#1076;&#1072;&#1103;%20&#1089;&#1090;&#1091;&#1087;&#1077;&#1085;&#1100;&#1082;&#1072;%20&#1075;&#1090;&#1086;%20&#1073;&#1091;&#1076;&#1091;&#1097;&#1077;&#1077;%20&#1082;%20&#1086;&#1083;&#1080;&#1084;&#1087;&#1080;&#1081;&#1089;&#1082;&#1086;&#1081;%20&#1084;&#1077;&#1076;&#1072;&#1083;&#1080;%20&#1082;&#1072;&#1088;&#1090;&#1080;&#1085;&#1082;&#1072;&amp;from=tabbar" TargetMode="External"/><Relationship Id="rId2" Type="http://schemas.openxmlformats.org/officeDocument/2006/relationships/hyperlink" Target="https://www.gto.ru/news/06082021-ot-znaka-otlichiya-gto-k-olimpijskoj-medali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gtonorm.ru/" TargetMode="External"/><Relationship Id="rId5" Type="http://schemas.openxmlformats.org/officeDocument/2006/relationships/hyperlink" Target="http://xn----8sbnubgqe2g.xn--p1ai/service/186-chto-takoe-gto-zachem-vypolnyat-normy-gto-v-21-veke/" TargetMode="External"/><Relationship Id="rId4" Type="http://schemas.openxmlformats.org/officeDocument/2006/relationships/hyperlink" Target="https://placepic.ru/pictures/kartinki-na-temu-gto45-kartinok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C423F5-EDCF-410E-B988-B467686124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4910" y="3663648"/>
            <a:ext cx="8404474" cy="1440160"/>
          </a:xfrm>
          <a:ln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400" b="1" spc="50" dirty="0">
                <a:ln w="11430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От </a:t>
            </a:r>
            <a:r>
              <a:rPr lang="ru-RU" sz="4400" b="1" spc="50" dirty="0" err="1">
                <a:ln w="11430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знаКа</a:t>
            </a:r>
            <a:r>
              <a:rPr lang="ru-RU" sz="4400" b="1" spc="50" dirty="0">
                <a:ln w="11430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ОТЛИЧИЯ ГТО- </a:t>
            </a:r>
            <a:br>
              <a:rPr lang="ru-RU" sz="4400" b="1" spc="50" dirty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spc="50" dirty="0">
                <a:ln w="11430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к олимпийской медали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0B5CEA7E-4E74-4A5F-9100-693B148BE4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50" y="4143375"/>
            <a:ext cx="4714875" cy="2071688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/>
              <a:t>  </a:t>
            </a:r>
          </a:p>
        </p:txBody>
      </p:sp>
      <p:sp>
        <p:nvSpPr>
          <p:cNvPr id="11268" name="Прямоугольник 3">
            <a:extLst>
              <a:ext uri="{FF2B5EF4-FFF2-40B4-BE49-F238E27FC236}">
                <a16:creationId xmlns:a16="http://schemas.microsoft.com/office/drawing/2014/main" id="{B6341B3E-EB86-48DD-B4E6-75F2BDF50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476250"/>
            <a:ext cx="69437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Краевое государственное автономное</a:t>
            </a:r>
            <a:br>
              <a:rPr lang="ru-RU" altLang="ru-RU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образовательное учреждение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«Колледж технологии и сервиса»</a:t>
            </a:r>
          </a:p>
        </p:txBody>
      </p:sp>
      <p:pic>
        <p:nvPicPr>
          <p:cNvPr id="11269" name="Рисунок 1" descr="ЛОГОТИП КТИС">
            <a:extLst>
              <a:ext uri="{FF2B5EF4-FFF2-40B4-BE49-F238E27FC236}">
                <a16:creationId xmlns:a16="http://schemas.microsoft.com/office/drawing/2014/main" id="{E5190D42-1216-467B-BB02-224870709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02" y="410078"/>
            <a:ext cx="1292225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Прямоугольник 6">
            <a:extLst>
              <a:ext uri="{FF2B5EF4-FFF2-40B4-BE49-F238E27FC236}">
                <a16:creationId xmlns:a16="http://schemas.microsoft.com/office/drawing/2014/main" id="{6C9567C1-3B6B-4462-82A6-A931A1D78E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8309" y="5535633"/>
            <a:ext cx="45402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ru-RU" altLang="ru-RU" sz="1800" b="1" dirty="0">
                <a:solidFill>
                  <a:schemeClr val="tx1"/>
                </a:solidFill>
                <a:latin typeface="Times New Roman"/>
                <a:cs typeface="Times New Roman"/>
              </a:rPr>
              <a:t>Выполнила: Глущенко Алина</a:t>
            </a:r>
            <a:endParaRPr lang="en-US" altLang="ru-RU" sz="1800" b="1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ru-RU" altLang="ru-RU" sz="1800" b="1" dirty="0">
                <a:solidFill>
                  <a:schemeClr val="tx1"/>
                </a:solidFill>
                <a:latin typeface="Times New Roman"/>
                <a:cs typeface="Times New Roman"/>
              </a:rPr>
              <a:t>  студентка группы 134-ПКД</a:t>
            </a:r>
            <a:endParaRPr lang="en-US" altLang="ru-RU" sz="1800" b="1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ru-RU" altLang="ru-RU" sz="1800" b="1" dirty="0">
                <a:solidFill>
                  <a:schemeClr val="tx1"/>
                </a:solidFill>
                <a:latin typeface="Times New Roman"/>
                <a:cs typeface="Times New Roman"/>
              </a:rPr>
              <a:t>                     </a:t>
            </a:r>
            <a:endParaRPr lang="ru-RU" alt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/>
            </a:endParaRPr>
          </a:p>
        </p:txBody>
      </p:sp>
      <p:pic>
        <p:nvPicPr>
          <p:cNvPr id="11271" name="Рисунок 7">
            <a:extLst>
              <a:ext uri="{FF2B5EF4-FFF2-40B4-BE49-F238E27FC236}">
                <a16:creationId xmlns:a16="http://schemas.microsoft.com/office/drawing/2014/main" id="{6CC4BC91-7423-4FE8-86B9-F33B5FD188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33954" y="1712189"/>
            <a:ext cx="5219700" cy="1889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>
            <a:extLst>
              <a:ext uri="{FF2B5EF4-FFF2-40B4-BE49-F238E27FC236}">
                <a16:creationId xmlns:a16="http://schemas.microsoft.com/office/drawing/2014/main" id="{25D4AE06-636C-40A6-ABF0-10BC08344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dirty="0"/>
              <a:t> </a:t>
            </a:r>
          </a:p>
        </p:txBody>
      </p:sp>
      <p:sp>
        <p:nvSpPr>
          <p:cNvPr id="20483" name="Содержимое 2">
            <a:extLst>
              <a:ext uri="{FF2B5EF4-FFF2-40B4-BE49-F238E27FC236}">
                <a16:creationId xmlns:a16="http://schemas.microsoft.com/office/drawing/2014/main" id="{01D438DA-836D-4415-85FF-5328FC0003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Wingdings 2" panose="05020102010507070707" pitchFamily="18" charset="2"/>
              <a:buNone/>
            </a:pPr>
            <a:r>
              <a:rPr lang="ru-RU" altLang="ru-RU"/>
              <a:t> </a:t>
            </a:r>
          </a:p>
        </p:txBody>
      </p:sp>
      <p:pic>
        <p:nvPicPr>
          <p:cNvPr id="20484" name="Рисунок 1">
            <a:extLst>
              <a:ext uri="{FF2B5EF4-FFF2-40B4-BE49-F238E27FC236}">
                <a16:creationId xmlns:a16="http://schemas.microsoft.com/office/drawing/2014/main" id="{AE7A0207-9E2D-4719-A316-68CEB12841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93" y="1206842"/>
            <a:ext cx="5227899" cy="357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77D55C7-5DAC-4C0E-B166-98795E113EB3}"/>
              </a:ext>
            </a:extLst>
          </p:cNvPr>
          <p:cNvSpPr txBox="1">
            <a:spLocks/>
          </p:cNvSpPr>
          <p:nvPr/>
        </p:nvSpPr>
        <p:spPr>
          <a:xfrm>
            <a:off x="82942" y="187636"/>
            <a:ext cx="8964488" cy="81194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8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«Горжусь тобой, отечество»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0A90C14-D578-4C04-A5D9-97254B419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3590" y="3577059"/>
            <a:ext cx="5009910" cy="3176286"/>
          </a:xfrm>
          <a:prstGeom prst="rect">
            <a:avLst/>
          </a:prstGeom>
        </p:spPr>
      </p:pic>
      <p:pic>
        <p:nvPicPr>
          <p:cNvPr id="4" name="Рисунок 5">
            <a:extLst>
              <a:ext uri="{FF2B5EF4-FFF2-40B4-BE49-F238E27FC236}">
                <a16:creationId xmlns:a16="http://schemas.microsoft.com/office/drawing/2014/main" id="{2A45ADAA-46A2-4124-ADC1-DFCE6C25E6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0021" y="1098148"/>
            <a:ext cx="3138667" cy="238534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A4C6C4C-E04A-4A98-9250-C7E2CA0FE4F1}"/>
              </a:ext>
            </a:extLst>
          </p:cNvPr>
          <p:cNvSpPr txBox="1">
            <a:spLocks/>
          </p:cNvSpPr>
          <p:nvPr/>
        </p:nvSpPr>
        <p:spPr>
          <a:xfrm>
            <a:off x="82942" y="187636"/>
            <a:ext cx="8964488" cy="81194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Структура  комплекса  </a:t>
            </a:r>
            <a:r>
              <a:rPr lang="ru-RU" sz="4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гто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2531" name="Рисунок 1">
            <a:extLst>
              <a:ext uri="{FF2B5EF4-FFF2-40B4-BE49-F238E27FC236}">
                <a16:creationId xmlns:a16="http://schemas.microsoft.com/office/drawing/2014/main" id="{92CF8CCB-CB73-4487-93AC-4DA65E9D0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19106" r="32326" b="9471"/>
          <a:stretch>
            <a:fillRect/>
          </a:stretch>
        </p:blipFill>
        <p:spPr bwMode="auto">
          <a:xfrm>
            <a:off x="2092325" y="1476375"/>
            <a:ext cx="5000625" cy="468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Рисунок 1">
            <a:extLst>
              <a:ext uri="{FF2B5EF4-FFF2-40B4-BE49-F238E27FC236}">
                <a16:creationId xmlns:a16="http://schemas.microsoft.com/office/drawing/2014/main" id="{30309D20-30EF-4D31-9858-B8F2AF9FA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32" r="90948" b="9990"/>
          <a:stretch>
            <a:fillRect/>
          </a:stretch>
        </p:blipFill>
        <p:spPr bwMode="auto">
          <a:xfrm>
            <a:off x="1263650" y="1484313"/>
            <a:ext cx="828675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Рисунок 1">
            <a:extLst>
              <a:ext uri="{FF2B5EF4-FFF2-40B4-BE49-F238E27FC236}">
                <a16:creationId xmlns:a16="http://schemas.microsoft.com/office/drawing/2014/main" id="{82BCB904-8996-41C4-8615-E4F8DEF6D9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54" r="90948" b="12090"/>
          <a:stretch>
            <a:fillRect/>
          </a:stretch>
        </p:blipFill>
        <p:spPr bwMode="auto">
          <a:xfrm>
            <a:off x="7091363" y="1476375"/>
            <a:ext cx="827087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Рисунок 1">
            <a:extLst>
              <a:ext uri="{FF2B5EF4-FFF2-40B4-BE49-F238E27FC236}">
                <a16:creationId xmlns:a16="http://schemas.microsoft.com/office/drawing/2014/main" id="{A8371692-51B2-4A02-A13F-DD38DE0A0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26" r="90948" b="11693"/>
          <a:stretch>
            <a:fillRect/>
          </a:stretch>
        </p:blipFill>
        <p:spPr bwMode="auto">
          <a:xfrm>
            <a:off x="438150" y="1484313"/>
            <a:ext cx="827088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Рисунок 1">
            <a:extLst>
              <a:ext uri="{FF2B5EF4-FFF2-40B4-BE49-F238E27FC236}">
                <a16:creationId xmlns:a16="http://schemas.microsoft.com/office/drawing/2014/main" id="{1840EBDC-CADE-4B42-AE2F-F20916511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0" r="90948" b="10306"/>
          <a:stretch>
            <a:fillRect/>
          </a:stretch>
        </p:blipFill>
        <p:spPr bwMode="auto">
          <a:xfrm>
            <a:off x="7918450" y="1484313"/>
            <a:ext cx="828675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Рисунок 1">
            <a:extLst>
              <a:ext uri="{FF2B5EF4-FFF2-40B4-BE49-F238E27FC236}">
                <a16:creationId xmlns:a16="http://schemas.microsoft.com/office/drawing/2014/main" id="{ADF18B36-83A1-4E05-8641-D69901172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" r="74413" b="81995"/>
          <a:stretch>
            <a:fillRect/>
          </a:stretch>
        </p:blipFill>
        <p:spPr bwMode="auto">
          <a:xfrm>
            <a:off x="536575" y="1476375"/>
            <a:ext cx="1455738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Рисунок 1">
            <a:extLst>
              <a:ext uri="{FF2B5EF4-FFF2-40B4-BE49-F238E27FC236}">
                <a16:creationId xmlns:a16="http://schemas.microsoft.com/office/drawing/2014/main" id="{ECB1E2FA-9287-4B2B-8BB6-A2B7213E1B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" r="74413" b="81995"/>
          <a:stretch>
            <a:fillRect/>
          </a:stretch>
        </p:blipFill>
        <p:spPr bwMode="auto">
          <a:xfrm>
            <a:off x="7232650" y="1484313"/>
            <a:ext cx="1457325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65C5D8-1A5E-4671-B0EE-510028BF3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33273"/>
            <a:ext cx="1944216" cy="838200"/>
          </a:xfrm>
          <a:ln>
            <a:miter lim="800000"/>
            <a:headEnd/>
            <a:tailEnd/>
          </a:ln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ГТО</a:t>
            </a:r>
          </a:p>
        </p:txBody>
      </p:sp>
      <p:sp>
        <p:nvSpPr>
          <p:cNvPr id="24579" name="Прямоугольник 2">
            <a:extLst>
              <a:ext uri="{FF2B5EF4-FFF2-40B4-BE49-F238E27FC236}">
                <a16:creationId xmlns:a16="http://schemas.microsoft.com/office/drawing/2014/main" id="{985F5E3B-DC31-4294-AACA-BB571DDAC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6604" y="131523"/>
            <a:ext cx="7105247" cy="1025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None/>
            </a:pPr>
            <a:r>
              <a:rPr lang="ru-RU" altLang="ru-RU" sz="2000" b="1" i="1" dirty="0">
                <a:solidFill>
                  <a:srgbClr val="222222"/>
                </a:solidFill>
                <a:latin typeface="PTSansRegular"/>
              </a:rPr>
              <a:t>12 наших спортсменов являются обладателями </a:t>
            </a:r>
          </a:p>
          <a:p>
            <a:pPr algn="ctr" eaLnBrk="1" hangingPunct="1">
              <a:spcBef>
                <a:spcPct val="0"/>
              </a:spcBef>
              <a:buClrTx/>
              <a:buSzTx/>
              <a:buNone/>
            </a:pPr>
            <a:r>
              <a:rPr lang="ru-RU" altLang="ru-RU" sz="2000" b="1" i="1" dirty="0">
                <a:solidFill>
                  <a:srgbClr val="222222"/>
                </a:solidFill>
                <a:latin typeface="PTSansRegular"/>
              </a:rPr>
              <a:t>знаков отличия современного комплекса 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i="1" dirty="0">
                <a:solidFill>
                  <a:srgbClr val="222222"/>
                </a:solidFill>
                <a:latin typeface="PTSansRegular"/>
              </a:rPr>
              <a:t>«Готов к труду и обороне»</a:t>
            </a:r>
            <a:endParaRPr lang="ru-RU" altLang="ru-RU" sz="2000" dirty="0">
              <a:solidFill>
                <a:schemeClr val="tx1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24580" name="Прямоугольник 3">
            <a:extLst>
              <a:ext uri="{FF2B5EF4-FFF2-40B4-BE49-F238E27FC236}">
                <a16:creationId xmlns:a16="http://schemas.microsoft.com/office/drawing/2014/main" id="{05DC184B-282F-4DC7-8D78-80655CE1D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1213" y="1103313"/>
            <a:ext cx="3157537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i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Давид Белявский,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i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Никита Нагорный,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i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Артур Далалоян</a:t>
            </a:r>
            <a:r>
              <a:rPr lang="ru-RU" altLang="ru-RU" sz="2000" i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i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Денис Аблязин</a:t>
            </a:r>
            <a:r>
              <a:rPr lang="ru-RU" altLang="ru-RU" sz="2000" i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-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i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спортивная гимнастика</a:t>
            </a:r>
            <a:endParaRPr lang="ru-RU" altLang="ru-RU" sz="2000" i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1" name="Прямоугольник 5">
            <a:extLst>
              <a:ext uri="{FF2B5EF4-FFF2-40B4-BE49-F238E27FC236}">
                <a16:creationId xmlns:a16="http://schemas.microsoft.com/office/drawing/2014/main" id="{A20EC41A-42ED-491A-B1C4-FD62168E6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0375" y="3278188"/>
            <a:ext cx="1982788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Климент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Колесников-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плавание</a:t>
            </a:r>
          </a:p>
        </p:txBody>
      </p:sp>
      <p:sp>
        <p:nvSpPr>
          <p:cNvPr id="24582" name="Прямоугольник 6">
            <a:extLst>
              <a:ext uri="{FF2B5EF4-FFF2-40B4-BE49-F238E27FC236}">
                <a16:creationId xmlns:a16="http://schemas.microsoft.com/office/drawing/2014/main" id="{37D7A4B2-8636-46A0-8D9A-15964BF3C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75" y="5902325"/>
            <a:ext cx="30114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0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Владислава Уразова –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спортивная гимнастика</a:t>
            </a:r>
          </a:p>
        </p:txBody>
      </p:sp>
      <p:sp>
        <p:nvSpPr>
          <p:cNvPr id="24583" name="Прямоугольник 7">
            <a:extLst>
              <a:ext uri="{FF2B5EF4-FFF2-40B4-BE49-F238E27FC236}">
                <a16:creationId xmlns:a16="http://schemas.microsoft.com/office/drawing/2014/main" id="{6011CB3A-81B6-4ED0-A6C2-D5BDC8F2FE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8725" y="5300663"/>
            <a:ext cx="29622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Владислав Мыльников –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фехтование </a:t>
            </a:r>
          </a:p>
        </p:txBody>
      </p:sp>
      <p:pic>
        <p:nvPicPr>
          <p:cNvPr id="23560" name="Рисунок 8">
            <a:extLst>
              <a:ext uri="{FF2B5EF4-FFF2-40B4-BE49-F238E27FC236}">
                <a16:creationId xmlns:a16="http://schemas.microsoft.com/office/drawing/2014/main" id="{F43A85A0-D0D4-4257-9B35-67A0A6D94C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932" r="8273"/>
          <a:stretch>
            <a:fillRect/>
          </a:stretch>
        </p:blipFill>
        <p:spPr bwMode="auto">
          <a:xfrm>
            <a:off x="3306763" y="2686050"/>
            <a:ext cx="3313112" cy="2524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Рисунок 9">
            <a:extLst>
              <a:ext uri="{FF2B5EF4-FFF2-40B4-BE49-F238E27FC236}">
                <a16:creationId xmlns:a16="http://schemas.microsoft.com/office/drawing/2014/main" id="{B330958C-6FB0-42DE-8C27-69D5F83CC0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5" y="3925888"/>
            <a:ext cx="1809750" cy="2524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Рисунок 10">
            <a:extLst>
              <a:ext uri="{FF2B5EF4-FFF2-40B4-BE49-F238E27FC236}">
                <a16:creationId xmlns:a16="http://schemas.microsoft.com/office/drawing/2014/main" id="{8E7B8624-2764-4C89-B4DF-AF737294188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83425" y="1189038"/>
            <a:ext cx="1438275" cy="2089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Рисунок 11">
            <a:extLst>
              <a:ext uri="{FF2B5EF4-FFF2-40B4-BE49-F238E27FC236}">
                <a16:creationId xmlns:a16="http://schemas.microsoft.com/office/drawing/2014/main" id="{23EB2427-D2C2-4E42-816B-CB39C0981DB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3275" y="1189038"/>
            <a:ext cx="1663700" cy="18938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8" name="Прямоугольник 13">
            <a:extLst>
              <a:ext uri="{FF2B5EF4-FFF2-40B4-BE49-F238E27FC236}">
                <a16:creationId xmlns:a16="http://schemas.microsoft.com/office/drawing/2014/main" id="{38AAD344-6C4A-4E01-BF78-A9390E2453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988" y="3044825"/>
            <a:ext cx="29622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Виктория Листунова –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спортивная гимнастика</a:t>
            </a:r>
          </a:p>
        </p:txBody>
      </p:sp>
      <p:pic>
        <p:nvPicPr>
          <p:cNvPr id="23565" name="Рисунок 12">
            <a:extLst>
              <a:ext uri="{FF2B5EF4-FFF2-40B4-BE49-F238E27FC236}">
                <a16:creationId xmlns:a16="http://schemas.microsoft.com/office/drawing/2014/main" id="{2BA755CC-1334-4EA3-911D-EA2BC7EE03C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7352" r="48737"/>
          <a:stretch>
            <a:fillRect/>
          </a:stretch>
        </p:blipFill>
        <p:spPr bwMode="auto">
          <a:xfrm>
            <a:off x="7251700" y="4286250"/>
            <a:ext cx="1423988" cy="2178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867B8D-7A54-41CF-8896-1700C9DA5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  </a:t>
            </a:r>
          </a:p>
        </p:txBody>
      </p:sp>
      <p:sp>
        <p:nvSpPr>
          <p:cNvPr id="25603" name="Объект 2">
            <a:extLst>
              <a:ext uri="{FF2B5EF4-FFF2-40B4-BE49-F238E27FC236}">
                <a16:creationId xmlns:a16="http://schemas.microsoft.com/office/drawing/2014/main" id="{D729429E-80F3-4EF4-8D8D-58C008CB0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450" y="1284288"/>
            <a:ext cx="3759200" cy="5316537"/>
          </a:xfrm>
        </p:spPr>
        <p:txBody>
          <a:bodyPr/>
          <a:lstStyle/>
          <a:p>
            <a:pPr marL="0" indent="0" eaLnBrk="1" hangingPunct="1">
              <a:spcBef>
                <a:spcPts val="140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ru-RU" altLang="ru-RU" sz="2000" b="1" i="1" dirty="0">
                <a:latin typeface="Times New Roman"/>
                <a:cs typeface="Times New Roman"/>
              </a:rPr>
              <a:t>Сдать ГТО совсем непросто,</a:t>
            </a:r>
            <a:br>
              <a:rPr lang="ru-RU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i="1" dirty="0">
                <a:latin typeface="Times New Roman"/>
                <a:cs typeface="Times New Roman"/>
              </a:rPr>
              <a:t>Ты ловким, сильным должен быть,</a:t>
            </a:r>
            <a:br>
              <a:rPr lang="ru-RU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i="1" dirty="0">
                <a:latin typeface="Times New Roman"/>
                <a:cs typeface="Times New Roman"/>
              </a:rPr>
              <a:t>Чтоб нормативы победить,</a:t>
            </a:r>
            <a:br>
              <a:rPr lang="ru-RU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i="1" dirty="0">
                <a:latin typeface="Times New Roman"/>
                <a:cs typeface="Times New Roman"/>
              </a:rPr>
              <a:t>Значок в итоге получить.</a:t>
            </a:r>
            <a:br>
              <a:rPr lang="ru-RU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i="1" dirty="0">
                <a:latin typeface="Times New Roman"/>
                <a:cs typeface="Times New Roman"/>
              </a:rPr>
              <a:t>Пройдя же все ступени вверх -</a:t>
            </a:r>
            <a:br>
              <a:rPr lang="ru-RU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i="1" dirty="0">
                <a:latin typeface="Times New Roman"/>
                <a:cs typeface="Times New Roman"/>
              </a:rPr>
              <a:t>Ты будешь верить в свой успех.</a:t>
            </a:r>
            <a:br>
              <a:rPr lang="ru-RU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i="1" dirty="0">
                <a:latin typeface="Times New Roman"/>
                <a:cs typeface="Times New Roman"/>
              </a:rPr>
              <a:t>И олимпийцем можешь стать,</a:t>
            </a:r>
            <a:br>
              <a:rPr lang="ru-RU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i="1" dirty="0">
                <a:latin typeface="Times New Roman"/>
                <a:cs typeface="Times New Roman"/>
              </a:rPr>
              <a:t>Медали точно получать.</a:t>
            </a:r>
            <a:endParaRPr lang="ru-RU" dirty="0">
              <a:latin typeface="Times New Roman"/>
              <a:cs typeface="Times New Roman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DF62E92-8131-4671-934E-747C50F7A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4516438"/>
            <a:ext cx="2538413" cy="1908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E2033B3-F2C1-4900-B296-EA36E95C2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41841">
            <a:off x="5680397" y="-100957"/>
            <a:ext cx="3432175" cy="4146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CEBCAF-ECF5-4834-9B50-9021592977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94" r="21698"/>
          <a:stretch/>
        </p:blipFill>
        <p:spPr>
          <a:xfrm>
            <a:off x="6942760" y="3427995"/>
            <a:ext cx="1628775" cy="3168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6DA872-64E8-4F11-AFB9-7F780A4D75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89" r="25496"/>
          <a:stretch/>
        </p:blipFill>
        <p:spPr>
          <a:xfrm>
            <a:off x="4148640" y="2491873"/>
            <a:ext cx="1971675" cy="3944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081F044F-AD4E-4370-BB39-C1A0E683D79C}"/>
              </a:ext>
            </a:extLst>
          </p:cNvPr>
          <p:cNvSpPr txBox="1">
            <a:spLocks/>
          </p:cNvSpPr>
          <p:nvPr/>
        </p:nvSpPr>
        <p:spPr>
          <a:xfrm>
            <a:off x="179512" y="133273"/>
            <a:ext cx="1944216" cy="838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72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ГТО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cs625427.vk.me/v625427660/32f8d/aNQa8G3DQMM.jpg">
            <a:hlinkClick r:id="rId2"/>
            <a:extLst>
              <a:ext uri="{FF2B5EF4-FFF2-40B4-BE49-F238E27FC236}">
                <a16:creationId xmlns:a16="http://schemas.microsoft.com/office/drawing/2014/main" id="{B83C68A8-415C-4151-B33D-A7B200F2F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85750"/>
            <a:ext cx="85725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B90DBE-5F2C-4787-8962-A076080C1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25" y="260648"/>
            <a:ext cx="8686800" cy="792089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dirty="0"/>
              <a:t>Источники</a:t>
            </a:r>
          </a:p>
        </p:txBody>
      </p:sp>
      <p:sp>
        <p:nvSpPr>
          <p:cNvPr id="27651" name="Объект 2">
            <a:extLst>
              <a:ext uri="{FF2B5EF4-FFF2-40B4-BE49-F238E27FC236}">
                <a16:creationId xmlns:a16="http://schemas.microsoft.com/office/drawing/2014/main" id="{18CC7698-4FE7-4F88-A7D3-5128FB4096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1541463"/>
          </a:xfrm>
        </p:spPr>
        <p:txBody>
          <a:bodyPr/>
          <a:lstStyle/>
          <a:p>
            <a:pPr eaLnBrk="1" hangingPunct="1"/>
            <a:r>
              <a:rPr lang="en-GB" altLang="ru-RU" sz="2000" dirty="0">
                <a:latin typeface="Times New Roman"/>
                <a:cs typeface="Times New Roman"/>
                <a:hlinkClick r:id="rId2"/>
              </a:rPr>
              <a:t>https://www.gto.ru/news/06082021-ot-znaka-otlichiya-gto-k-olimpijskoj-medali</a:t>
            </a:r>
            <a:r>
              <a:rPr lang="en-GB" altLang="ru-RU" sz="2000" dirty="0">
                <a:latin typeface="Times New Roman"/>
                <a:cs typeface="Times New Roman"/>
              </a:rPr>
              <a:t> </a:t>
            </a:r>
            <a:endParaRPr lang="ru-RU" altLang="ru-RU" sz="2000" dirty="0">
              <a:latin typeface="Times New Roman"/>
              <a:cs typeface="Times New Roman"/>
            </a:endParaRPr>
          </a:p>
          <a:p>
            <a:pPr eaLnBrk="1" hangingPunct="1"/>
            <a:r>
              <a:rPr lang="en-GB" altLang="ru-RU" sz="2000" dirty="0">
                <a:latin typeface="Times New Roman"/>
                <a:cs typeface="Times New Roman"/>
                <a:hlinkClick r:id="rId3"/>
              </a:rPr>
              <a:t>https://www.gto.ru/history</a:t>
            </a:r>
            <a:r>
              <a:rPr lang="en-GB" altLang="ru-RU" sz="2000" dirty="0">
                <a:latin typeface="Times New Roman"/>
                <a:cs typeface="Times New Roman"/>
              </a:rPr>
              <a:t> </a:t>
            </a: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Объект 3">
            <a:extLst>
              <a:ext uri="{FF2B5EF4-FFF2-40B4-BE49-F238E27FC236}">
                <a16:creationId xmlns:a16="http://schemas.microsoft.com/office/drawing/2014/main" id="{586E6FE8-C74F-4ED7-AFE8-DACBF4FC82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01188"/>
            <a:ext cx="4343400" cy="4933850"/>
          </a:xfrm>
        </p:spPr>
        <p:txBody>
          <a:bodyPr/>
          <a:lstStyle/>
          <a:p>
            <a:pPr eaLnBrk="1" hangingPunct="1"/>
            <a:endParaRPr lang="en-GB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GB" sz="2000" dirty="0">
                <a:ea typeface="+mn-lt"/>
                <a:cs typeface="+mn-lt"/>
                <a:hlinkClick r:id="rId4"/>
              </a:rPr>
              <a:t>https://placepic.ru/pictures/kartinki-na-temu-gto45-kartinok.html</a:t>
            </a:r>
            <a:r>
              <a:rPr lang="en-GB" sz="2000" dirty="0">
                <a:ea typeface="+mn-lt"/>
                <a:cs typeface="+mn-lt"/>
              </a:rPr>
              <a:t> </a:t>
            </a:r>
            <a:endParaRPr lang="en-GB" altLang="ru-RU" sz="2000" dirty="0">
              <a:latin typeface="Times New Roman"/>
              <a:cs typeface="Times New Roman"/>
            </a:endParaRPr>
          </a:p>
          <a:p>
            <a:r>
              <a:rPr lang="en-GB" altLang="ru-RU" sz="2000" dirty="0">
                <a:latin typeface="Times New Roman"/>
                <a:cs typeface="Times New Roman"/>
                <a:hlinkClick r:id="rId5"/>
              </a:rPr>
              <a:t>http://xn----8sbnubgqe2g.xn--p1ai/service/186-chto-takoe-gto-zachem-vypolnyat-normy-gto-v-21-veke/</a:t>
            </a:r>
            <a:endParaRPr lang="ru-RU" altLang="ru-RU" sz="2000">
              <a:latin typeface="Times New Roman"/>
              <a:cs typeface="Times New Roman"/>
            </a:endParaRPr>
          </a:p>
          <a:p>
            <a:r>
              <a:rPr lang="en-GB" sz="2000" dirty="0">
                <a:ea typeface="+mn-lt"/>
                <a:cs typeface="+mn-lt"/>
                <a:hlinkClick r:id="rId6"/>
              </a:rPr>
              <a:t>https://gtonorm.ru/</a:t>
            </a:r>
            <a:r>
              <a:rPr lang="en-GB" sz="2000" dirty="0">
                <a:ea typeface="+mn-lt"/>
                <a:cs typeface="+mn-lt"/>
              </a:rPr>
              <a:t> </a:t>
            </a:r>
            <a:endParaRPr lang="en-GB" altLang="ru-RU" sz="2000" dirty="0">
              <a:latin typeface="Times New Roman"/>
              <a:cs typeface="Times New Roman"/>
            </a:endParaRPr>
          </a:p>
          <a:p>
            <a:r>
              <a:rPr lang="en-GB" sz="2000" dirty="0">
                <a:ea typeface="+mn-lt"/>
                <a:cs typeface="+mn-lt"/>
                <a:hlinkClick r:id="rId7"/>
              </a:rPr>
              <a:t>https://yandex.ru/images/search?text=каждая%20ступенька%20гто%20будущее%20к%20олимпийской%20медали%20картинка&amp;from=tabbar</a:t>
            </a:r>
            <a:r>
              <a:rPr lang="en-GB" sz="2000" dirty="0">
                <a:ea typeface="+mn-lt"/>
                <a:cs typeface="+mn-lt"/>
              </a:rPr>
              <a:t> </a:t>
            </a:r>
            <a:endParaRPr lang="en-GB" sz="2000" dirty="0">
              <a:latin typeface="Franklin Gothic Book"/>
              <a:cs typeface="Times New Roman"/>
            </a:endParaRPr>
          </a:p>
          <a:p>
            <a:endParaRPr lang="en-GB" sz="2000" dirty="0">
              <a:latin typeface="Franklin Gothic Book"/>
              <a:cs typeface="Times New Roman"/>
            </a:endParaRPr>
          </a:p>
          <a:p>
            <a:endParaRPr lang="en-GB" altLang="ru-RU" sz="2000" dirty="0">
              <a:latin typeface="Times New Roman"/>
              <a:cs typeface="Times New Roman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9FF85C-2FDE-4F31-B2FB-68C1BEF4A4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188" y="3284538"/>
            <a:ext cx="3359150" cy="3095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1F8BFF-E433-476E-94C4-867FF3899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19" y="140412"/>
            <a:ext cx="2016224" cy="838200"/>
          </a:xfrm>
          <a:ln>
            <a:miter lim="800000"/>
            <a:headEnd/>
            <a:tailEnd/>
          </a:ln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ГТО</a:t>
            </a:r>
          </a:p>
        </p:txBody>
      </p:sp>
      <p:pic>
        <p:nvPicPr>
          <p:cNvPr id="12291" name="Picture 6" descr="Советские плакаты &quot; Just one MIN">
            <a:extLst>
              <a:ext uri="{FF2B5EF4-FFF2-40B4-BE49-F238E27FC236}">
                <a16:creationId xmlns:a16="http://schemas.microsoft.com/office/drawing/2014/main" id="{5B59ED2F-629D-4A93-8C28-CE6C58091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1500" y="1843088"/>
            <a:ext cx="3325813" cy="4194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Box 4">
            <a:extLst>
              <a:ext uri="{FF2B5EF4-FFF2-40B4-BE49-F238E27FC236}">
                <a16:creationId xmlns:a16="http://schemas.microsoft.com/office/drawing/2014/main" id="{BB799442-E6F8-40E6-AF9D-A586BA871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1199" y="376520"/>
            <a:ext cx="7993063" cy="1461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None/>
            </a:pPr>
            <a:r>
              <a:rPr lang="ru-RU" altLang="ru-RU" sz="2000" b="1" i="1" dirty="0">
                <a:solidFill>
                  <a:schemeClr val="tx1"/>
                </a:solidFill>
                <a:latin typeface="Times New Roman"/>
                <a:cs typeface="Times New Roman"/>
              </a:rPr>
              <a:t>           Общероссийское движение «Готов к труду и обороне» -</a:t>
            </a:r>
            <a:endParaRPr lang="ru-RU" altLang="ru-RU" sz="1000" b="1" i="1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900" b="1" i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None/>
            </a:pPr>
            <a:r>
              <a:rPr lang="ru-RU" altLang="ru-RU" sz="2000" b="1" i="1" dirty="0">
                <a:solidFill>
                  <a:schemeClr val="tx1"/>
                </a:solidFill>
                <a:latin typeface="Times New Roman"/>
                <a:cs typeface="Times New Roman"/>
              </a:rPr>
              <a:t> программа физкультурной подготовки, </a:t>
            </a:r>
            <a:endParaRPr lang="ru-RU" altLang="ru-RU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i="1" dirty="0">
                <a:solidFill>
                  <a:schemeClr val="tx1"/>
                </a:solidFill>
                <a:latin typeface="Times New Roman"/>
                <a:cs typeface="Times New Roman"/>
              </a:rPr>
              <a:t>которая существовала в нашей стране с 1931 года по 1991 год.</a:t>
            </a:r>
          </a:p>
        </p:txBody>
      </p:sp>
      <p:pic>
        <p:nvPicPr>
          <p:cNvPr id="12293" name="Рисунок 2">
            <a:extLst>
              <a:ext uri="{FF2B5EF4-FFF2-40B4-BE49-F238E27FC236}">
                <a16:creationId xmlns:a16="http://schemas.microsoft.com/office/drawing/2014/main" id="{58B34EC2-93CD-4C6B-90EC-753AF024F8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9519" y="3269024"/>
            <a:ext cx="4686300" cy="3273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Box 4">
            <a:extLst>
              <a:ext uri="{FF2B5EF4-FFF2-40B4-BE49-F238E27FC236}">
                <a16:creationId xmlns:a16="http://schemas.microsoft.com/office/drawing/2014/main" id="{3EC211EA-270E-46F9-B725-0010D4670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161" y="1794860"/>
            <a:ext cx="4859337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ГТО охватывал население от 10 до 60 лет.  На старты по сдаче ГТО выходили  известные учёные, спортсмены, герои труда.</a:t>
            </a:r>
          </a:p>
        </p:txBody>
      </p:sp>
      <p:sp>
        <p:nvSpPr>
          <p:cNvPr id="12295" name="TextBox 4">
            <a:extLst>
              <a:ext uri="{FF2B5EF4-FFF2-40B4-BE49-F238E27FC236}">
                <a16:creationId xmlns:a16="http://schemas.microsoft.com/office/drawing/2014/main" id="{E05BAD71-B77C-4E40-BA63-40BC04EB11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6040438"/>
            <a:ext cx="28702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Получить значок ГТО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было престижно!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ъект 4">
            <a:extLst>
              <a:ext uri="{FF2B5EF4-FFF2-40B4-BE49-F238E27FC236}">
                <a16:creationId xmlns:a16="http://schemas.microsoft.com/office/drawing/2014/main" id="{56811ED3-FAE8-40AD-98F1-C742A1297D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7409" y="1413277"/>
            <a:ext cx="3240088" cy="4752975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ru-RU" altLang="ru-RU" sz="2400" b="1" i="1" dirty="0">
                <a:latin typeface="Times New Roman"/>
                <a:cs typeface="Times New Roman"/>
              </a:rPr>
              <a:t>Простота и общедоступность физических упражнений и видов спорта, включенных в нормативы ГТО, их очевидная польза для укрепления здоровья сделали его популярным среди населения и особенно среди молодежи.</a:t>
            </a:r>
            <a:endParaRPr lang="ru-RU" dirty="0">
              <a:latin typeface="Times New Roman"/>
              <a:cs typeface="Times New Roman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1E511D73-F87B-4F65-8EA4-D909B925B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88640"/>
            <a:ext cx="2016224" cy="838200"/>
          </a:xfrm>
          <a:ln>
            <a:miter lim="800000"/>
            <a:headEnd/>
            <a:tailEnd/>
          </a:ln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ГТО</a:t>
            </a:r>
          </a:p>
        </p:txBody>
      </p:sp>
      <p:pic>
        <p:nvPicPr>
          <p:cNvPr id="13316" name="Объект 7">
            <a:extLst>
              <a:ext uri="{FF2B5EF4-FFF2-40B4-BE49-F238E27FC236}">
                <a16:creationId xmlns:a16="http://schemas.microsoft.com/office/drawing/2014/main" id="{9D415664-9106-4AEC-ADCF-D4F35665F8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598601" y="221547"/>
            <a:ext cx="5394325" cy="2994025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317" name="Рисунок 5">
            <a:extLst>
              <a:ext uri="{FF2B5EF4-FFF2-40B4-BE49-F238E27FC236}">
                <a16:creationId xmlns:a16="http://schemas.microsoft.com/office/drawing/2014/main" id="{D922B38F-8B45-406F-8763-D522D65D66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19068" y="3371729"/>
            <a:ext cx="2141538" cy="3016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Рисунок 9">
            <a:extLst>
              <a:ext uri="{FF2B5EF4-FFF2-40B4-BE49-F238E27FC236}">
                <a16:creationId xmlns:a16="http://schemas.microsoft.com/office/drawing/2014/main" id="{6F96D1F8-8E04-421D-BC48-455F2D3C73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71396" y="3313856"/>
            <a:ext cx="1762125" cy="3000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486A3D-EA0E-4D73-80A9-7B6025B5B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584" y="188640"/>
            <a:ext cx="8718559" cy="838200"/>
          </a:xfrm>
          <a:ln>
            <a:miter lim="800000"/>
            <a:headEnd/>
            <a:tailEnd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 Значки ГТО </a:t>
            </a:r>
            <a:r>
              <a:rPr lang="ru-RU" sz="7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ссср</a:t>
            </a:r>
            <a:r>
              <a:rPr lang="ru-RU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 </a:t>
            </a:r>
          </a:p>
        </p:txBody>
      </p:sp>
      <p:sp>
        <p:nvSpPr>
          <p:cNvPr id="14339" name="TextBox 3">
            <a:extLst>
              <a:ext uri="{FF2B5EF4-FFF2-40B4-BE49-F238E27FC236}">
                <a16:creationId xmlns:a16="http://schemas.microsoft.com/office/drawing/2014/main" id="{D3589085-AD88-4224-862D-B515208EF8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2513" y="4211638"/>
            <a:ext cx="19319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i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8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Значок ГТО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1932 г. </a:t>
            </a:r>
            <a:endParaRPr lang="ru-RU" altLang="ru-RU" sz="1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0" name="Рисунок 2">
            <a:extLst>
              <a:ext uri="{FF2B5EF4-FFF2-40B4-BE49-F238E27FC236}">
                <a16:creationId xmlns:a16="http://schemas.microsoft.com/office/drawing/2014/main" id="{0EE82762-0A81-4F73-ADDD-0B7BACB19E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98713" y="1287463"/>
            <a:ext cx="1905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Рисунок 3">
            <a:extLst>
              <a:ext uri="{FF2B5EF4-FFF2-40B4-BE49-F238E27FC236}">
                <a16:creationId xmlns:a16="http://schemas.microsoft.com/office/drawing/2014/main" id="{606CB773-0BE3-43F4-9706-335915731C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287463"/>
            <a:ext cx="1714500" cy="1943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Box 3">
            <a:extLst>
              <a:ext uri="{FF2B5EF4-FFF2-40B4-BE49-F238E27FC236}">
                <a16:creationId xmlns:a16="http://schemas.microsoft.com/office/drawing/2014/main" id="{456CDF92-0EF4-44CE-822C-976A3A590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425" y="3297238"/>
            <a:ext cx="20970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i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8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Значок ГТО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ступени 1930 г. </a:t>
            </a:r>
            <a:endParaRPr lang="ru-RU" altLang="ru-RU" sz="1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3" name="Рисунок 4">
            <a:extLst>
              <a:ext uri="{FF2B5EF4-FFF2-40B4-BE49-F238E27FC236}">
                <a16:creationId xmlns:a16="http://schemas.microsoft.com/office/drawing/2014/main" id="{A2704D70-8EB8-416A-A21A-96FA017367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5338" y="1287463"/>
            <a:ext cx="2098675" cy="3365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extBox 3">
            <a:extLst>
              <a:ext uri="{FF2B5EF4-FFF2-40B4-BE49-F238E27FC236}">
                <a16:creationId xmlns:a16="http://schemas.microsoft.com/office/drawing/2014/main" id="{65C6C50F-B6DC-4F7F-8138-F5E9E3804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1013" y="4652963"/>
            <a:ext cx="27416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i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8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награждении значком ГТО 1936 г. </a:t>
            </a:r>
            <a:endParaRPr lang="ru-RU" altLang="ru-RU" sz="1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5" name="Picture 2" descr="https://upload.wikimedia.org/wikipedia/commons/thumb/c/c3/GTO_With_Honors_badge.jpg/120px-GTO_With_Honors_badge.jpg">
            <a:extLst>
              <a:ext uri="{FF2B5EF4-FFF2-40B4-BE49-F238E27FC236}">
                <a16:creationId xmlns:a16="http://schemas.microsoft.com/office/drawing/2014/main" id="{612C5D88-A7C8-44D7-A908-85DE90393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86588" y="1287463"/>
            <a:ext cx="1738312" cy="17097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TextBox 3">
            <a:extLst>
              <a:ext uri="{FF2B5EF4-FFF2-40B4-BE49-F238E27FC236}">
                <a16:creationId xmlns:a16="http://schemas.microsoft.com/office/drawing/2014/main" id="{550A6CED-A1FB-4548-A9E3-91580C3C1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4013" y="3021013"/>
            <a:ext cx="2233612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i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8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Значок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«Отличник ГТО»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altLang="ru-RU" sz="18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ступени 19</a:t>
            </a:r>
            <a:r>
              <a:rPr lang="en-US" altLang="ru-RU" sz="18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</a:t>
            </a:r>
            <a:r>
              <a:rPr lang="ru-RU" altLang="ru-RU" sz="18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 </a:t>
            </a:r>
            <a:endParaRPr lang="ru-RU" altLang="ru-RU" sz="1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7" name="TextBox 3">
            <a:extLst>
              <a:ext uri="{FF2B5EF4-FFF2-40B4-BE49-F238E27FC236}">
                <a16:creationId xmlns:a16="http://schemas.microsoft.com/office/drawing/2014/main" id="{58A2415D-A6B0-4437-B81D-3A20E70F8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5567363"/>
            <a:ext cx="82089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Советском Союзе получение значка ГТО обеспечивало дорогу в большой спорт. Известно, что почти все Олимпийские чемпионы СССР были обладателями почётных значков</a:t>
            </a:r>
            <a:endParaRPr lang="ru-RU" altLang="ru-RU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F14800-2535-4A09-A9E8-8B279D0F4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238" y="246063"/>
            <a:ext cx="8686800" cy="838200"/>
          </a:xfrm>
        </p:spPr>
        <p:txBody>
          <a:bodyPr vert="horz" lIns="91440" tIns="45720" rIns="91440" bIns="45720" anchor="ctr">
            <a:noAutofit/>
          </a:bodyPr>
          <a:lstStyle/>
          <a:p>
            <a:pPr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"ОТ значка </a:t>
            </a:r>
            <a:r>
              <a:rPr lang="ru-R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гто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 олимпийской медали"</a:t>
            </a:r>
          </a:p>
        </p:txBody>
      </p:sp>
      <p:sp>
        <p:nvSpPr>
          <p:cNvPr id="15363" name="TextBox 4">
            <a:extLst>
              <a:ext uri="{FF2B5EF4-FFF2-40B4-BE49-F238E27FC236}">
                <a16:creationId xmlns:a16="http://schemas.microsoft.com/office/drawing/2014/main" id="{0C7110E1-3756-4FF5-B631-CAD053C49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1225550"/>
            <a:ext cx="84328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времена обязательных нормативов ГТО граждане СССР претендовали на медали на многих международных соревнованиях, становились рекордсменами почти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всех видах спорта.</a:t>
            </a:r>
            <a:br>
              <a:rPr lang="ru-RU" altLang="ru-RU" sz="2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началу 1976 года свыше 220 миллионов человек имели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значки ГТО.</a:t>
            </a:r>
          </a:p>
        </p:txBody>
      </p:sp>
      <p:pic>
        <p:nvPicPr>
          <p:cNvPr id="15364" name="Рисунок 6">
            <a:extLst>
              <a:ext uri="{FF2B5EF4-FFF2-40B4-BE49-F238E27FC236}">
                <a16:creationId xmlns:a16="http://schemas.microsoft.com/office/drawing/2014/main" id="{9CEF8F86-2850-41EE-89B2-0DEBE5EC56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0688" y="3121025"/>
            <a:ext cx="2309812" cy="3368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Рисунок 7">
            <a:extLst>
              <a:ext uri="{FF2B5EF4-FFF2-40B4-BE49-F238E27FC236}">
                <a16:creationId xmlns:a16="http://schemas.microsoft.com/office/drawing/2014/main" id="{5B858527-DE0E-42CA-829E-2283C1AB89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0788" y="3084513"/>
            <a:ext cx="2454275" cy="34401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8" descr="К труду и обороне ГТОвы? Нужны ли нам сейчас нормы ГТО? | Cвободное время |  АиФ Аргументы и факты в Беларуси">
            <a:extLst>
              <a:ext uri="{FF2B5EF4-FFF2-40B4-BE49-F238E27FC236}">
                <a16:creationId xmlns:a16="http://schemas.microsoft.com/office/drawing/2014/main" id="{A7075C7E-55EE-4FFE-8B7E-8B804CCC4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05113" y="3490913"/>
            <a:ext cx="3375025" cy="2241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ъект 2">
            <a:extLst>
              <a:ext uri="{FF2B5EF4-FFF2-40B4-BE49-F238E27FC236}">
                <a16:creationId xmlns:a16="http://schemas.microsoft.com/office/drawing/2014/main" id="{0FEE9135-E28D-42E1-BB2E-3F31880F9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196975"/>
            <a:ext cx="8208963" cy="1584325"/>
          </a:xfrm>
        </p:spPr>
        <p:txBody>
          <a:bodyPr/>
          <a:lstStyle/>
          <a:p>
            <a:pPr marL="0" indent="0" algn="ctr" eaLnBrk="1" hangingPunct="1">
              <a:buFont typeface="Wingdings 2" panose="05020102010507070707" pitchFamily="18" charset="2"/>
              <a:buNone/>
            </a:pPr>
            <a:r>
              <a:rPr lang="ru-RU" altLang="ru-RU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В годы перестройки, после развала Союза, комплекс ГТО был предан забвению, что существенно отразилось на физической подготовке граждан и, в первую очередь, молодежи.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DC74849C-7354-44FB-B414-9A2A31C78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88640"/>
            <a:ext cx="8902909" cy="838200"/>
          </a:xfrm>
          <a:ln>
            <a:miter lim="800000"/>
            <a:headEnd/>
            <a:tailEnd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 </a:t>
            </a:r>
            <a:r>
              <a:rPr lang="ru-RU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ГТО и перестройка</a:t>
            </a:r>
          </a:p>
        </p:txBody>
      </p:sp>
      <p:pic>
        <p:nvPicPr>
          <p:cNvPr id="16388" name="Рисунок 3">
            <a:extLst>
              <a:ext uri="{FF2B5EF4-FFF2-40B4-BE49-F238E27FC236}">
                <a16:creationId xmlns:a16="http://schemas.microsoft.com/office/drawing/2014/main" id="{69F14577-2F98-48CB-AC97-378F47F4E3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67288" y="2916238"/>
            <a:ext cx="3617912" cy="27098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Рисунок 4">
            <a:extLst>
              <a:ext uri="{FF2B5EF4-FFF2-40B4-BE49-F238E27FC236}">
                <a16:creationId xmlns:a16="http://schemas.microsoft.com/office/drawing/2014/main" id="{0B4F0C4E-80BE-49F5-8B60-B4D504847C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288" y="3357563"/>
            <a:ext cx="4445000" cy="2962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DBA217-E419-46F7-B207-A7496492A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0795" y="143533"/>
            <a:ext cx="4391918" cy="838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что сегодня? </a:t>
            </a:r>
          </a:p>
        </p:txBody>
      </p:sp>
      <p:sp>
        <p:nvSpPr>
          <p:cNvPr id="17411" name="Объект 2">
            <a:extLst>
              <a:ext uri="{FF2B5EF4-FFF2-40B4-BE49-F238E27FC236}">
                <a16:creationId xmlns:a16="http://schemas.microsoft.com/office/drawing/2014/main" id="{9FA7DB11-FF16-4047-93CF-CFA35CE59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113" y="1341438"/>
            <a:ext cx="4627562" cy="5394325"/>
          </a:xfrm>
        </p:spPr>
        <p:txBody>
          <a:bodyPr/>
          <a:lstStyle/>
          <a:p>
            <a:pPr marL="0" indent="0" algn="ctr" eaLnBrk="1" hangingPunct="1">
              <a:buFont typeface="Wingdings 2" panose="05020102010507070707" pitchFamily="18" charset="2"/>
              <a:buNone/>
            </a:pPr>
            <a:r>
              <a:rPr lang="ru-RU" altLang="ru-RU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По Указу Президента РФ </a:t>
            </a:r>
          </a:p>
          <a:p>
            <a:pPr marL="0" indent="0" algn="ctr" eaLnBrk="1" hangingPunct="1">
              <a:buFont typeface="Wingdings 2" panose="05020102010507070707" pitchFamily="18" charset="2"/>
              <a:buNone/>
            </a:pPr>
            <a:r>
              <a:rPr lang="ru-RU" altLang="ru-RU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с 1 сентября 2014 года </a:t>
            </a:r>
          </a:p>
          <a:p>
            <a:pPr marL="0" indent="0" algn="ctr" eaLnBrk="1" hangingPunct="1">
              <a:buFont typeface="Wingdings 2" panose="05020102010507070707" pitchFamily="18" charset="2"/>
              <a:buNone/>
            </a:pPr>
            <a:r>
              <a:rPr lang="ru-RU" altLang="ru-RU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в нашей стране вводится Всероссийский физкультурно-спортивный комплекс </a:t>
            </a:r>
          </a:p>
          <a:p>
            <a:pPr marL="0" indent="0" algn="ctr" eaLnBrk="1" hangingPunct="1">
              <a:buFont typeface="Wingdings 2" panose="05020102010507070707" pitchFamily="18" charset="2"/>
              <a:buNone/>
            </a:pPr>
            <a:r>
              <a:rPr lang="ru-RU" altLang="ru-RU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«Готов к труду и обороне» (ГТО) </a:t>
            </a:r>
          </a:p>
          <a:p>
            <a:pPr marL="0" indent="0" algn="ctr" eaLnBrk="1" hangingPunct="1">
              <a:buFont typeface="Wingdings 2" panose="05020102010507070707" pitchFamily="18" charset="2"/>
              <a:buNone/>
            </a:pPr>
            <a:r>
              <a:rPr lang="ru-RU" altLang="ru-RU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для решения проблемы продвижения ценностей здорового образа жизни и укрепления здоровья детей</a:t>
            </a:r>
          </a:p>
        </p:txBody>
      </p:sp>
      <p:pic>
        <p:nvPicPr>
          <p:cNvPr id="17412" name="Picture 2" descr="http://img-fotki.yandex.ru/get/9739/161689537.124/0_12b40a_748a308d_XL">
            <a:extLst>
              <a:ext uri="{FF2B5EF4-FFF2-40B4-BE49-F238E27FC236}">
                <a16:creationId xmlns:a16="http://schemas.microsoft.com/office/drawing/2014/main" id="{AC419744-2E97-4C38-A089-DC97D63CF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1773238"/>
            <a:ext cx="4359275" cy="26590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6" descr="Школьный сайт - ГТО">
            <a:extLst>
              <a:ext uri="{FF2B5EF4-FFF2-40B4-BE49-F238E27FC236}">
                <a16:creationId xmlns:a16="http://schemas.microsoft.com/office/drawing/2014/main" id="{538DACE7-12DA-4C5E-90D6-DB25CC5CC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2900" y="4683125"/>
            <a:ext cx="2767013" cy="18018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3B188D3-3275-49E8-A9CB-51FBD072BD87}"/>
              </a:ext>
            </a:extLst>
          </p:cNvPr>
          <p:cNvSpPr txBox="1">
            <a:spLocks/>
          </p:cNvSpPr>
          <p:nvPr/>
        </p:nvSpPr>
        <p:spPr>
          <a:xfrm>
            <a:off x="251520" y="188640"/>
            <a:ext cx="2304256" cy="838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ГТО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769A4-96B8-4CF3-8F0E-02463A31D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1402" y="116637"/>
            <a:ext cx="4699248" cy="838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Новый слоган ГТО</a:t>
            </a:r>
          </a:p>
        </p:txBody>
      </p:sp>
      <p:sp>
        <p:nvSpPr>
          <p:cNvPr id="18435" name="Объект 2">
            <a:extLst>
              <a:ext uri="{FF2B5EF4-FFF2-40B4-BE49-F238E27FC236}">
                <a16:creationId xmlns:a16="http://schemas.microsoft.com/office/drawing/2014/main" id="{4097F461-F13A-424E-990A-D19300D00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6100" y="1125538"/>
            <a:ext cx="4654550" cy="5732462"/>
          </a:xfrm>
        </p:spPr>
        <p:txBody>
          <a:bodyPr/>
          <a:lstStyle/>
          <a:p>
            <a:pPr marL="0" indent="0" algn="ctr" eaLnBrk="1" hangingPunct="1">
              <a:buFont typeface="Wingdings 2" panose="05020102010507070707" pitchFamily="18" charset="2"/>
              <a:buNone/>
            </a:pPr>
            <a:r>
              <a:rPr lang="ru-RU" alt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Обновленная расшифровка ГТО звучит как: «Горжусь тобой, Отечество!»</a:t>
            </a:r>
            <a:br>
              <a:rPr lang="ru-RU" alt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Это название-призыв оказалось более личным, более теплым, в нем напрямую упоминается святое для русского человека слово «Отечество».</a:t>
            </a:r>
          </a:p>
        </p:txBody>
      </p:sp>
      <p:pic>
        <p:nvPicPr>
          <p:cNvPr id="24580" name="Picture 2" descr="http://dzer.ru/uploads/2014_gto32.jpg">
            <a:extLst>
              <a:ext uri="{FF2B5EF4-FFF2-40B4-BE49-F238E27FC236}">
                <a16:creationId xmlns:a16="http://schemas.microsoft.com/office/drawing/2014/main" id="{B8A17D6C-FB3A-4D4A-B636-C4566E35A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3863" y="3644900"/>
            <a:ext cx="3460750" cy="26638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Рисунок 4">
            <a:extLst>
              <a:ext uri="{FF2B5EF4-FFF2-40B4-BE49-F238E27FC236}">
                <a16:creationId xmlns:a16="http://schemas.microsoft.com/office/drawing/2014/main" id="{35B9D952-CAA6-4B93-8B21-9152540195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6225" y="1149350"/>
            <a:ext cx="4079875" cy="23034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A71C19A4-A2FF-4BFE-8E19-3C125F7829AF}"/>
              </a:ext>
            </a:extLst>
          </p:cNvPr>
          <p:cNvSpPr txBox="1">
            <a:spLocks/>
          </p:cNvSpPr>
          <p:nvPr/>
        </p:nvSpPr>
        <p:spPr>
          <a:xfrm>
            <a:off x="656634" y="121122"/>
            <a:ext cx="2092054" cy="84784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91440" tIns="45720" rIns="91440" bIns="4572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 ГТО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Объект 4">
            <a:extLst>
              <a:ext uri="{FF2B5EF4-FFF2-40B4-BE49-F238E27FC236}">
                <a16:creationId xmlns:a16="http://schemas.microsoft.com/office/drawing/2014/main" id="{9CCED7D2-6755-44D2-B9F9-63AEE1DF0D4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2756" r="845" b="21622"/>
          <a:stretch>
            <a:fillRect/>
          </a:stretch>
        </p:blipFill>
        <p:spPr>
          <a:xfrm>
            <a:off x="1062038" y="1193800"/>
            <a:ext cx="6869112" cy="2620963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689592A6-DB86-4773-87D6-D7F436104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42" y="187636"/>
            <a:ext cx="8964488" cy="811940"/>
          </a:xfrm>
          <a:ln>
            <a:miter lim="800000"/>
            <a:headEnd/>
            <a:tailEnd/>
          </a:ln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«Горжусь тобой, отечество»</a:t>
            </a:r>
          </a:p>
        </p:txBody>
      </p:sp>
      <p:sp>
        <p:nvSpPr>
          <p:cNvPr id="19460" name="Прямоугольник 9">
            <a:extLst>
              <a:ext uri="{FF2B5EF4-FFF2-40B4-BE49-F238E27FC236}">
                <a16:creationId xmlns:a16="http://schemas.microsoft.com/office/drawing/2014/main" id="{AFA67800-9998-46E2-811B-25E7E9D4B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3876675"/>
            <a:ext cx="2835275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i="1" u="sng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altLang="ru-RU" sz="2000" b="1" i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комплекса ГТО –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i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продолжительности жизни населения с помощью систематической физической подготовки</a:t>
            </a:r>
          </a:p>
        </p:txBody>
      </p:sp>
      <p:sp>
        <p:nvSpPr>
          <p:cNvPr id="19461" name="Прямоугольник 10">
            <a:extLst>
              <a:ext uri="{FF2B5EF4-FFF2-40B4-BE49-F238E27FC236}">
                <a16:creationId xmlns:a16="http://schemas.microsoft.com/office/drawing/2014/main" id="{F714079D-382B-41FE-9CE6-D3970A4B8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9788" y="3814763"/>
            <a:ext cx="2671762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i="1" u="sng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</a:t>
            </a:r>
            <a:r>
              <a:rPr lang="ru-RU" altLang="ru-RU" sz="2000" b="1" i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i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массовое внедрение комплекса ГТО, охват системой подготовки всех возрастных групп населения</a:t>
            </a:r>
          </a:p>
        </p:txBody>
      </p:sp>
      <p:sp>
        <p:nvSpPr>
          <p:cNvPr id="19462" name="Прямоугольник 11">
            <a:extLst>
              <a:ext uri="{FF2B5EF4-FFF2-40B4-BE49-F238E27FC236}">
                <a16:creationId xmlns:a16="http://schemas.microsoft.com/office/drawing/2014/main" id="{442844F7-946B-4B3F-96DC-62270BF2D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1550" y="3814763"/>
            <a:ext cx="28702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i="1" u="sng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</a:t>
            </a:r>
            <a:r>
              <a:rPr lang="ru-RU" altLang="ru-RU" sz="2000" b="1" i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добровольность и доступность системы подготовки для всех слоёв населения, медицинский контроль, учёт местных традиций и особенностей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443</TotalTime>
  <Words>438</Words>
  <Application>Microsoft Office PowerPoint</Application>
  <PresentationFormat>Экран (4:3)</PresentationFormat>
  <Paragraphs>81</Paragraphs>
  <Slides>15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Трек</vt:lpstr>
      <vt:lpstr>От знаКа ОТЛИЧИЯ ГТО-  к олимпийской медали</vt:lpstr>
      <vt:lpstr> ГТО</vt:lpstr>
      <vt:lpstr> ГТО</vt:lpstr>
      <vt:lpstr> Значки ГТО ссср </vt:lpstr>
      <vt:lpstr>"ОТ значка гто к олимпийской медали"</vt:lpstr>
      <vt:lpstr> ГТО и перестройка</vt:lpstr>
      <vt:lpstr>А что сегодня? </vt:lpstr>
      <vt:lpstr>Новый слоган ГТО</vt:lpstr>
      <vt:lpstr>«Горжусь тобой, отечество»</vt:lpstr>
      <vt:lpstr> </vt:lpstr>
      <vt:lpstr>Презентация PowerPoint</vt:lpstr>
      <vt:lpstr> ГТО</vt:lpstr>
      <vt:lpstr>  </vt:lpstr>
      <vt:lpstr>Презентация PowerPoint</vt:lpstr>
      <vt:lpstr>Источники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 норм ГТО – к олимпийским медалям!</dc:title>
  <cp:lastModifiedBy>user</cp:lastModifiedBy>
  <cp:revision>160</cp:revision>
  <dcterms:modified xsi:type="dcterms:W3CDTF">2022-03-13T02:15:12Z</dcterms:modified>
</cp:coreProperties>
</file>