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akh-volley.shl.sportsng.ru/news/56876851" TargetMode="External"/><Relationship Id="rId2" Type="http://schemas.openxmlformats.org/officeDocument/2006/relationships/hyperlink" Target="https://football-match24.com/pravila-igry-v-volejbol-kratko-dlya-shkolnikov-osnovnye-momenty-igry.html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3F7B48C-FE99-D1D8-FE39-96A7A666DB1A}"/>
              </a:ext>
            </a:extLst>
          </p:cNvPr>
          <p:cNvSpPr txBox="1"/>
          <p:nvPr/>
        </p:nvSpPr>
        <p:spPr>
          <a:xfrm rot="21147077">
            <a:off x="7473882" y="3080084"/>
            <a:ext cx="39871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5400" b="1" i="1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ВОЛЕЙБОЛ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151333-7D1B-2144-B3DD-439F391B7EE1}"/>
              </a:ext>
            </a:extLst>
          </p:cNvPr>
          <p:cNvSpPr txBox="1"/>
          <p:nvPr/>
        </p:nvSpPr>
        <p:spPr>
          <a:xfrm>
            <a:off x="5187795" y="2477429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B1CB0D-8681-574A-7266-7B9F0A0137B2}"/>
              </a:ext>
            </a:extLst>
          </p:cNvPr>
          <p:cNvSpPr txBox="1"/>
          <p:nvPr/>
        </p:nvSpPr>
        <p:spPr>
          <a:xfrm>
            <a:off x="168676" y="256735"/>
            <a:ext cx="1183393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Краевое государственное автономное профессиональное образовательное учреждение </a:t>
            </a:r>
          </a:p>
          <a:p>
            <a:pPr algn="ctr"/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«Колледж технологии и сервиса»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51986E-7D0A-0EC2-DD6E-B7D5BEF8FD90}"/>
              </a:ext>
            </a:extLst>
          </p:cNvPr>
          <p:cNvSpPr txBox="1"/>
          <p:nvPr/>
        </p:nvSpPr>
        <p:spPr>
          <a:xfrm>
            <a:off x="5187795" y="6088099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Владивосток 2022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/>
          <a:srcRect b="8987"/>
          <a:stretch/>
        </p:blipFill>
        <p:spPr>
          <a:xfrm rot="20910855">
            <a:off x="322023" y="1151285"/>
            <a:ext cx="6762543" cy="53816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38616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58DEC2E-0350-EB74-8498-C9E24321E2E5}"/>
              </a:ext>
            </a:extLst>
          </p:cNvPr>
          <p:cNvSpPr/>
          <p:nvPr/>
        </p:nvSpPr>
        <p:spPr>
          <a:xfrm>
            <a:off x="-1" y="1185633"/>
            <a:ext cx="12192001" cy="4939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7EEF4C-C7CF-244A-76C9-7D506CABCA4E}"/>
              </a:ext>
            </a:extLst>
          </p:cNvPr>
          <p:cNvSpPr txBox="1"/>
          <p:nvPr/>
        </p:nvSpPr>
        <p:spPr>
          <a:xfrm>
            <a:off x="313509" y="1508799"/>
            <a:ext cx="11591108" cy="429348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just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Кто придумал волейбол. Игра в волейбол была изобретена в 1895 году Уильямом Морганом.</a:t>
            </a:r>
          </a:p>
          <a:p>
            <a:pPr algn="just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был гениальный преподаватель физкультуры, который назвал эту дисциплину </a:t>
            </a:r>
            <a:r>
              <a:rPr lang="en-GB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mintonette</a:t>
            </a:r>
            <a:r>
              <a:rPr lang="en-GB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Такое название было производным слова </a:t>
            </a:r>
            <a:r>
              <a:rPr lang="en-GB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badminton.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 1964 году данный вид спорта был представлен на олимпийских играх, а в 1983 году на матч</a:t>
            </a:r>
          </a:p>
          <a:p>
            <a:pPr algn="just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СССР и Бразилии собрались 100 000 человек. Это рекорд посещаемости волейбольного матча в мире.</a:t>
            </a:r>
          </a:p>
          <a:p>
            <a:pPr algn="just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Большинство волейболистов прыгают в среднем 250 раз за матч и пробегают расстояние в 750</a:t>
            </a:r>
          </a:p>
          <a:p>
            <a:pPr algn="just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метров, поэтому у профессионалов очень развиты мышцы ног. Данный вид спорт тренирует все виды мышц и является наиболее безопасным из игр с мячом. </a:t>
            </a:r>
          </a:p>
          <a:p>
            <a:pPr algn="just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Волейбол на разных этапах включал в себя особенности других спортивных игр, таких как теннис, гандбол, бейсбол и баскетбол. Раньше в качестве разделителя использовалась теннисная сетка, высота которой 1970 мм. До 1900 года в волейболе использовалась резиновая камера похожая на баскетбольный мяч.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5916" r="5911" b="20348"/>
          <a:stretch/>
        </p:blipFill>
        <p:spPr>
          <a:xfrm>
            <a:off x="10101436" y="172913"/>
            <a:ext cx="1043116" cy="9423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746E8D44-3D98-7D53-E300-48642F765F1D}"/>
              </a:ext>
            </a:extLst>
          </p:cNvPr>
          <p:cNvSpPr txBox="1">
            <a:spLocks/>
          </p:cNvSpPr>
          <p:nvPr/>
        </p:nvSpPr>
        <p:spPr>
          <a:xfrm>
            <a:off x="4033779" y="456811"/>
            <a:ext cx="3612347" cy="474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Интересные факты</a:t>
            </a:r>
            <a:endParaRPr lang="ru-RU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422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5A1DE46-D3DC-7F87-FC9F-17AAEFE0E757}"/>
              </a:ext>
            </a:extLst>
          </p:cNvPr>
          <p:cNvSpPr/>
          <p:nvPr/>
        </p:nvSpPr>
        <p:spPr>
          <a:xfrm>
            <a:off x="0" y="1259528"/>
            <a:ext cx="12192000" cy="5262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9ED0F4-9DBA-F1B9-24E5-3F9AEE63885F}"/>
              </a:ext>
            </a:extLst>
          </p:cNvPr>
          <p:cNvSpPr txBox="1"/>
          <p:nvPr/>
        </p:nvSpPr>
        <p:spPr>
          <a:xfrm>
            <a:off x="359479" y="1421110"/>
            <a:ext cx="11473041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Скорость полета мяча в среднем составляет 60 километров в час. Максимально зафиксированная подача составляла 135 километров в час. Рекорд принадлежит Болгарскому волейболисту Матею  Казийски</a:t>
            </a:r>
          </a:p>
          <a:p>
            <a:pPr algn="just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Матей Казийски помимо непревзойденной скорости подачи обладает рекордом по высоте прыжка. Уровень максимальной точки касания мяча зафиксирован на отметке 3 м 93 см. Высота спортсмена составляет 203 см. Таким образом прыжок составил 190 см выше роста спортсмена.</a:t>
            </a:r>
          </a:p>
          <a:p>
            <a:pPr algn="just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Волейбол сегодня является вторым по популярности видом спорта в мире, уступая только футболу. На уровне увлечения им занимаются около одного миллиарда людей или 15 процентов всех людей планеты.</a:t>
            </a:r>
          </a:p>
          <a:p>
            <a:pPr algn="just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Самый эффективный игрок в мире оказался из сборной Канады по имени Гэвин Шмитт. За один матч он принес своей команде 58 очков.</a:t>
            </a:r>
          </a:p>
          <a:p>
            <a:pPr algn="just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Волейбол - единственная игра по правилам которой мяч не может касаться земли. Также волейбол — это игра где играют не на время, а на результат. Благодаря этому правилу длительность матча может быть бесконечно увеличена.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5916" r="5911" b="20348"/>
          <a:stretch/>
        </p:blipFill>
        <p:spPr>
          <a:xfrm>
            <a:off x="10101436" y="172913"/>
            <a:ext cx="1043116" cy="9423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746E8D44-3D98-7D53-E300-48642F765F1D}"/>
              </a:ext>
            </a:extLst>
          </p:cNvPr>
          <p:cNvSpPr txBox="1">
            <a:spLocks/>
          </p:cNvSpPr>
          <p:nvPr/>
        </p:nvSpPr>
        <p:spPr>
          <a:xfrm>
            <a:off x="4033779" y="456811"/>
            <a:ext cx="3612347" cy="474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Интересные факты</a:t>
            </a:r>
            <a:endParaRPr lang="ru-RU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537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FCF151-A826-F7CA-5132-00D5DBD51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9041" y="212930"/>
            <a:ext cx="1625537" cy="41259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ТЕСТ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F9D2CB-CA52-257C-9E95-C448C805FBF2}"/>
              </a:ext>
            </a:extLst>
          </p:cNvPr>
          <p:cNvSpPr txBox="1"/>
          <p:nvPr/>
        </p:nvSpPr>
        <p:spPr>
          <a:xfrm>
            <a:off x="315716" y="687615"/>
            <a:ext cx="854361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Какие действия являются нарушением правил при подаче мяча?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игрок ударил несколько раз мячом об пол;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заступил ногой пространство площадки;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выполнил прыжок перед подачей;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подачу подавал за 2 метра от площадки.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Сколько очков необходимо набрать команде, чтобы выиграть партию в волейболе? 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30            Б) 15                В) 25              Г) 28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46163" r="3358" b="34181"/>
          <a:stretch/>
        </p:blipFill>
        <p:spPr>
          <a:xfrm>
            <a:off x="9213031" y="625525"/>
            <a:ext cx="2220687" cy="2895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/>
          <a:srcRect t="38765" r="38502"/>
          <a:stretch/>
        </p:blipFill>
        <p:spPr>
          <a:xfrm>
            <a:off x="612432" y="3762523"/>
            <a:ext cx="2218459" cy="27063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9F9D2CB-CA52-257C-9E95-C448C805FBF2}"/>
              </a:ext>
            </a:extLst>
          </p:cNvPr>
          <p:cNvSpPr txBox="1"/>
          <p:nvPr/>
        </p:nvSpPr>
        <p:spPr>
          <a:xfrm>
            <a:off x="3127607" y="3857714"/>
            <a:ext cx="8543615" cy="2877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Какова высота волейбольной сетки на мужских соревнованиях?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 2.28    Б)  2.36    В)  2.40    Г)  2.43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Игра  в волейбол ведётся на прямоугольной площадке размером…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19 х 8    Б) 19 х10    В) 18 х 9    Г) 18 х 10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На сколько зон условно разделена площадка  при игре в волейбол?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6    Б) 12    В) 5    Г) 9</a:t>
            </a:r>
          </a:p>
          <a:p>
            <a:endParaRPr lang="ru-RU" sz="21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254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801213-7983-BB60-1AE1-8B17E4BC3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618" y="230217"/>
            <a:ext cx="3307079" cy="56747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1001EF0F-CC68-1890-B192-B1C4E8B5F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1642" y="932271"/>
            <a:ext cx="4583972" cy="55463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b="9038"/>
          <a:stretch/>
        </p:blipFill>
        <p:spPr>
          <a:xfrm>
            <a:off x="900700" y="1742256"/>
            <a:ext cx="4839788" cy="33864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00452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EC7A5F-2657-DADB-9C76-CD2EEE639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3852" y="0"/>
            <a:ext cx="9905998" cy="1905000"/>
          </a:xfrm>
        </p:spPr>
        <p:txBody>
          <a:bodyPr/>
          <a:lstStyle/>
          <a:p>
            <a:r>
              <a:rPr lang="ru-RU"/>
              <a:t>СПИСОК ИСПОЛЬЗУЕМЫХ ИСТОЧНИКОВ: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30F4A4-D42B-509A-63C3-C056DACE5EB9}"/>
              </a:ext>
            </a:extLst>
          </p:cNvPr>
          <p:cNvSpPr txBox="1"/>
          <p:nvPr/>
        </p:nvSpPr>
        <p:spPr>
          <a:xfrm>
            <a:off x="0" y="2663299"/>
            <a:ext cx="113571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/>
              <a:t> </a:t>
            </a:r>
            <a:r>
              <a:rPr lang="en-GB">
                <a:hlinkClick r:id="rId2"/>
              </a:rPr>
              <a:t>https://football-match24.com/pravila-igry-v-volejbol-kratko-dlya-shkolnikov-osnovnye-momenty-igry.html</a:t>
            </a:r>
            <a:endParaRPr lang="ru-RU"/>
          </a:p>
          <a:p>
            <a:pPr algn="ctr"/>
            <a:r>
              <a:rPr lang="en-GB">
                <a:hlinkClick r:id="rId3"/>
              </a:rPr>
              <a:t>https://sakh-volley.shl.sportsng.ru/news/56876851</a:t>
            </a:r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518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397F658-65A6-11DB-AD5F-6B6A711C7733}"/>
              </a:ext>
            </a:extLst>
          </p:cNvPr>
          <p:cNvSpPr/>
          <p:nvPr/>
        </p:nvSpPr>
        <p:spPr>
          <a:xfrm flipV="1">
            <a:off x="6639063" y="4033962"/>
            <a:ext cx="5569805" cy="282403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91B4AD2-127B-5CE8-6FD9-D1F8574998D2}"/>
              </a:ext>
            </a:extLst>
          </p:cNvPr>
          <p:cNvSpPr/>
          <p:nvPr/>
        </p:nvSpPr>
        <p:spPr>
          <a:xfrm>
            <a:off x="45843" y="1007075"/>
            <a:ext cx="12146157" cy="26082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C3B-D130-EE26-547C-835ED05B2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522" y="1"/>
            <a:ext cx="9365990" cy="769416"/>
          </a:xfrm>
        </p:spPr>
        <p:txBody>
          <a:bodyPr>
            <a:normAutofit/>
          </a:bodyPr>
          <a:lstStyle/>
          <a:p>
            <a:pPr algn="ctr"/>
            <a:r>
              <a:rPr lang="ru-RU" sz="3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ЧЕМ ЗАКЛЮЧАЕТСЯ СУТЬ ВОЛЕЙБОЛА?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868F8D-850A-9513-30C6-7C153CD6AC02}"/>
              </a:ext>
            </a:extLst>
          </p:cNvPr>
          <p:cNvSpPr txBox="1"/>
          <p:nvPr/>
        </p:nvSpPr>
        <p:spPr>
          <a:xfrm>
            <a:off x="0" y="1018483"/>
            <a:ext cx="1219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b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волейбола состоит в том, чтобы перевести мяч с помощью рук через сетку на половину поля соперника, пытаясь заставить другого дотронуться площадки или отскочить за пределы поля от любой части игрока-противника. В то время, команда-оппонент должна предотвратить попадание мяча на своей половине площадки.</a:t>
            </a:r>
            <a:r>
              <a:rPr lang="en-US" sz="2100" b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волейбола запрещают игрокам дважды бить по мячу. Обычно команда пытается организовать атаку тремя касаниями: первое – приём и одновременная передача на связующего (тот, который стоит под сеткой – зона 3), второе – передача на атакующего, третье – удар.</a:t>
            </a:r>
            <a:r>
              <a:rPr lang="en-US" sz="2100" b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Победа достаётся тому коллективу, который выиграл больше партий (всего играется от 3-х до 5-и сетов в зависимости от турнира).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018A588B-3943-5A64-71B7-6B668DC16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0032"/>
            <a:ext cx="6639064" cy="3207967"/>
          </a:xfrm>
          <a:prstGeom prst="rect">
            <a:avLst/>
          </a:prstGeom>
        </p:spPr>
      </p:pic>
      <p:sp>
        <p:nvSpPr>
          <p:cNvPr id="5" name="Знак &quot;минус&quot; 4">
            <a:extLst>
              <a:ext uri="{FF2B5EF4-FFF2-40B4-BE49-F238E27FC236}">
                <a16:creationId xmlns:a16="http://schemas.microsoft.com/office/drawing/2014/main" id="{911134E7-9308-AFA1-A37A-4C3265A430D5}"/>
              </a:ext>
            </a:extLst>
          </p:cNvPr>
          <p:cNvSpPr/>
          <p:nvPr/>
        </p:nvSpPr>
        <p:spPr>
          <a:xfrm>
            <a:off x="5536141" y="2895788"/>
            <a:ext cx="7706756" cy="1880047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274E22-1890-1682-60D1-956D4976F475}"/>
              </a:ext>
            </a:extLst>
          </p:cNvPr>
          <p:cNvSpPr txBox="1"/>
          <p:nvPr/>
        </p:nvSpPr>
        <p:spPr>
          <a:xfrm>
            <a:off x="7410991" y="4254441"/>
            <a:ext cx="3957057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Одновременно на площадке должно находиться по 6 игроков. Замены разрешается использовать на протяжении всего матча, однако в одной партии (сете) тренер может сделать максимум 6 замен.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5916" r="5911" b="20348"/>
          <a:stretch/>
        </p:blipFill>
        <p:spPr>
          <a:xfrm>
            <a:off x="10946168" y="30061"/>
            <a:ext cx="1043116" cy="9423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267439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нак &quot;минус&quot; 12">
            <a:extLst>
              <a:ext uri="{FF2B5EF4-FFF2-40B4-BE49-F238E27FC236}">
                <a16:creationId xmlns:a16="http://schemas.microsoft.com/office/drawing/2014/main" id="{37491F74-AE3C-5EFE-298D-AC01ACCD633E}"/>
              </a:ext>
            </a:extLst>
          </p:cNvPr>
          <p:cNvSpPr/>
          <p:nvPr/>
        </p:nvSpPr>
        <p:spPr>
          <a:xfrm>
            <a:off x="2408019" y="1959022"/>
            <a:ext cx="6896506" cy="3031325"/>
          </a:xfrm>
          <a:prstGeom prst="mathMinus">
            <a:avLst>
              <a:gd name="adj1" fmla="val 20529"/>
            </a:avLst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96729BC-C3F7-BF6B-761E-5C22CD1B478A}"/>
              </a:ext>
            </a:extLst>
          </p:cNvPr>
          <p:cNvSpPr/>
          <p:nvPr/>
        </p:nvSpPr>
        <p:spPr>
          <a:xfrm>
            <a:off x="4267200" y="3857179"/>
            <a:ext cx="3922714" cy="301492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FE69075-0A0D-1624-D22F-7441316114EC}"/>
              </a:ext>
            </a:extLst>
          </p:cNvPr>
          <p:cNvSpPr/>
          <p:nvPr/>
        </p:nvSpPr>
        <p:spPr>
          <a:xfrm flipH="1">
            <a:off x="113820" y="3816463"/>
            <a:ext cx="3922714" cy="3029021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CD53386-74AA-EA1A-7829-FBCC4EE58F4A}"/>
              </a:ext>
            </a:extLst>
          </p:cNvPr>
          <p:cNvSpPr/>
          <p:nvPr/>
        </p:nvSpPr>
        <p:spPr>
          <a:xfrm>
            <a:off x="0" y="489044"/>
            <a:ext cx="12192000" cy="2939956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C4B5F-DED2-39DA-7D51-633DB9A53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6308" y="0"/>
            <a:ext cx="5638217" cy="489044"/>
          </a:xfrm>
        </p:spPr>
        <p:txBody>
          <a:bodyPr>
            <a:normAutofit fontScale="90000"/>
          </a:bodyPr>
          <a:lstStyle/>
          <a:p>
            <a:pPr algn="justLow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ПОЗИЦИИ В ВОЛЕЙБОЛЕ: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86FEFF-3AF3-B7A4-9B2A-1DFB86B94E57}"/>
              </a:ext>
            </a:extLst>
          </p:cNvPr>
          <p:cNvSpPr txBox="1"/>
          <p:nvPr/>
        </p:nvSpPr>
        <p:spPr>
          <a:xfrm>
            <a:off x="169252" y="903123"/>
            <a:ext cx="802066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игрок занимает свою позицию, в зоне атаки (рядом с сеткой) или в зоне защиты (задняя часть площадки за трёхметровой линией). По правилам в волейболе существует 6 зон, каждая имеет свой номер. Переход игроков осуществляется по часовой стрелке.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58859B4A-B422-DD08-E0E1-BA5B89691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5693" y="489044"/>
            <a:ext cx="3666307" cy="23913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299F3C-3A6C-44D9-F3DB-1259CD77E36D}"/>
              </a:ext>
            </a:extLst>
          </p:cNvPr>
          <p:cNvSpPr txBox="1"/>
          <p:nvPr/>
        </p:nvSpPr>
        <p:spPr>
          <a:xfrm>
            <a:off x="3576010" y="3381786"/>
            <a:ext cx="522369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ВОЛЕЙБОЛЬНАЯ ПЛОЩАДКА: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BE71D0-4C69-3558-4964-6284740AE3A8}"/>
              </a:ext>
            </a:extLst>
          </p:cNvPr>
          <p:cNvSpPr txBox="1"/>
          <p:nvPr/>
        </p:nvSpPr>
        <p:spPr>
          <a:xfrm>
            <a:off x="40701" y="4200564"/>
            <a:ext cx="4036534" cy="2354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Волейбольная площадка имеет прямоугольную форму размерами 18 на 9 метров. Посреди площадки натягивается сетка на высоте от пола:</a:t>
            </a:r>
          </a:p>
          <a:p>
            <a:pPr algn="ctr"/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мужчин — 2.43 м.</a:t>
            </a:r>
          </a:p>
          <a:p>
            <a:pPr algn="ctr"/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женщин — 2,24 м.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1C0B10-BF90-9BDD-122F-825342A37065}"/>
              </a:ext>
            </a:extLst>
          </p:cNvPr>
          <p:cNvSpPr txBox="1"/>
          <p:nvPr/>
        </p:nvSpPr>
        <p:spPr>
          <a:xfrm>
            <a:off x="4226499" y="3857179"/>
            <a:ext cx="3922715" cy="3000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школьников разных возрастов высота сетки имеет следующие значения:</a:t>
            </a:r>
          </a:p>
          <a:p>
            <a:pPr algn="ctr"/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Мальчики 11-12 лет – 2.20 м.</a:t>
            </a:r>
          </a:p>
          <a:p>
            <a:pPr algn="ctr"/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Девочки 11-12 лет – 2.00 м.</a:t>
            </a:r>
          </a:p>
          <a:p>
            <a:pPr algn="ctr"/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Мальчики 13-14 лет – 2.30 м.</a:t>
            </a:r>
          </a:p>
          <a:p>
            <a:pPr algn="ctr"/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Девочки 13-14 лет – 2.10 м.</a:t>
            </a:r>
          </a:p>
          <a:p>
            <a:pPr algn="ctr"/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Юноши 15-16 лет – 2.40 м.</a:t>
            </a:r>
          </a:p>
          <a:p>
            <a:pPr algn="ctr"/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Девушки 15-16 лет – 2.20 м.</a:t>
            </a:r>
          </a:p>
        </p:txBody>
      </p:sp>
      <p:pic>
        <p:nvPicPr>
          <p:cNvPr id="14" name="Рисунок 14">
            <a:extLst>
              <a:ext uri="{FF2B5EF4-FFF2-40B4-BE49-F238E27FC236}">
                <a16:creationId xmlns:a16="http://schemas.microsoft.com/office/drawing/2014/main" id="{2AEABDA1-1EA5-26B6-8FCC-1165F387E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9879" y="3873117"/>
            <a:ext cx="3575969" cy="293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65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BEB99CA-0260-8401-D956-46A1AC1B0292}"/>
              </a:ext>
            </a:extLst>
          </p:cNvPr>
          <p:cNvSpPr/>
          <p:nvPr/>
        </p:nvSpPr>
        <p:spPr>
          <a:xfrm>
            <a:off x="449716" y="702935"/>
            <a:ext cx="4430504" cy="36063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мка 7">
            <a:extLst>
              <a:ext uri="{FF2B5EF4-FFF2-40B4-BE49-F238E27FC236}">
                <a16:creationId xmlns:a16="http://schemas.microsoft.com/office/drawing/2014/main" id="{E5E426E2-10EC-A864-BF73-C42D05E4761E}"/>
              </a:ext>
            </a:extLst>
          </p:cNvPr>
          <p:cNvSpPr/>
          <p:nvPr/>
        </p:nvSpPr>
        <p:spPr>
          <a:xfrm>
            <a:off x="5338803" y="702935"/>
            <a:ext cx="6403481" cy="3627282"/>
          </a:xfrm>
          <a:prstGeom prst="frame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A8610D-65D8-ADDE-6BB0-4C85D50D0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4926" y="134583"/>
            <a:ext cx="3528353" cy="514809"/>
          </a:xfrm>
        </p:spPr>
        <p:txBody>
          <a:bodyPr>
            <a:normAutofit fontScale="90000"/>
          </a:bodyPr>
          <a:lstStyle/>
          <a:p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Набор  очков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D2548C-94EF-C88E-42A0-4D46736AF6F2}"/>
              </a:ext>
            </a:extLst>
          </p:cNvPr>
          <p:cNvSpPr txBox="1"/>
          <p:nvPr/>
        </p:nvSpPr>
        <p:spPr>
          <a:xfrm>
            <a:off x="605349" y="1177748"/>
            <a:ext cx="41192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набрать очко, мяч должен удариться об пол на половине поля противника или уйти за пределы площадки от игрока-соперника – это основной способ набора баллов, однако существует масса других способов пополнить свою копилку очками, например: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E9FA35-37B7-7D3F-B451-3C1E77F78DE3}"/>
              </a:ext>
            </a:extLst>
          </p:cNvPr>
          <p:cNvSpPr txBox="1"/>
          <p:nvPr/>
        </p:nvSpPr>
        <p:spPr>
          <a:xfrm>
            <a:off x="5815098" y="1223914"/>
            <a:ext cx="545089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Противник не подал подачу или выполнил её с нарушениями.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Противник не смог последним ударом перебить мяч через сетку.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Соперник заступил за среднюю линию поля или коснулся верхнего края сетки во время атаки.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Неправильное исполнение передачи (удержание или захват мяча в руках).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Неправильно выполненный переход команды.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8277B6-05C5-57EF-0938-4ED75B5BA092}"/>
              </a:ext>
            </a:extLst>
          </p:cNvPr>
          <p:cNvSpPr txBox="1"/>
          <p:nvPr/>
        </p:nvSpPr>
        <p:spPr>
          <a:xfrm>
            <a:off x="1802167" y="4851196"/>
            <a:ext cx="974768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правилам партия играется до 25 очков, но если счёт достиг данной отметки, а, ни одна из сторон не имеет преимущество в 2 очка, то сет продолжается до тех пор, пока не будет этой необходимой двух очковой разницы.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5916" r="5911" b="20348"/>
          <a:stretch/>
        </p:blipFill>
        <p:spPr>
          <a:xfrm>
            <a:off x="449716" y="5063069"/>
            <a:ext cx="1043116" cy="9423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05246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6C94463-E42D-48A5-A25E-6E1302BAD77D}"/>
              </a:ext>
            </a:extLst>
          </p:cNvPr>
          <p:cNvSpPr/>
          <p:nvPr/>
        </p:nvSpPr>
        <p:spPr>
          <a:xfrm>
            <a:off x="16724" y="2569025"/>
            <a:ext cx="12175276" cy="38242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38E13F-578B-B3D7-7715-DD990721003B}"/>
              </a:ext>
            </a:extLst>
          </p:cNvPr>
          <p:cNvSpPr txBox="1"/>
          <p:nvPr/>
        </p:nvSpPr>
        <p:spPr>
          <a:xfrm>
            <a:off x="4250499" y="434734"/>
            <a:ext cx="29587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237D78-14E1-DEAE-A823-60145E1B0DB5}"/>
              </a:ext>
            </a:extLst>
          </p:cNvPr>
          <p:cNvSpPr txBox="1"/>
          <p:nvPr/>
        </p:nvSpPr>
        <p:spPr>
          <a:xfrm>
            <a:off x="389443" y="1271047"/>
            <a:ext cx="100521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Волейбол – динамичный вид спорта, поэтому в процессе игры участники могут нарушать правила. Нарушениями в волейболе считается: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91BB54-5D36-68D0-45C8-5A5283E3D2CE}"/>
              </a:ext>
            </a:extLst>
          </p:cNvPr>
          <p:cNvSpPr txBox="1"/>
          <p:nvPr/>
        </p:nvSpPr>
        <p:spPr>
          <a:xfrm>
            <a:off x="86392" y="2819156"/>
            <a:ext cx="1189835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Касание мяча одним игроком дважды за один розыгрыш (блок в учёт не берётся).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Заступ за лицевую линию при подаче.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трёх касаний команды за розыгрыш.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в расстановке.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подачи более 8-и секунд с момента свистка.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Касание верхнего края сетки.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Заступ за среднюю линию поля (заступ фиксируется, если рука (и), нога (и) полностью оказываются на половине поля противника.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Неспортивное поведение волейболистов – удары противников, подножки и т.п.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Конфликты с судейской бригадой.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5916" r="5911" b="20348"/>
          <a:stretch/>
        </p:blipFill>
        <p:spPr>
          <a:xfrm>
            <a:off x="10623951" y="553998"/>
            <a:ext cx="1043116" cy="9423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8113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9453DB-A00A-8446-1DB4-77384D400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3621" y="344431"/>
            <a:ext cx="9905998" cy="660400"/>
          </a:xfrm>
        </p:spPr>
        <p:txBody>
          <a:bodyPr>
            <a:normAutofit/>
          </a:bodyPr>
          <a:lstStyle/>
          <a:p>
            <a:pPr algn="ctr"/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нападающий в волейболе (игроки первого темпа) </a:t>
            </a:r>
            <a:endParaRPr lang="ru-RU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D73E2D-48E9-79A3-2233-589F5B655EFF}"/>
              </a:ext>
            </a:extLst>
          </p:cNvPr>
          <p:cNvSpPr txBox="1"/>
          <p:nvPr/>
        </p:nvSpPr>
        <p:spPr>
          <a:xfrm>
            <a:off x="375087" y="1482660"/>
            <a:ext cx="505906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Нападающие - игроки первого темпа, как правило являются ещё и центральными блокирующими, так как их рост и высокий прыжок гарантируют хорошую защиту на блоке. Их основная функция состоит в том, чтобы атака произошла с молниеносной скоростью, так как эффект неожиданности и быстрота исполнения – вот главные составляющие заработанного очка. Игрок первого темпа в основном атакует с третьей зоны. 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04562407-B6BD-5F60-736D-DC36D5D546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40" t="31517" r="834" b="34217"/>
          <a:stretch/>
        </p:blipFill>
        <p:spPr>
          <a:xfrm>
            <a:off x="6407200" y="1179501"/>
            <a:ext cx="4998611" cy="34573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5916" r="5911" b="20348"/>
          <a:stretch/>
        </p:blipFill>
        <p:spPr>
          <a:xfrm>
            <a:off x="2594648" y="5135205"/>
            <a:ext cx="1043116" cy="9423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D73E2D-48E9-79A3-2233-589F5B655EFF}"/>
              </a:ext>
            </a:extLst>
          </p:cNvPr>
          <p:cNvSpPr txBox="1"/>
          <p:nvPr/>
        </p:nvSpPr>
        <p:spPr>
          <a:xfrm>
            <a:off x="6050402" y="4782631"/>
            <a:ext cx="57122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Центральный блокирующий должен обладать высокой скоростью исполнения удара, возможностью быстро реагировать на блоке, и одновременно выходить на удар достаточно низких мячей. Так как связующий буквально передаёт мяч в руки игроку первого темпа. </a:t>
            </a:r>
          </a:p>
        </p:txBody>
      </p:sp>
    </p:spTree>
    <p:extLst>
      <p:ext uri="{BB962C8B-B14F-4D97-AF65-F5344CB8AC3E}">
        <p14:creationId xmlns:p14="http://schemas.microsoft.com/office/powerpoint/2010/main" val="518681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EC48B5-DDB5-1291-0106-1D67865F2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640" y="730422"/>
            <a:ext cx="9905998" cy="536498"/>
          </a:xfrm>
        </p:spPr>
        <p:txBody>
          <a:bodyPr>
            <a:normAutofit/>
          </a:bodyPr>
          <a:lstStyle/>
          <a:p>
            <a:pPr algn="ctr"/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Нападающие в волейболе (игроки второго темпа)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5D7768-9B14-DE2B-470E-8DAB627533BC}"/>
              </a:ext>
            </a:extLst>
          </p:cNvPr>
          <p:cNvSpPr txBox="1"/>
          <p:nvPr/>
        </p:nvSpPr>
        <p:spPr>
          <a:xfrm>
            <a:off x="113211" y="1956698"/>
            <a:ext cx="6102194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Нападающий второго темпа (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доигровщик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 это игрок с хорошей физической подготовкой, так как он должен обладать быстрой реакцией не только в нападении, но и в приёме мяча. В основном, игроки нападают с краев сетки из–за трехметровой зоны площадки (вторая и четвертая зона), так, чтобы противник не смог принять или отразить нанесённый удар. Удачная расстановка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доигровщика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позволяет связке вывести его на пас без блока. 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FE5324AC-2EF1-9689-CF7F-940121205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7083" y="1884702"/>
            <a:ext cx="5490190" cy="34679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5916" r="5911" b="20348"/>
          <a:stretch/>
        </p:blipFill>
        <p:spPr>
          <a:xfrm>
            <a:off x="3082328" y="5499305"/>
            <a:ext cx="1043116" cy="9423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94651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E4B90B-E3FA-2AD2-C1BA-33C21FAB4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18" y="521417"/>
            <a:ext cx="9905998" cy="505522"/>
          </a:xfrm>
        </p:spPr>
        <p:txBody>
          <a:bodyPr>
            <a:normAutofit/>
          </a:bodyPr>
          <a:lstStyle/>
          <a:p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Нападающие в волейболе (диагональный нападающий)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FBA724-765A-40A9-A9E4-8446717FA1F5}"/>
              </a:ext>
            </a:extLst>
          </p:cNvPr>
          <p:cNvSpPr txBox="1"/>
          <p:nvPr/>
        </p:nvSpPr>
        <p:spPr>
          <a:xfrm>
            <a:off x="628381" y="1797652"/>
            <a:ext cx="505831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Диагональный нападающий в волейболе – это смесь не только силы, а ещё прыгучести и мощи. Их рост составляет более 2-х метров. На их долю выпадает большое количество передач, и набранные очки говорят сами за себя. Они обладают сильной подачей и не принимают участия во время приёма. 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465F379D-1025-B676-6C8C-7D85ADF51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2270" y="1693149"/>
            <a:ext cx="5929886" cy="36800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5916" r="5911" b="20348"/>
          <a:stretch/>
        </p:blipFill>
        <p:spPr>
          <a:xfrm>
            <a:off x="2908156" y="5373188"/>
            <a:ext cx="1043116" cy="9423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07056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CD5CB2D-1B61-CC62-7AD6-EDDB009998C2}"/>
              </a:ext>
            </a:extLst>
          </p:cNvPr>
          <p:cNvSpPr/>
          <p:nvPr/>
        </p:nvSpPr>
        <p:spPr>
          <a:xfrm>
            <a:off x="228547" y="1245856"/>
            <a:ext cx="11708779" cy="526815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2E2248-62A9-ED91-0417-B6A2C9E2A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8314" y="479078"/>
            <a:ext cx="5688338" cy="505522"/>
          </a:xfrm>
        </p:spPr>
        <p:txBody>
          <a:bodyPr>
            <a:normAutofit fontScale="90000"/>
          </a:bodyPr>
          <a:lstStyle/>
          <a:p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Защитники в волейболе  (либеро)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70C6BC-12F6-3DD0-43DA-7701B9DD5997}"/>
              </a:ext>
            </a:extLst>
          </p:cNvPr>
          <p:cNvSpPr txBox="1"/>
          <p:nvPr/>
        </p:nvSpPr>
        <p:spPr>
          <a:xfrm>
            <a:off x="644433" y="1571609"/>
            <a:ext cx="10877006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Либеро в волейболе – свободный игрок, который играет только на защите. Основная работа либеро сконцентрирована на приёме подач и атакующих ударов соперника, а так же подборе отскоков от блока и сбросов. Игрок либеро, обеспечивает хороший приём мяча для максимально точной передачи связующему. На долю либеро приходится львиная доля всех мячей. Ему нельзя атаковать, блокировать, или нападать с передней линии. Но если игрок либеро находится на задней линии, то он имеет право выполнить нападающий удар с места через сетку. Также ему запрещено подавать подачу. Основными функциями являются приём и защита, но ещё либеро имеет право выполнить второе касание - передачу сверху (только с задней линии) или снизу на удар нападающему игроку. Либеро можно легко отличить от остальных игроков команды, так как его форма контрастирует с формой остальных. Либеро играет только на задней линии в 1-ой, 5-ой и 6-ой зонах и меняется с игроками передней линии, которых замещал. Рост либеро может быть невелик (меньше 180 см.). Замена либеро имеет свои особенности. Игрок данного амплуа в них не ограничен. Либеро должен обладать хорошей физической подготовкой, быстротой действия, и быть внимательным на площадке. </a:t>
            </a:r>
            <a:endParaRPr lang="ru-RU" sz="21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5916" r="5911" b="20348"/>
          <a:stretch/>
        </p:blipFill>
        <p:spPr>
          <a:xfrm>
            <a:off x="10101436" y="172913"/>
            <a:ext cx="1043116" cy="9423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930533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1376</Words>
  <Application>Microsoft Office PowerPoint</Application>
  <PresentationFormat>Широкоэкранный</PresentationFormat>
  <Paragraphs>80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Сетка</vt:lpstr>
      <vt:lpstr>Презентация PowerPoint</vt:lpstr>
      <vt:lpstr>В ЧЕМ ЗАКЛЮЧАЕТСЯ СУТЬ ВОЛЕЙБОЛА?</vt:lpstr>
      <vt:lpstr>ПОЗИЦИИ В ВОЛЕЙБОЛЕ:</vt:lpstr>
      <vt:lpstr>Набор  очков</vt:lpstr>
      <vt:lpstr>Презентация PowerPoint</vt:lpstr>
      <vt:lpstr>нападающий в волейболе (игроки первого темпа) </vt:lpstr>
      <vt:lpstr>Нападающие в волейболе (игроки второго темпа)</vt:lpstr>
      <vt:lpstr>Нападающие в волейболе (диагональный нападающий)</vt:lpstr>
      <vt:lpstr>Защитники в волейболе  (либеро)</vt:lpstr>
      <vt:lpstr>Презентация PowerPoint</vt:lpstr>
      <vt:lpstr>Презентация PowerPoint</vt:lpstr>
      <vt:lpstr>ТЕСТ</vt:lpstr>
      <vt:lpstr>ЗАКЛЮЧЕНИЕ</vt:lpstr>
      <vt:lpstr>СПИСОК ИСПОЛЬЗУЕМЫХ ИСТОЧНИКОВ: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 колпаченко</dc:creator>
  <cp:lastModifiedBy>андрей колпаченко</cp:lastModifiedBy>
  <cp:revision>13</cp:revision>
  <dcterms:created xsi:type="dcterms:W3CDTF">2022-04-19T04:32:54Z</dcterms:created>
  <dcterms:modified xsi:type="dcterms:W3CDTF">2022-05-18T09:14:40Z</dcterms:modified>
</cp:coreProperties>
</file>