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9" r:id="rId3"/>
    <p:sldId id="297" r:id="rId4"/>
    <p:sldId id="293" r:id="rId5"/>
    <p:sldId id="296" r:id="rId6"/>
    <p:sldId id="301" r:id="rId7"/>
    <p:sldId id="329" r:id="rId8"/>
    <p:sldId id="330" r:id="rId9"/>
    <p:sldId id="260" r:id="rId10"/>
    <p:sldId id="295" r:id="rId11"/>
    <p:sldId id="298" r:id="rId12"/>
    <p:sldId id="334" r:id="rId13"/>
    <p:sldId id="335" r:id="rId14"/>
    <p:sldId id="336" r:id="rId15"/>
    <p:sldId id="338" r:id="rId16"/>
    <p:sldId id="337" r:id="rId17"/>
    <p:sldId id="309" r:id="rId18"/>
    <p:sldId id="313" r:id="rId19"/>
    <p:sldId id="319" r:id="rId20"/>
    <p:sldId id="317" r:id="rId21"/>
    <p:sldId id="318" r:id="rId22"/>
    <p:sldId id="320" r:id="rId23"/>
    <p:sldId id="304" r:id="rId24"/>
    <p:sldId id="331" r:id="rId25"/>
    <p:sldId id="324" r:id="rId26"/>
    <p:sldId id="325" r:id="rId27"/>
    <p:sldId id="268" r:id="rId28"/>
    <p:sldId id="269" r:id="rId29"/>
    <p:sldId id="271" r:id="rId30"/>
    <p:sldId id="272" r:id="rId31"/>
    <p:sldId id="273" r:id="rId32"/>
    <p:sldId id="274" r:id="rId33"/>
    <p:sldId id="277" r:id="rId34"/>
    <p:sldId id="321" r:id="rId35"/>
    <p:sldId id="333" r:id="rId36"/>
    <p:sldId id="283" r:id="rId37"/>
    <p:sldId id="323" r:id="rId38"/>
    <p:sldId id="284" r:id="rId39"/>
    <p:sldId id="285" r:id="rId40"/>
    <p:sldId id="322" r:id="rId41"/>
    <p:sldId id="290" r:id="rId42"/>
    <p:sldId id="326" r:id="rId43"/>
    <p:sldId id="299" r:id="rId44"/>
    <p:sldId id="291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0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12.09.2018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2657"/>
            <a:ext cx="7128792" cy="792087"/>
          </a:xfrm>
        </p:spPr>
        <p:txBody>
          <a:bodyPr/>
          <a:lstStyle/>
          <a:p>
            <a:r>
              <a:rPr lang="en-US" dirty="0" smtClean="0"/>
              <a:t>           Conflicts in our life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76400" y="5229200"/>
            <a:ext cx="786760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      </a:t>
            </a:r>
            <a:r>
              <a:rPr lang="ru-RU" dirty="0" smtClean="0"/>
              <a:t>Учитель </a:t>
            </a:r>
            <a:r>
              <a:rPr lang="ru-RU" dirty="0" smtClean="0"/>
              <a:t>английского языка     Лебедева </a:t>
            </a:r>
            <a:r>
              <a:rPr lang="ru-RU" dirty="0" smtClean="0"/>
              <a:t>М.В</a:t>
            </a:r>
          </a:p>
          <a:p>
            <a:r>
              <a:rPr lang="ru-RU" smtClean="0"/>
              <a:t>                          МБОУ СОШ  </a:t>
            </a:r>
            <a:r>
              <a:rPr lang="ru-RU" dirty="0" smtClean="0"/>
              <a:t>№18 г.Энгельс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981075"/>
            <a:ext cx="5715000" cy="40321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</a:t>
            </a:r>
            <a:r>
              <a:rPr lang="en-US" altLang="ru-RU" dirty="0" smtClean="0"/>
              <a:t>C</a:t>
            </a:r>
            <a:r>
              <a:rPr lang="ru-RU" altLang="ru-RU" dirty="0" err="1" smtClean="0"/>
              <a:t>onflicts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are</a:t>
            </a:r>
            <a:r>
              <a:rPr lang="ru-RU" altLang="ru-RU" dirty="0" smtClean="0"/>
              <a:t> </a:t>
            </a:r>
            <a:r>
              <a:rPr lang="ru-RU" altLang="ru-RU" dirty="0" err="1" smtClean="0"/>
              <a:t>different</a:t>
            </a:r>
            <a:r>
              <a:rPr lang="ru-RU" altLang="ru-RU" dirty="0" smtClean="0"/>
              <a:t> :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28626"/>
            <a:ext cx="7920880" cy="537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Овал 10"/>
          <p:cNvSpPr/>
          <p:nvPr/>
        </p:nvSpPr>
        <p:spPr>
          <a:xfrm>
            <a:off x="2987824" y="2708920"/>
            <a:ext cx="2592288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Gill Sans Ultra Bold" pitchFamily="34" charset="0"/>
              </a:rPr>
              <a:t>CONFLICT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4293096"/>
            <a:ext cx="2443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74320" lvl="0" indent="-274320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en-US" dirty="0" smtClean="0"/>
              <a:t>CONFLICTS in a FAMILY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861048"/>
            <a:ext cx="3312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en-US" dirty="0" smtClean="0"/>
              <a:t>NATIONAL       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308304" y="3861048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CONFLICTS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300192" y="191683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POLITICAL CONFLICTS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220072" y="5301208"/>
            <a:ext cx="2102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en-US" dirty="0" smtClean="0"/>
              <a:t>CONFLICT AT WORK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1916832"/>
            <a:ext cx="260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buClr>
                <a:schemeClr val="tx2"/>
              </a:buClr>
              <a:buSzPct val="73000"/>
              <a:defRPr/>
            </a:pPr>
            <a:r>
              <a:rPr lang="en-US" dirty="0" smtClean="0"/>
              <a:t>CONFLICTS AT SCHOOL  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491880" y="908720"/>
            <a:ext cx="1719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War CONFLICTS</a:t>
            </a:r>
            <a:endParaRPr lang="ru-RU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4283968" y="1412776"/>
            <a:ext cx="0" cy="1080120"/>
          </a:xfrm>
          <a:prstGeom prst="straightConnector1">
            <a:avLst/>
          </a:prstGeom>
          <a:ln>
            <a:solidFill>
              <a:schemeClr val="accent6">
                <a:alpha val="73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5940152" y="2420888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 flipV="1">
            <a:off x="2051720" y="2348880"/>
            <a:ext cx="79208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483768" y="3789040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5004048" y="4005064"/>
            <a:ext cx="432048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5796136" y="3501008"/>
            <a:ext cx="648072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404813"/>
            <a:ext cx="8785225" cy="1447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772816"/>
            <a:ext cx="7056784" cy="48245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7920880" cy="43204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39553" y="404664"/>
            <a:ext cx="61766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4000" dirty="0" smtClean="0">
                <a:solidFill>
                  <a:srgbClr val="6600CC"/>
                </a:solidFill>
                <a:latin typeface="Arial" panose="020B0604020202020204" pitchFamily="34" charset="0"/>
              </a:rPr>
              <a:t>Conflicts between children and  parents</a:t>
            </a:r>
            <a:r>
              <a:rPr lang="en-US" altLang="ru-RU" sz="4000" dirty="0" smtClean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916113"/>
            <a:ext cx="6624638" cy="44211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512" y="836712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 </a:t>
            </a:r>
            <a:r>
              <a:rPr lang="en-US" altLang="ru-RU" sz="2800" dirty="0" smtClean="0"/>
              <a:t>CONFLICTS BETWEEN A TEACHER AND A STUDENT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133600"/>
            <a:ext cx="6408738" cy="4116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908720"/>
            <a:ext cx="5040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 </a:t>
            </a:r>
            <a:r>
              <a:rPr lang="en-US" altLang="ru-RU" sz="4800" dirty="0" smtClean="0"/>
              <a:t>C</a:t>
            </a:r>
            <a:r>
              <a:rPr lang="ru-RU" altLang="ru-RU" sz="4800" dirty="0" err="1" smtClean="0"/>
              <a:t>onflicts</a:t>
            </a:r>
            <a:r>
              <a:rPr lang="ru-RU" altLang="ru-RU" sz="4800" dirty="0" smtClean="0"/>
              <a:t> </a:t>
            </a:r>
            <a:r>
              <a:rPr lang="ru-RU" altLang="ru-RU" sz="4800" dirty="0" err="1" smtClean="0"/>
              <a:t>at</a:t>
            </a:r>
            <a:r>
              <a:rPr lang="ru-RU" altLang="ru-RU" sz="4800" dirty="0" smtClean="0"/>
              <a:t> </a:t>
            </a:r>
            <a:r>
              <a:rPr lang="ru-RU" altLang="ru-RU" sz="4800" dirty="0" err="1" smtClean="0"/>
              <a:t>work</a:t>
            </a:r>
            <a:r>
              <a:rPr lang="en-US" alt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989138"/>
            <a:ext cx="7199313" cy="4219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836712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/>
              <a:t> </a:t>
            </a:r>
            <a:r>
              <a:rPr lang="en-US" altLang="ru-RU" sz="3200" dirty="0" smtClean="0"/>
              <a:t>CONFLICTS BETWEEN POLITICAL PARTIES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8458200" cy="1222375"/>
          </a:xfrm>
        </p:spPr>
        <p:txBody>
          <a:bodyPr/>
          <a:lstStyle/>
          <a:p>
            <a:r>
              <a:rPr lang="ru-RU" dirty="0" smtClean="0"/>
              <a:t>                 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9375" y="-531440"/>
            <a:ext cx="10225136" cy="82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4" y="0"/>
            <a:ext cx="913160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3023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76200" y="-667072"/>
            <a:ext cx="9972600" cy="8688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3" y="115888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Where do conflicts lead to?</a:t>
            </a:r>
            <a:endParaRPr lang="ru-RU" sz="4000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4"/>
            <a:ext cx="8572500" cy="3225527"/>
          </a:xfrm>
        </p:spPr>
        <p:txBody>
          <a:bodyPr>
            <a:normAutofit/>
          </a:bodyPr>
          <a:lstStyle/>
          <a:p>
            <a:pPr>
              <a:buFont typeface="Wingdings 2" pitchFamily="18" charset="2"/>
              <a:buNone/>
            </a:pPr>
            <a:r>
              <a:rPr lang="en-US" sz="4800" dirty="0" smtClean="0"/>
              <a:t>Conflicts may lead </a:t>
            </a:r>
            <a:endParaRPr lang="ru-RU" sz="4800" dirty="0" smtClean="0"/>
          </a:p>
          <a:p>
            <a:pPr>
              <a:buFont typeface="Wingdings 2" pitchFamily="18" charset="2"/>
              <a:buNone/>
            </a:pPr>
            <a:r>
              <a:rPr lang="en-US" sz="4800" dirty="0" smtClean="0"/>
              <a:t>us to </a:t>
            </a:r>
            <a:r>
              <a:rPr lang="ru-RU" sz="4400" dirty="0" smtClean="0"/>
              <a:t>…</a:t>
            </a:r>
            <a:endParaRPr lang="en-US" sz="4400" dirty="0" smtClean="0"/>
          </a:p>
          <a:p>
            <a:endParaRPr lang="en-US" sz="3600" b="1" dirty="0" smtClean="0"/>
          </a:p>
          <a:p>
            <a:pPr>
              <a:buFont typeface="Wingdings 2" pitchFamily="18" charset="2"/>
              <a:buNone/>
            </a:pPr>
            <a:endParaRPr lang="ru-RU" sz="4400" dirty="0" smtClean="0"/>
          </a:p>
        </p:txBody>
      </p:sp>
      <p:pic>
        <p:nvPicPr>
          <p:cNvPr id="6" name="Рисунок 5" descr="1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500188"/>
            <a:ext cx="20097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520" y="4149080"/>
            <a:ext cx="85725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2"/>
                </a:solidFill>
              </a:rPr>
              <a:t>Can </a:t>
            </a:r>
            <a:r>
              <a:rPr lang="en-US" sz="3600" dirty="0">
                <a:solidFill>
                  <a:schemeClr val="tx2"/>
                </a:solidFill>
              </a:rPr>
              <a:t>we resolve </a:t>
            </a:r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2"/>
                </a:solidFill>
              </a:rPr>
              <a:t>them </a:t>
            </a:r>
            <a:r>
              <a:rPr lang="en-US" sz="3600" dirty="0">
                <a:solidFill>
                  <a:schemeClr val="tx2"/>
                </a:solidFill>
              </a:rPr>
              <a:t>peacefully?</a:t>
            </a:r>
            <a:endParaRPr lang="ru-RU" sz="3600" dirty="0">
              <a:solidFill>
                <a:schemeClr val="tx2"/>
              </a:solidFill>
            </a:endParaRPr>
          </a:p>
          <a:p>
            <a:pPr eaLnBrk="1" hangingPunct="1"/>
            <a:endParaRPr lang="ru-RU" sz="4400" dirty="0"/>
          </a:p>
        </p:txBody>
      </p:sp>
      <p:pic>
        <p:nvPicPr>
          <p:cNvPr id="8" name="Рисунок 7" descr="1.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Содержимое 3" descr="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50" y="357188"/>
            <a:ext cx="8413750" cy="6310312"/>
          </a:xfr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625" y="5357813"/>
            <a:ext cx="8229600" cy="1143000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atin typeface="Arial Black" pitchFamily="34" charset="0"/>
                <a:ea typeface="+mj-ea"/>
                <a:cs typeface="+mj-cs"/>
              </a:rPr>
              <a:t>Conflicts can lead to war.</a:t>
            </a:r>
            <a:endParaRPr lang="ru-RU" sz="4400" dirty="0">
              <a:latin typeface="Arial Black" pitchFamily="34" charset="0"/>
              <a:ea typeface="+mj-ea"/>
              <a:cs typeface="+mj-cs"/>
            </a:endParaRPr>
          </a:p>
        </p:txBody>
      </p:sp>
      <p:sp>
        <p:nvSpPr>
          <p:cNvPr id="32772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ru-RU" smtClean="0"/>
              <a:t>?</a:t>
            </a:r>
            <a:endParaRPr lang="ru-RU" altLang="ru-RU" smtClean="0"/>
          </a:p>
        </p:txBody>
      </p:sp>
      <p:pic>
        <p:nvPicPr>
          <p:cNvPr id="23555" name="Содержимое 3" descr="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813" y="1785938"/>
            <a:ext cx="7712075" cy="4044950"/>
          </a:xfrm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2916238" y="5786438"/>
            <a:ext cx="35274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3200" b="1">
                <a:latin typeface="Calibri" pitchFamily="34" charset="0"/>
              </a:rPr>
              <a:t>misunderstanding</a:t>
            </a:r>
            <a:endParaRPr lang="ru-RU" altLang="ru-RU" sz="32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Arial Black" pitchFamily="34" charset="0"/>
              </a:rPr>
              <a:t>Conflicts may lead to fights, bad relations and violence.</a:t>
            </a:r>
            <a:endParaRPr lang="ru-RU" dirty="0">
              <a:latin typeface="Arial Black" pitchFamily="34" charset="0"/>
            </a:endParaRPr>
          </a:p>
        </p:txBody>
      </p:sp>
      <p:pic>
        <p:nvPicPr>
          <p:cNvPr id="24579" name="Содержимое 3" descr="cat-fight-stock-pic-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63" y="1400175"/>
            <a:ext cx="8001000" cy="4814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86" y="13017"/>
            <a:ext cx="9144000" cy="810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for discussing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conflict?</a:t>
            </a:r>
            <a:endParaRPr lang="ru-RU" dirty="0" smtClean="0"/>
          </a:p>
          <a:p>
            <a:r>
              <a:rPr lang="en-US" dirty="0" smtClean="0"/>
              <a:t>Whom do you often have conflicts with</a:t>
            </a:r>
            <a:r>
              <a:rPr lang="ru-RU" dirty="0" smtClean="0"/>
              <a:t>?</a:t>
            </a:r>
            <a:endParaRPr lang="en-US" dirty="0" smtClean="0"/>
          </a:p>
          <a:p>
            <a:r>
              <a:rPr lang="en-US" dirty="0" smtClean="0"/>
              <a:t>What types of conflicts do you know</a:t>
            </a:r>
            <a:r>
              <a:rPr lang="ru-RU" dirty="0" smtClean="0"/>
              <a:t>?</a:t>
            </a:r>
            <a:endParaRPr lang="en-US" dirty="0" smtClean="0"/>
          </a:p>
          <a:p>
            <a:r>
              <a:rPr lang="en-US" dirty="0" smtClean="0"/>
              <a:t>Where do conflicts lead to?</a:t>
            </a:r>
          </a:p>
          <a:p>
            <a:r>
              <a:rPr lang="en-US" dirty="0" smtClean="0"/>
              <a:t>Why do conflicts happen</a:t>
            </a:r>
            <a:r>
              <a:rPr lang="ru-RU" dirty="0" smtClean="0"/>
              <a:t>?</a:t>
            </a:r>
            <a:endParaRPr lang="en-US" dirty="0" smtClean="0"/>
          </a:p>
          <a:p>
            <a:r>
              <a:rPr lang="en-US" dirty="0" smtClean="0"/>
              <a:t>How do you resolve conflicts</a:t>
            </a:r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96845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9301944" cy="727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183880" cy="1728192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Finish the sentences.</a:t>
            </a:r>
            <a:endParaRPr lang="ru-RU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395288" y="2060847"/>
            <a:ext cx="8183562" cy="3312369"/>
          </a:xfrm>
        </p:spPr>
        <p:txBody>
          <a:bodyPr>
            <a:normAutofit/>
          </a:bodyPr>
          <a:lstStyle/>
          <a:p>
            <a:pPr marL="514350" indent="-514350">
              <a:buFont typeface="Verdana" pitchFamily="34" charset="0"/>
              <a:buAutoNum type="arabicPeriod"/>
            </a:pPr>
            <a:r>
              <a:rPr lang="en-US" dirty="0" smtClean="0"/>
              <a:t>If people do not listen well, it leads to…</a:t>
            </a:r>
          </a:p>
          <a:p>
            <a:pPr marL="514350" indent="-514350">
              <a:buFont typeface="Verdana" pitchFamily="34" charset="0"/>
              <a:buAutoNum type="arabicPeriod"/>
            </a:pPr>
            <a:r>
              <a:rPr lang="en-US" dirty="0" smtClean="0"/>
              <a:t>If people do not respect each other, it leads to…</a:t>
            </a:r>
          </a:p>
          <a:p>
            <a:pPr marL="514350" indent="-514350">
              <a:buFont typeface="Verdana" pitchFamily="34" charset="0"/>
              <a:buAutoNum type="arabicPeriod"/>
            </a:pPr>
            <a:r>
              <a:rPr lang="en-US" dirty="0" smtClean="0"/>
              <a:t>If conflict happened between states or political parties, it leads to…</a:t>
            </a:r>
          </a:p>
          <a:p>
            <a:pPr marL="514350" indent="-514350">
              <a:buFont typeface="Verdana" pitchFamily="34" charset="0"/>
              <a:buAutoNum type="arabicPeriod"/>
            </a:pPr>
            <a:endParaRPr lang="en-US" dirty="0" smtClean="0"/>
          </a:p>
          <a:p>
            <a:pPr marL="514350" indent="-514350">
              <a:buFont typeface="Verdana" pitchFamily="34" charset="0"/>
              <a:buAutoNum type="arabicPeriod"/>
            </a:pPr>
            <a:endParaRPr lang="ru-RU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69913" y="115888"/>
            <a:ext cx="8183562" cy="10525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000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Where do conflicts lead to?</a:t>
            </a:r>
            <a:endParaRPr lang="ru-RU" sz="4000" dirty="0" smtClean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571624"/>
            <a:ext cx="8572500" cy="3225527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itchFamily="18" charset="2"/>
              <a:buNone/>
            </a:pPr>
            <a:r>
              <a:rPr lang="en-US" sz="4800" dirty="0" smtClean="0"/>
              <a:t>Conflicts may lead </a:t>
            </a:r>
            <a:endParaRPr lang="ru-RU" sz="4800" dirty="0" smtClean="0"/>
          </a:p>
          <a:p>
            <a:pPr>
              <a:buFont typeface="Wingdings 2" pitchFamily="18" charset="2"/>
              <a:buNone/>
            </a:pPr>
            <a:r>
              <a:rPr lang="en-US" sz="4800" dirty="0" smtClean="0"/>
              <a:t>us to </a:t>
            </a:r>
            <a:r>
              <a:rPr lang="ru-RU" sz="4400" dirty="0" smtClean="0"/>
              <a:t>…</a:t>
            </a:r>
            <a:endParaRPr lang="en-US" sz="4400" dirty="0" smtClean="0"/>
          </a:p>
          <a:p>
            <a:r>
              <a:rPr lang="en-US" sz="3600" b="1" dirty="0" smtClean="0"/>
              <a:t>Wars and fights</a:t>
            </a:r>
          </a:p>
          <a:p>
            <a:r>
              <a:rPr lang="en-US" sz="3600" b="1" dirty="0" smtClean="0"/>
              <a:t>Misunderstanding    </a:t>
            </a:r>
          </a:p>
          <a:p>
            <a:r>
              <a:rPr lang="en-US" sz="3600" b="1" dirty="0" smtClean="0"/>
              <a:t>Bad relations</a:t>
            </a:r>
          </a:p>
          <a:p>
            <a:pPr>
              <a:buFont typeface="Wingdings 2" pitchFamily="18" charset="2"/>
              <a:buNone/>
            </a:pPr>
            <a:endParaRPr lang="ru-RU" sz="4400" dirty="0" smtClean="0"/>
          </a:p>
        </p:txBody>
      </p:sp>
      <p:pic>
        <p:nvPicPr>
          <p:cNvPr id="6" name="Рисунок 5" descr="12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500188"/>
            <a:ext cx="20097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520" y="4149080"/>
            <a:ext cx="8572500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2"/>
                </a:solidFill>
              </a:rPr>
              <a:t>Can </a:t>
            </a:r>
            <a:r>
              <a:rPr lang="en-US" sz="3600" dirty="0">
                <a:solidFill>
                  <a:schemeClr val="tx2"/>
                </a:solidFill>
              </a:rPr>
              <a:t>we resolve </a:t>
            </a:r>
            <a:endParaRPr lang="ru-RU" sz="3600" dirty="0" smtClean="0">
              <a:solidFill>
                <a:schemeClr val="tx2"/>
              </a:solidFill>
            </a:endParaRPr>
          </a:p>
          <a:p>
            <a:pPr eaLnBrk="1" hangingPunct="1"/>
            <a:r>
              <a:rPr lang="en-US" sz="3600" dirty="0" smtClean="0">
                <a:solidFill>
                  <a:schemeClr val="tx2"/>
                </a:solidFill>
              </a:rPr>
              <a:t>them </a:t>
            </a:r>
            <a:r>
              <a:rPr lang="en-US" sz="3600" dirty="0">
                <a:solidFill>
                  <a:schemeClr val="tx2"/>
                </a:solidFill>
              </a:rPr>
              <a:t>peacefully?</a:t>
            </a:r>
            <a:endParaRPr lang="ru-RU" sz="3600" dirty="0">
              <a:solidFill>
                <a:schemeClr val="tx2"/>
              </a:solidFill>
            </a:endParaRPr>
          </a:p>
          <a:p>
            <a:pPr eaLnBrk="1" hangingPunct="1"/>
            <a:endParaRPr lang="ru-RU" sz="4400" dirty="0"/>
          </a:p>
        </p:txBody>
      </p:sp>
      <p:pic>
        <p:nvPicPr>
          <p:cNvPr id="8" name="Рисунок 7" descr="1.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29175"/>
            <a:ext cx="304800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-.5"/>
                                          </p:val>
                                        </p:tav>
                                        <p:tav tm="50000">
                                          <p:val>
                                            <p:strVal val="#ppt_w-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konflik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772816"/>
            <a:ext cx="8352928" cy="439248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476672"/>
            <a:ext cx="7488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4000" b="1" dirty="0" smtClean="0">
                <a:latin typeface="Algerian" pitchFamily="82" charset="0"/>
              </a:rPr>
              <a:t>Why do conflicts happen?</a:t>
            </a:r>
            <a:endParaRPr lang="ru-RU" altLang="ru-RU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5" descr="Tug_of_Wa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3100" y="1143000"/>
            <a:ext cx="8050213" cy="5357813"/>
          </a:xfrm>
        </p:spPr>
      </p:pic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1857375" y="785813"/>
            <a:ext cx="4929188" cy="1116012"/>
            <a:chOff x="357158" y="1643050"/>
            <a:chExt cx="3143272" cy="1116634"/>
          </a:xfrm>
        </p:grpSpPr>
        <p:sp>
          <p:nvSpPr>
            <p:cNvPr id="8" name="Волна 7"/>
            <p:cNvSpPr/>
            <p:nvPr/>
          </p:nvSpPr>
          <p:spPr>
            <a:xfrm>
              <a:off x="357158" y="1643050"/>
              <a:ext cx="3143272" cy="928694"/>
            </a:xfrm>
            <a:prstGeom prst="wave">
              <a:avLst/>
            </a:prstGeom>
            <a:noFill/>
            <a:ln w="63500">
              <a:solidFill>
                <a:srgbClr val="00B050"/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12" name="TextBox 8"/>
            <p:cNvSpPr txBox="1">
              <a:spLocks noChangeArrowheads="1"/>
            </p:cNvSpPr>
            <p:nvPr/>
          </p:nvSpPr>
          <p:spPr bwMode="auto">
            <a:xfrm>
              <a:off x="571472" y="1928802"/>
              <a:ext cx="2928958" cy="830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ru-RU" sz="2400" b="1">
                  <a:latin typeface="Calibri" pitchFamily="34" charset="0"/>
                </a:rPr>
                <a:t>Different people – different values</a:t>
              </a:r>
              <a:endParaRPr lang="ru-RU" altLang="ru-RU" sz="2400" b="1">
                <a:latin typeface="Calibri" pitchFamily="34" charset="0"/>
              </a:endParaRPr>
            </a:p>
          </p:txBody>
        </p:sp>
      </p:grpSp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3132138" y="1901825"/>
            <a:ext cx="4440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b="1">
                <a:latin typeface="Calibri" pitchFamily="34" charset="0"/>
              </a:rPr>
              <a:t>Разные люди, разные ценности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argu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14563" y="1600200"/>
            <a:ext cx="4267200" cy="50577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31640" y="620688"/>
            <a:ext cx="58326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3200" dirty="0" smtClean="0"/>
              <a:t>They don’t listen to each other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article_image-image-article.5da36bbf-c929-4394-a747-e5140ab4647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4375" y="1766888"/>
            <a:ext cx="7643813" cy="50911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71600" y="404664"/>
            <a:ext cx="84895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/>
              <a:t>People are different: they have different ideas…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8"/>
          </a:xfrm>
        </p:spPr>
        <p:txBody>
          <a:bodyPr/>
          <a:lstStyle/>
          <a:p>
            <a:r>
              <a:rPr lang="en-US" dirty="0" smtClean="0"/>
              <a:t>[w]  -  war, world, wide, wisdom</a:t>
            </a:r>
          </a:p>
          <a:p>
            <a:r>
              <a:rPr lang="en-US" dirty="0" smtClean="0"/>
              <a:t>[v] -   violent, violence, violently</a:t>
            </a:r>
          </a:p>
          <a:p>
            <a:r>
              <a:rPr lang="en-US" dirty="0" smtClean="0"/>
              <a:t>[r] -    relate, relation, relationship, resolution,</a:t>
            </a:r>
          </a:p>
          <a:p>
            <a:r>
              <a:rPr lang="en-US" dirty="0" smtClean="0"/>
              <a:t>          respect, respectful, respectfully, reunion</a:t>
            </a:r>
          </a:p>
          <a:p>
            <a:r>
              <a:rPr lang="en-US" dirty="0" smtClean="0"/>
              <a:t>[s] -    solve, solution, support</a:t>
            </a:r>
          </a:p>
          <a:p>
            <a:r>
              <a:rPr lang="en-US" dirty="0" smtClean="0"/>
              <a:t>[l] -     lead, leader, leadership </a:t>
            </a:r>
          </a:p>
          <a:p>
            <a:r>
              <a:rPr lang="en-US" dirty="0" smtClean="0"/>
              <a:t>[</a:t>
            </a:r>
            <a:r>
              <a:rPr lang="en-US" dirty="0" err="1" smtClean="0"/>
              <a:t>i</a:t>
            </a:r>
            <a:r>
              <a:rPr lang="en-US" dirty="0" smtClean="0"/>
              <a:t>:]-     agree, agreement, disagreement, peace</a:t>
            </a:r>
          </a:p>
          <a:p>
            <a:r>
              <a:rPr lang="en-US" dirty="0" smtClean="0"/>
              <a:t>           lead, leader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8183563" cy="6477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How to resolve a Conflict</a:t>
            </a:r>
            <a:endParaRPr lang="ru-RU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68313" y="1196975"/>
          <a:ext cx="8183562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781"/>
                <a:gridCol w="4091781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ALWAYS</a:t>
                      </a:r>
                      <a:endParaRPr lang="ru-RU" sz="1800" dirty="0"/>
                    </a:p>
                  </a:txBody>
                  <a:tcPr marT="45798" marB="4579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NEVER</a:t>
                      </a:r>
                      <a:endParaRPr lang="ru-RU" sz="1800" dirty="0"/>
                    </a:p>
                  </a:txBody>
                  <a:tcPr marT="45798" marB="45798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750" y="1771650"/>
            <a:ext cx="5111750" cy="36988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ask for advice </a:t>
            </a:r>
            <a:r>
              <a:rPr lang="en-US" dirty="0" err="1"/>
              <a:t>smb</a:t>
            </a:r>
            <a:r>
              <a:rPr lang="en-US" dirty="0"/>
              <a:t>. who is older than you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68325" y="2262188"/>
            <a:ext cx="1800225" cy="36988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be optimistic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39750" y="2813050"/>
            <a:ext cx="2468563" cy="3683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quarrel with people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19113" y="3316288"/>
            <a:ext cx="2036762" cy="369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cheer up people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9113" y="3821113"/>
            <a:ext cx="2468562" cy="3683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think about conflict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700338" y="2262188"/>
            <a:ext cx="3209925" cy="369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be confident and relaxed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910263" y="1789113"/>
            <a:ext cx="2016125" cy="3683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punish unfairly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2295549"/>
            <a:ext cx="208823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bother someone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203575" y="2813050"/>
            <a:ext cx="1944688" cy="3683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speak calmly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478463" y="2813050"/>
            <a:ext cx="2447925" cy="3683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trouble people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987675" y="3316342"/>
            <a:ext cx="41764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listen attentively to other people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226874" y="3841306"/>
            <a:ext cx="3138795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ignore someone’s opinion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702425" y="3841750"/>
            <a:ext cx="1685925" cy="3683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bully people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73590" y="4403281"/>
            <a:ext cx="2592289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Make fun of people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487738" y="4449763"/>
            <a:ext cx="4756150" cy="368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avoid looking for a peaceful solution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119813" y="4940300"/>
            <a:ext cx="208915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talk to people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73088" y="4957763"/>
            <a:ext cx="29146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 keep a sense of humor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11563" y="4957763"/>
            <a:ext cx="2368550" cy="369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provide a </a:t>
            </a:r>
            <a:r>
              <a:rPr lang="en-US" dirty="0" err="1"/>
              <a:t>solutoin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634918"/>
            <a:ext cx="6192688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ru-RU" sz="2400" dirty="0" smtClean="0"/>
              <a:t>Be</a:t>
            </a:r>
            <a:r>
              <a:rPr lang="ru-RU" altLang="ru-RU" sz="2400" dirty="0" smtClean="0"/>
              <a:t> </a:t>
            </a:r>
            <a:r>
              <a:rPr lang="en-US" altLang="ru-RU" sz="2400" dirty="0" smtClean="0"/>
              <a:t>tolerant</a:t>
            </a:r>
          </a:p>
          <a:p>
            <a:pPr marL="341313" indent="-341313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ru-RU" sz="2400" dirty="0" smtClean="0"/>
              <a:t>You should understand that other people also have the right to be different from you. </a:t>
            </a:r>
          </a:p>
          <a:p>
            <a:pPr marL="341313" indent="-341313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ru-RU" sz="2400" dirty="0" smtClean="0"/>
              <a:t>Put yourself in the shoes of another person </a:t>
            </a:r>
          </a:p>
          <a:p>
            <a:pPr marL="341313" indent="-341313">
              <a:spcBef>
                <a:spcPts val="700"/>
              </a:spcBef>
              <a:buClr>
                <a:srgbClr val="3333CC"/>
              </a:buClr>
              <a:buSzPct val="60000"/>
              <a:buFont typeface="Wingdings" pitchFamily="2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ru-RU" sz="2400" dirty="0" smtClean="0"/>
              <a:t>You should solve all problems peacefully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620688"/>
            <a:ext cx="52565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3200" i="1" dirty="0" smtClean="0">
                <a:solidFill>
                  <a:srgbClr val="6600CC"/>
                </a:solidFill>
              </a:rPr>
              <a:t>H</a:t>
            </a:r>
            <a:r>
              <a:rPr lang="ru-RU" altLang="ru-RU" sz="3200" i="1" dirty="0" err="1" smtClean="0">
                <a:solidFill>
                  <a:srgbClr val="6600CC"/>
                </a:solidFill>
              </a:rPr>
              <a:t>ow</a:t>
            </a:r>
            <a:r>
              <a:rPr lang="ru-RU" altLang="ru-RU" sz="3200" i="1" dirty="0" smtClean="0">
                <a:solidFill>
                  <a:srgbClr val="6600CC"/>
                </a:solidFill>
              </a:rPr>
              <a:t> </a:t>
            </a:r>
            <a:r>
              <a:rPr lang="ru-RU" altLang="ru-RU" sz="3200" i="1" dirty="0" err="1" smtClean="0">
                <a:solidFill>
                  <a:srgbClr val="6600CC"/>
                </a:solidFill>
              </a:rPr>
              <a:t>to</a:t>
            </a:r>
            <a:r>
              <a:rPr lang="ru-RU" altLang="ru-RU" sz="3200" i="1" dirty="0" smtClean="0">
                <a:solidFill>
                  <a:srgbClr val="6600CC"/>
                </a:solidFill>
              </a:rPr>
              <a:t> </a:t>
            </a:r>
            <a:r>
              <a:rPr lang="ru-RU" altLang="ru-RU" sz="3200" i="1" dirty="0" err="1" smtClean="0">
                <a:solidFill>
                  <a:srgbClr val="6600CC"/>
                </a:solidFill>
              </a:rPr>
              <a:t>resolve</a:t>
            </a:r>
            <a:r>
              <a:rPr lang="ru-RU" altLang="ru-RU" sz="3200" i="1" dirty="0" smtClean="0">
                <a:solidFill>
                  <a:srgbClr val="6600CC"/>
                </a:solidFill>
              </a:rPr>
              <a:t> </a:t>
            </a:r>
            <a:r>
              <a:rPr lang="ru-RU" altLang="ru-RU" sz="3200" i="1" dirty="0" err="1" smtClean="0">
                <a:solidFill>
                  <a:srgbClr val="6600CC"/>
                </a:solidFill>
              </a:rPr>
              <a:t>a</a:t>
            </a:r>
            <a:r>
              <a:rPr lang="ru-RU" altLang="ru-RU" sz="3200" i="1" dirty="0" smtClean="0">
                <a:solidFill>
                  <a:srgbClr val="6600CC"/>
                </a:solidFill>
              </a:rPr>
              <a:t> </a:t>
            </a:r>
            <a:r>
              <a:rPr lang="ru-RU" altLang="ru-RU" sz="3200" i="1" dirty="0" err="1" smtClean="0">
                <a:solidFill>
                  <a:srgbClr val="6600CC"/>
                </a:solidFill>
              </a:rPr>
              <a:t>conflict</a:t>
            </a:r>
            <a:r>
              <a:rPr lang="ru-RU" altLang="ru-RU" sz="3200" i="1" dirty="0" smtClean="0">
                <a:solidFill>
                  <a:srgbClr val="6600CC"/>
                </a:solidFill>
              </a:rPr>
              <a:t>?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28675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 flipV="1">
            <a:off x="457200" y="6858000"/>
            <a:ext cx="8229600" cy="460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2938" y="0"/>
            <a:ext cx="8043862" cy="51435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ru-RU" altLang="ru-RU" sz="4800" smtClean="0">
              <a:solidFill>
                <a:srgbClr val="FFFF00"/>
              </a:solidFill>
            </a:endParaRPr>
          </a:p>
          <a:p>
            <a:pPr eaLnBrk="1" hangingPunct="1"/>
            <a:endParaRPr lang="ru-RU" altLang="ru-RU" sz="4800" smtClean="0">
              <a:solidFill>
                <a:srgbClr val="FFFF00"/>
              </a:solidFill>
            </a:endParaRPr>
          </a:p>
        </p:txBody>
      </p:sp>
      <p:sp>
        <p:nvSpPr>
          <p:cNvPr id="30725" name="Прямоугольник 5"/>
          <p:cNvSpPr>
            <a:spLocks noChangeArrowheads="1"/>
          </p:cNvSpPr>
          <p:nvPr/>
        </p:nvSpPr>
        <p:spPr bwMode="auto">
          <a:xfrm>
            <a:off x="0" y="6088063"/>
            <a:ext cx="941546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ru-RU" sz="4400">
                <a:solidFill>
                  <a:srgbClr val="FF0000"/>
                </a:solidFill>
                <a:latin typeface="Calibri" pitchFamily="34" charset="0"/>
              </a:rPr>
              <a:t>Bad peace is better than a good quarrel!</a:t>
            </a:r>
            <a:endParaRPr lang="ru-RU" altLang="ru-RU" sz="440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And you’ll prevent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All conflicts in the world!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We should learn to live in peace</a:t>
            </a:r>
            <a:endParaRPr lang="ru-RU" sz="3200" b="1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 2" pitchFamily="18" charset="2"/>
              <a:buNone/>
            </a:pP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With 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classmates, parents, friends</a:t>
            </a:r>
            <a:endParaRPr lang="ru-RU" sz="3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mtClean="0"/>
          </a:p>
        </p:txBody>
      </p:sp>
      <p:pic>
        <p:nvPicPr>
          <p:cNvPr id="23555" name="Picture 5" descr="j02330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000500"/>
            <a:ext cx="1928813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14563" y="500063"/>
            <a:ext cx="4214812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Be tolerant!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9144000" y="188640"/>
          <a:ext cx="2565400" cy="685800"/>
        </p:xfrm>
        <a:graphic>
          <a:graphicData uri="http://schemas.openxmlformats.org/presentationml/2006/ole">
            <p:oleObj spid="_x0000_s1026" name="Объект упаковщика для оболочки" showAsIcon="1" r:id="rId4" imgW="2566080" imgH="685800" progId="Package">
              <p:embed/>
            </p:oleObj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9296400" y="341040"/>
          <a:ext cx="2565400" cy="685800"/>
        </p:xfrm>
        <a:graphic>
          <a:graphicData uri="http://schemas.openxmlformats.org/presentationml/2006/ole">
            <p:oleObj spid="_x0000_s1027" name="Объект упаковщика для оболочки" showAsIcon="1" r:id="rId5" imgW="25660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700808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800080"/>
                </a:solidFill>
              </a:rPr>
              <a:t>Write  about your conflicts and how you resolve them.</a:t>
            </a:r>
            <a:endParaRPr lang="ru-RU" sz="3600" b="1" dirty="0">
              <a:solidFill>
                <a:srgbClr val="80008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56992"/>
            <a:ext cx="5328592" cy="3365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548680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800080"/>
                </a:solidFill>
                <a:latin typeface="Arial Black" pitchFamily="34" charset="0"/>
              </a:rPr>
              <a:t>Your homework!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836712"/>
            <a:ext cx="287771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disagree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argue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shout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hear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lead to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relate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88024" y="908720"/>
            <a:ext cx="36004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solve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unite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prevent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avoid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ignore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criticize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to support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to differ from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0" y="1700213"/>
          <a:ext cx="9144000" cy="430847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572000"/>
                <a:gridCol w="4572000"/>
              </a:tblGrid>
              <a:tr h="640174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800" b="0" dirty="0" smtClean="0"/>
                        <a:t>Provide (v)</a:t>
                      </a:r>
                      <a:endParaRPr lang="ru-RU" sz="1800" b="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a) To have comfortable or friendly relations</a:t>
                      </a:r>
                      <a:endParaRPr lang="ru-RU" sz="1800" b="0" dirty="0"/>
                    </a:p>
                  </a:txBody>
                  <a:tcPr marT="45727" marB="45727"/>
                </a:tc>
              </a:tr>
              <a:tr h="36581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 Support (v)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b) To calm down or to rest</a:t>
                      </a:r>
                    </a:p>
                  </a:txBody>
                  <a:tcPr marT="45727" marB="45727"/>
                </a:tc>
              </a:tr>
              <a:tr h="640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</a:t>
                      </a:r>
                      <a:r>
                        <a:rPr lang="en-US" sz="1800" baseline="0" dirty="0" smtClean="0"/>
                        <a:t> Discovery(n)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c) The opposite( opinion idea, </a:t>
                      </a:r>
                      <a:r>
                        <a:rPr lang="en-US" sz="1800" dirty="0" err="1" smtClean="0"/>
                        <a:t>advice,etc</a:t>
                      </a:r>
                      <a:r>
                        <a:rPr lang="en-US" sz="1800" dirty="0" smtClean="0"/>
                        <a:t>.)</a:t>
                      </a:r>
                    </a:p>
                  </a:txBody>
                  <a:tcPr marT="45727" marB="45727"/>
                </a:tc>
              </a:tr>
              <a:tr h="3708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4.Confident(</a:t>
                      </a:r>
                      <a:r>
                        <a:rPr lang="en-US" sz="1800" dirty="0" err="1" smtClean="0"/>
                        <a:t>adj</a:t>
                      </a:r>
                      <a:r>
                        <a:rPr lang="en-US" sz="1800" dirty="0" smtClean="0"/>
                        <a:t>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d)Finding  or learning something</a:t>
                      </a:r>
                      <a:endParaRPr lang="ru-RU" sz="1800" dirty="0"/>
                    </a:p>
                  </a:txBody>
                  <a:tcPr marT="45727" marB="45727"/>
                </a:tc>
              </a:tr>
              <a:tr h="640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5.Criticise (v)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e)A feeling that one can rely on oneself</a:t>
                      </a:r>
                      <a:endParaRPr lang="ru-RU" sz="1800" dirty="0"/>
                    </a:p>
                  </a:txBody>
                  <a:tcPr marT="45727" marB="45727"/>
                </a:tc>
              </a:tr>
              <a:tr h="37089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6. Get on(v)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f)To</a:t>
                      </a:r>
                      <a:r>
                        <a:rPr lang="en-US" sz="1800" baseline="0" dirty="0" smtClean="0"/>
                        <a:t> indicate the faults of something</a:t>
                      </a:r>
                      <a:endParaRPr lang="ru-RU" sz="1800" dirty="0"/>
                    </a:p>
                  </a:txBody>
                  <a:tcPr marT="45727" marB="45727"/>
                </a:tc>
              </a:tr>
              <a:tr h="640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7. Contrary (</a:t>
                      </a:r>
                      <a:r>
                        <a:rPr lang="en-US" sz="1800" dirty="0" err="1" smtClean="0"/>
                        <a:t>adj</a:t>
                      </a:r>
                      <a:r>
                        <a:rPr lang="en-US" sz="1800" dirty="0" smtClean="0"/>
                        <a:t>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g)To help</a:t>
                      </a:r>
                      <a:r>
                        <a:rPr lang="en-US" sz="1800" baseline="0" dirty="0" smtClean="0"/>
                        <a:t> by approval, </a:t>
                      </a:r>
                      <a:r>
                        <a:rPr lang="en-US" sz="1800" baseline="0" dirty="0" err="1" smtClean="0"/>
                        <a:t>sympethy,or</a:t>
                      </a:r>
                      <a:r>
                        <a:rPr lang="en-US" sz="1800" baseline="0" dirty="0" smtClean="0"/>
                        <a:t> by giving money</a:t>
                      </a:r>
                      <a:endParaRPr lang="ru-RU" sz="1800" dirty="0"/>
                    </a:p>
                  </a:txBody>
                  <a:tcPr marT="45727" marB="45727"/>
                </a:tc>
              </a:tr>
              <a:tr h="6401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8.Relax(v)</a:t>
                      </a:r>
                      <a:endParaRPr lang="ru-RU" sz="1800" dirty="0"/>
                    </a:p>
                  </a:txBody>
                  <a:tcPr marT="45727" marB="45727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h) To offer(</a:t>
                      </a:r>
                      <a:r>
                        <a:rPr lang="en-US" sz="1800" dirty="0" err="1" smtClean="0"/>
                        <a:t>food,drink,information</a:t>
                      </a:r>
                      <a:r>
                        <a:rPr lang="en-US" sz="1800" dirty="0" smtClean="0"/>
                        <a:t>, opportunity,</a:t>
                      </a:r>
                      <a:r>
                        <a:rPr lang="en-US" sz="1800" baseline="0" dirty="0" smtClean="0"/>
                        <a:t> etc.)</a:t>
                      </a:r>
                      <a:endParaRPr lang="ru-RU" sz="1800" dirty="0"/>
                    </a:p>
                  </a:txBody>
                  <a:tcPr marT="45727" marB="45727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15616" y="116632"/>
            <a:ext cx="7056784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+mn-cs"/>
              </a:rPr>
              <a:t>Match the words with their definitions 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57250" y="1285875"/>
          <a:ext cx="7358063" cy="562133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43313"/>
                <a:gridCol w="3714750"/>
              </a:tblGrid>
              <a:tr h="45721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Provide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have friendly relations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50734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Support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rest or to calm down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8178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Discovery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The opposite(opinion, idea)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8371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Confident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Finding or learning something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8229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Criticise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 feeling that one can rely on oneself 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8229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Get on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indicate the faults of something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82298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Contrary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help by approval, by giving money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  <a:tr h="532763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relax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To offer(food, drink, help)</a:t>
                      </a:r>
                      <a:endParaRPr lang="ru-RU" sz="2400" dirty="0"/>
                    </a:p>
                  </a:txBody>
                  <a:tcPr marL="91439" marR="91439" marT="45721" marB="45721"/>
                </a:tc>
              </a:tr>
            </a:tbl>
          </a:graphicData>
        </a:graphic>
      </p:graphicFrame>
      <p:sp>
        <p:nvSpPr>
          <p:cNvPr id="44063" name="Заголовок 4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3600" smtClean="0"/>
              <a:t>Match the words with their definitions</a:t>
            </a:r>
            <a:endParaRPr lang="ru-RU" altLang="ru-RU" sz="3600" smtClean="0"/>
          </a:p>
        </p:txBody>
      </p:sp>
      <p:sp>
        <p:nvSpPr>
          <p:cNvPr id="44064" name="TextBox 5"/>
          <p:cNvSpPr txBox="1">
            <a:spLocks noChangeArrowheads="1"/>
          </p:cNvSpPr>
          <p:nvPr/>
        </p:nvSpPr>
        <p:spPr bwMode="auto">
          <a:xfrm>
            <a:off x="214313" y="642938"/>
            <a:ext cx="16287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ru-RU" sz="4400"/>
              <a:t>Ex.</a:t>
            </a:r>
            <a:r>
              <a:rPr lang="ru-RU" altLang="ru-RU" sz="4400"/>
              <a:t>79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6200000" flipH="1">
            <a:off x="857250" y="2786063"/>
            <a:ext cx="5072063" cy="26431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16200000" flipH="1">
            <a:off x="1535907" y="2536031"/>
            <a:ext cx="3643312" cy="2714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214563" y="2571750"/>
            <a:ext cx="2643187" cy="642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2286000" y="3357563"/>
            <a:ext cx="2357438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143125" y="4214813"/>
            <a:ext cx="2571750" cy="785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 flipH="1" flipV="1">
            <a:off x="1750219" y="1893094"/>
            <a:ext cx="3357562" cy="2857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rot="5400000" flipH="1" flipV="1">
            <a:off x="1821657" y="2750344"/>
            <a:ext cx="3429000" cy="2928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rot="5400000" flipH="1" flipV="1">
            <a:off x="1607344" y="2393157"/>
            <a:ext cx="4572000" cy="39290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 латинском конфликт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997000" cy="6685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0" y="1572178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7125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Conflicts   is   disagreement between two or more people</a:t>
            </a:r>
            <a:r>
              <a:rPr lang="ru-RU" sz="4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7125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when people argue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7125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when people shout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7125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when people quarrel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27125" algn="l"/>
              </a:tabLst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when people fight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785</TotalTime>
  <Words>681</Words>
  <Application>Microsoft Office PowerPoint</Application>
  <PresentationFormat>Экран (4:3)</PresentationFormat>
  <Paragraphs>151</Paragraphs>
  <Slides>44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Трек</vt:lpstr>
      <vt:lpstr>Объект упаковщика для оболочки</vt:lpstr>
      <vt:lpstr>           Conflicts in our life</vt:lpstr>
      <vt:lpstr>                  </vt:lpstr>
      <vt:lpstr>Questions for discussing</vt:lpstr>
      <vt:lpstr>Слайд 4</vt:lpstr>
      <vt:lpstr>Слайд 5</vt:lpstr>
      <vt:lpstr>Слайд 6</vt:lpstr>
      <vt:lpstr>Match the words with their definitions</vt:lpstr>
      <vt:lpstr>Слайд 8</vt:lpstr>
      <vt:lpstr>Слайд 9</vt:lpstr>
      <vt:lpstr>              Conflicts are different : 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Where do conflicts lead to?</vt:lpstr>
      <vt:lpstr>Слайд 24</vt:lpstr>
      <vt:lpstr>?</vt:lpstr>
      <vt:lpstr>Conflicts may lead to fights, bad relations and violence.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Finish the sentences.</vt:lpstr>
      <vt:lpstr>Where do conflicts lead to?</vt:lpstr>
      <vt:lpstr>Слайд 36</vt:lpstr>
      <vt:lpstr>Слайд 37</vt:lpstr>
      <vt:lpstr>Слайд 38</vt:lpstr>
      <vt:lpstr>Слайд 39</vt:lpstr>
      <vt:lpstr>How to resolve a Conflict</vt:lpstr>
      <vt:lpstr>Слайд 41</vt:lpstr>
      <vt:lpstr> 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Conflicts in our life</dc:title>
  <dc:creator>User64</dc:creator>
  <cp:lastModifiedBy>User64</cp:lastModifiedBy>
  <cp:revision>73</cp:revision>
  <dcterms:created xsi:type="dcterms:W3CDTF">2018-02-04T16:06:19Z</dcterms:created>
  <dcterms:modified xsi:type="dcterms:W3CDTF">2018-09-12T18:16:58Z</dcterms:modified>
</cp:coreProperties>
</file>