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59" r:id="rId5"/>
    <p:sldId id="263" r:id="rId6"/>
    <p:sldId id="265" r:id="rId7"/>
    <p:sldId id="260" r:id="rId8"/>
    <p:sldId id="262" r:id="rId9"/>
    <p:sldId id="266" r:id="rId10"/>
    <p:sldId id="269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гр.ОП-11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Да, проект важен</c:v>
                </c:pt>
                <c:pt idx="1">
                  <c:v>Нет, проект не актуален</c:v>
                </c:pt>
                <c:pt idx="2">
                  <c:v>Затрудняются ответить</c:v>
                </c:pt>
                <c:pt idx="3">
                  <c:v>Важен, но не для всех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гр.ОП-12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Да, проект важен</c:v>
                </c:pt>
                <c:pt idx="1">
                  <c:v>Нет, проект не актуален</c:v>
                </c:pt>
                <c:pt idx="2">
                  <c:v>Затрудняются ответить</c:v>
                </c:pt>
                <c:pt idx="3">
                  <c:v>Важен, но не для всех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87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ТС-13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Да, проект важен</c:v>
                </c:pt>
                <c:pt idx="1">
                  <c:v>Нет, проект не актуален</c:v>
                </c:pt>
                <c:pt idx="2">
                  <c:v>Затрудняются ответить</c:v>
                </c:pt>
                <c:pt idx="3">
                  <c:v>Важен, но не для всех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90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cone"/>
        <c:axId val="82972032"/>
        <c:axId val="85543936"/>
        <c:axId val="49847808"/>
      </c:bar3DChart>
      <c:catAx>
        <c:axId val="82972032"/>
        <c:scaling>
          <c:orientation val="minMax"/>
        </c:scaling>
        <c:axPos val="b"/>
        <c:tickLblPos val="nextTo"/>
        <c:crossAx val="85543936"/>
        <c:crosses val="autoZero"/>
        <c:auto val="1"/>
        <c:lblAlgn val="ctr"/>
        <c:lblOffset val="100"/>
      </c:catAx>
      <c:valAx>
        <c:axId val="85543936"/>
        <c:scaling>
          <c:orientation val="minMax"/>
        </c:scaling>
        <c:axPos val="l"/>
        <c:majorGridlines/>
        <c:numFmt formatCode="General" sourceLinked="1"/>
        <c:tickLblPos val="nextTo"/>
        <c:crossAx val="82972032"/>
        <c:crosses val="autoZero"/>
        <c:crossBetween val="between"/>
      </c:valAx>
      <c:serAx>
        <c:axId val="49847808"/>
        <c:scaling>
          <c:orientation val="minMax"/>
        </c:scaling>
        <c:delete val="1"/>
        <c:axPos val="b"/>
        <c:tickLblPos val="none"/>
        <c:crossAx val="85543936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25162"/>
          </a:xfrm>
          <a:scene3d>
            <a:camera prst="perspectiveFron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C000"/>
                </a:solidFill>
              </a:rPr>
              <a:t>Волонтерский проект </a:t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«Добрые сердца», посвященный ветерану колледжа </a:t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Андриенко Тамаре Михайловне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24200" y="3581400"/>
            <a:ext cx="5867400" cy="1229911"/>
          </a:xfrm>
        </p:spPr>
        <p:txBody>
          <a:bodyPr>
            <a:normAutofit fontScale="92500"/>
          </a:bodyPr>
          <a:lstStyle/>
          <a:p>
            <a:r>
              <a:rPr lang="ru-RU" sz="1800" dirty="0" smtClean="0">
                <a:solidFill>
                  <a:srgbClr val="00B0F0"/>
                </a:solidFill>
                <a:latin typeface="Arial Black" pitchFamily="34" charset="0"/>
              </a:rPr>
              <a:t>Выполнили  проект:  группа Оп-12  НКПС и С</a:t>
            </a:r>
          </a:p>
          <a:p>
            <a:r>
              <a:rPr lang="ru-RU" sz="1800" dirty="0" smtClean="0">
                <a:solidFill>
                  <a:srgbClr val="00B0F0"/>
                </a:solidFill>
                <a:latin typeface="Arial Black" pitchFamily="34" charset="0"/>
              </a:rPr>
              <a:t>Научный руководитель:      преподаватель</a:t>
            </a:r>
          </a:p>
          <a:p>
            <a:r>
              <a:rPr lang="ru-RU" sz="1800" dirty="0" smtClean="0">
                <a:solidFill>
                  <a:srgbClr val="00B0F0"/>
                </a:solidFill>
                <a:latin typeface="Arial Black" pitchFamily="34" charset="0"/>
              </a:rPr>
              <a:t>русского языка и литературы Шабалдина О.А.</a:t>
            </a:r>
            <a:endParaRPr lang="ru-RU" sz="1800" dirty="0">
              <a:solidFill>
                <a:srgbClr val="00B0F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результатам тестирования студентов колледжа выявлено следующее: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Исследования по проекту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47800" y="23622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Участники проекта пригласили Тамару Михайловну на литературный вечер, где взяли у нее интервью и сказали слова благодарности за нелегкий педагогический труд.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Встреча с ветераном</a:t>
            </a:r>
            <a:endParaRPr lang="ru-RU" i="1" dirty="0"/>
          </a:p>
        </p:txBody>
      </p:sp>
      <p:pic>
        <p:nvPicPr>
          <p:cNvPr id="4" name="Picture 2" descr="C:\Users\Литература\Desktop\Волонтерский  проект Добрые сердца изм\DSCN5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3520" y="3276600"/>
            <a:ext cx="4320480" cy="374441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Была создана презентация о любимой учительнице под названием «Судьба человека» и передана в музей, а также некоторые студенты вдохновившись проектом, написали портрет Тамары Михайловны.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Итоги проекта</a:t>
            </a:r>
            <a:endParaRPr lang="ru-RU" dirty="0"/>
          </a:p>
        </p:txBody>
      </p:sp>
      <p:pic>
        <p:nvPicPr>
          <p:cNvPr id="5" name="Picture 2" descr="D:\По проекту Тамара Михайловна\Фото к проекту\andrienk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14" y="2209800"/>
            <a:ext cx="4475356" cy="304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ХОЧЕШЬ БЫТЬ СЧАСТЛИВЫМ -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ВЫУЧИСЬ СПЕРВА СОСТРАДАТЬ »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 И.С. Тургенев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ct val="20000"/>
              </a:spcBef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Georgia" pitchFamily="18" charset="0"/>
              </a:rPr>
              <a:t>привлечь внимания к проблемам  ветеранов колледжа, а также собрать материал о биографии достойного человека - ветерана колледжа Андриенко Тамаре Михайловне; содействие воспитанию нравственности  студентов посредством оказания помощи пожилому человеку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  <a:t>Цель проекта:</a:t>
            </a:r>
            <a:b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endParaRPr lang="ru-RU" b="1" u="sng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b="1" dirty="0" smtClean="0">
                <a:latin typeface="Arial Black" pitchFamily="34" charset="0"/>
              </a:rPr>
              <a:t>осуществление мероприятий по оказанию практической помощи ветерану колледжа, нуждающемуся в социальной поддержке, проявить внимание и заботу о ней</a:t>
            </a:r>
          </a:p>
          <a:p>
            <a:pPr marL="342900" indent="-342900">
              <a:buFontTx/>
              <a:buChar char="-"/>
            </a:pPr>
            <a:endParaRPr lang="ru-RU" b="1" dirty="0" smtClean="0">
              <a:latin typeface="Arial Black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b="1" dirty="0" smtClean="0">
                <a:latin typeface="Arial Black" pitchFamily="34" charset="0"/>
              </a:rPr>
              <a:t>развитие организации инициативы по оказанию помощи добровольно и бескорыстно</a:t>
            </a:r>
          </a:p>
          <a:p>
            <a:pPr marL="342900" indent="-342900">
              <a:buFontTx/>
              <a:buChar char="-"/>
            </a:pPr>
            <a:endParaRPr lang="ru-RU" b="1" dirty="0" smtClean="0">
              <a:latin typeface="Arial Black" pitchFamily="34" charset="0"/>
            </a:endParaRPr>
          </a:p>
          <a:p>
            <a:r>
              <a:rPr lang="ru-RU" b="1" dirty="0" smtClean="0">
                <a:latin typeface="Arial Black" pitchFamily="34" charset="0"/>
              </a:rPr>
              <a:t> формирование милосердия и толерантности, обогащение эмоционального мира студентов нравственными переживаниями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Arial Black" pitchFamily="34" charset="0"/>
              </a:rPr>
              <a:t>провести тестирование в колледже по поводу значимости этого проекта среди студентов</a:t>
            </a: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выпустить  </a:t>
            </a:r>
            <a:r>
              <a:rPr lang="ru-RU" dirty="0" smtClean="0">
                <a:latin typeface="Arial Black" pitchFamily="34" charset="0"/>
              </a:rPr>
              <a:t>презентацию </a:t>
            </a:r>
            <a:r>
              <a:rPr lang="ru-RU" dirty="0" smtClean="0">
                <a:latin typeface="Arial Black" pitchFamily="34" charset="0"/>
              </a:rPr>
              <a:t>для музея колледжа о биографии ветерана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chemeClr val="tx1"/>
                </a:solidFill>
                <a:latin typeface="Georgia" pitchFamily="18" charset="0"/>
              </a:rPr>
              <a:t>Задачи проекта: </a:t>
            </a:r>
            <a:r>
              <a:rPr lang="ru-RU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u="sng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доброволец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– альтруист, который по зову сердца добровольно занимается социально значимой деятельностью;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 доброволец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– человек, который в свое свободное время делает нечто полезное для других, не получая за это для себя прибыли;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доброволец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– человек, не имеющий каких-либо  особых для добровольца профессиональных навыков, способных бескорыстно передавать информацию, делиться опытом и оказывать помощь тому, кто в ней нуждается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>
                <a:solidFill>
                  <a:srgbClr val="7030A0"/>
                </a:solidFill>
              </a:rPr>
              <a:t>Кто такой волонтер?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Физическое и психическое здоровье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Осознанность выбора – интерес к деятельности, альтруизм, желание помогать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Ценностные ориентации человека– честность, доброта, справедливость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Психологические свойства человека – настойчивость, смелость, оптимизм, толерантность, вежливость, инициативность…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/>
                </a:solidFill>
              </a:rPr>
              <a:t>Какими качествами должен обладать волонтер?</a:t>
            </a:r>
            <a:endParaRPr lang="ru-RU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ru-RU" b="1" dirty="0" smtClean="0">
                <a:latin typeface="Arial Black" pitchFamily="34" charset="0"/>
              </a:rPr>
              <a:t>Сформировать группу исследователей для тестирования студентов;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endParaRPr lang="ru-RU" b="1" dirty="0" smtClean="0">
              <a:latin typeface="Arial Black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ru-RU" b="1" dirty="0" smtClean="0">
                <a:latin typeface="Arial Black" pitchFamily="34" charset="0"/>
              </a:rPr>
              <a:t> группу оформителей для создания презентации  для музея; 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endParaRPr lang="ru-RU" b="1" dirty="0" smtClean="0">
              <a:latin typeface="Arial Black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ru-RU" b="1" dirty="0" smtClean="0">
                <a:latin typeface="Arial Black" pitchFamily="34" charset="0"/>
              </a:rPr>
              <a:t>группу внимания и заботы о ветеране колледжа для посещения Андриенко Т.М. в домашних условиях.</a:t>
            </a:r>
          </a:p>
          <a:p>
            <a:pPr algn="just">
              <a:spcBef>
                <a:spcPct val="20000"/>
              </a:spcBef>
              <a:defRPr/>
            </a:pPr>
            <a:endParaRPr lang="ru-RU" b="1" dirty="0" smtClean="0">
              <a:latin typeface="Arial Black" pitchFamily="34" charset="0"/>
            </a:endParaRPr>
          </a:p>
          <a:p>
            <a:pPr marL="342900" indent="-342900" algn="just">
              <a:spcBef>
                <a:spcPct val="20000"/>
              </a:spcBef>
              <a:buFontTx/>
              <a:buChar char="-"/>
              <a:defRPr/>
            </a:pPr>
            <a:r>
              <a:rPr lang="ru-RU" b="1" dirty="0" smtClean="0">
                <a:latin typeface="Arial Black" pitchFamily="34" charset="0"/>
              </a:rPr>
              <a:t>Провести соц.опрос по оказанию помощи среди пожилых людей.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  <a:defRPr/>
            </a:pPr>
            <a:endParaRPr lang="ru-RU" b="1" dirty="0" smtClean="0">
              <a:latin typeface="Arial Black" pitchFamily="34" charset="0"/>
            </a:endParaRPr>
          </a:p>
          <a:p>
            <a:pPr marL="342900" indent="-342900" algn="just">
              <a:spcBef>
                <a:spcPct val="20000"/>
              </a:spcBef>
              <a:buFontTx/>
              <a:buChar char="-"/>
              <a:defRPr/>
            </a:pPr>
            <a:r>
              <a:rPr lang="ru-RU" b="1" dirty="0" smtClean="0">
                <a:latin typeface="Arial Black" pitchFamily="34" charset="0"/>
              </a:rPr>
              <a:t>Распределить ролевые функции среди участников проекта.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  <a:defRPr/>
            </a:pPr>
            <a:endParaRPr lang="ru-RU" b="1" dirty="0" smtClean="0">
              <a:latin typeface="Arial Black" pitchFamily="34" charset="0"/>
            </a:endParaRPr>
          </a:p>
          <a:p>
            <a:pPr marL="342900" indent="-342900" algn="just">
              <a:spcBef>
                <a:spcPct val="20000"/>
              </a:spcBef>
              <a:buFontTx/>
              <a:buChar char="-"/>
              <a:defRPr/>
            </a:pPr>
            <a:r>
              <a:rPr lang="ru-RU" b="1" dirty="0" smtClean="0">
                <a:latin typeface="Arial Black" pitchFamily="34" charset="0"/>
              </a:rPr>
              <a:t>Трудовая деятельность. Оказать помощь пожилому человеку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  <a:defRPr/>
            </a:pPr>
            <a:endParaRPr lang="ru-RU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342900" indent="-342900" algn="just">
              <a:spcBef>
                <a:spcPct val="20000"/>
              </a:spcBef>
              <a:buFontTx/>
              <a:buChar char="-"/>
              <a:defRPr/>
            </a:pPr>
            <a:endParaRPr lang="ru-RU" b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>
                <a:latin typeface="Arial Black" pitchFamily="34" charset="0"/>
              </a:rPr>
              <a:t>Создать презентацию к  проекту.  </a:t>
            </a:r>
          </a:p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Собрать материал о биографии ветерана колледжа</a:t>
            </a: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Организовать литературный вечер, посвященный  ветерану колледжа, где взять интервью о ее профессиональной деятельности. </a:t>
            </a:r>
          </a:p>
          <a:p>
            <a:endParaRPr lang="ru-RU" b="1" dirty="0" smtClean="0">
              <a:latin typeface="Georgia" pitchFamily="18" charset="0"/>
            </a:endParaRPr>
          </a:p>
          <a:p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smtClean="0">
                <a:latin typeface="Arial Black" pitchFamily="34" charset="0"/>
              </a:rPr>
              <a:t>Подвести итоги реализации проекта.      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Georgia" pitchFamily="18" charset="0"/>
              </a:rPr>
              <a:t>Программа действий:</a:t>
            </a:r>
            <a:r>
              <a:rPr lang="ru-RU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u="sng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spcBef>
                <a:spcPct val="20000"/>
              </a:spcBef>
              <a:defRPr/>
            </a:pPr>
            <a:r>
              <a:rPr lang="ru-RU" sz="96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8000" b="1" dirty="0" smtClean="0">
                <a:solidFill>
                  <a:srgbClr val="002060"/>
                </a:solidFill>
                <a:latin typeface="Georgia" pitchFamily="18" charset="0"/>
              </a:rPr>
              <a:t>Сейчас, когда мы переживаем сложный период социальных конфликтов во многих сферах нашей жизни, особенно остро ощущается, что подростки стали грубыми, жёсткими и даже равнодушными. Им нравится плыть по течению, ведь у них за спиной хорошая поддержка - родители. </a:t>
            </a:r>
          </a:p>
          <a:p>
            <a:pPr>
              <a:spcBef>
                <a:spcPct val="20000"/>
              </a:spcBef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Georgia" pitchFamily="18" charset="0"/>
              </a:rPr>
              <a:t>       Родители становятся лишь необходимым приложением в жизни. А бабушек и дедушек молодёжь и вовсе игнорирует. А хочется напомнить, что гуманизм, милосердие, сострадание, отзывчивость очень необходимы в жизни. И воспитывать эти качества нужно с детства. </a:t>
            </a:r>
          </a:p>
          <a:p>
            <a:pPr>
              <a:spcBef>
                <a:spcPct val="20000"/>
              </a:spcBef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Georgia" pitchFamily="18" charset="0"/>
              </a:rPr>
              <a:t>       Ведь именно этого нам , когда мы станем пожилыми, будет не хватать</a:t>
            </a:r>
            <a:r>
              <a:rPr lang="ru-RU" sz="7200" b="1" dirty="0" smtClean="0">
                <a:solidFill>
                  <a:srgbClr val="002060"/>
                </a:solidFill>
                <a:latin typeface="Georgia" pitchFamily="18" charset="0"/>
              </a:rPr>
              <a:t>.</a:t>
            </a:r>
            <a:r>
              <a:rPr lang="ru-RU" sz="72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7200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  <a:t>          Актуальность проекта:</a:t>
            </a:r>
            <a:br>
              <a:rPr lang="ru-RU" sz="4400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400" i="1" dirty="0" smtClean="0"/>
              <a:t>Группа исследователей посетили музей колледжа, чтобы найти информацию о педагогической деятельности педагога-ветерана </a:t>
            </a:r>
            <a:r>
              <a:rPr lang="ru-RU" sz="2400" i="1" dirty="0" smtClean="0"/>
              <a:t>Андриенко</a:t>
            </a:r>
            <a:r>
              <a:rPr lang="ru-RU" sz="2400" i="1" dirty="0" smtClean="0"/>
              <a:t> Тамары Михайловны, изучив при этом  историю колледжа</a:t>
            </a:r>
            <a:r>
              <a:rPr lang="ru-RU" i="1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Исследования по проекту</a:t>
            </a:r>
            <a:endParaRPr lang="ru-RU" dirty="0"/>
          </a:p>
        </p:txBody>
      </p:sp>
      <p:pic>
        <p:nvPicPr>
          <p:cNvPr id="4" name="Picture 2" descr="D:\По проекту Тамара Михайловна\Фото к проекту\qZHNklMOyY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468804"/>
            <a:ext cx="4392488" cy="33891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Picture 3" descr="D:\По проекту Тамара Михайловна\Фото к проекту\twYT74jWZk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352800"/>
            <a:ext cx="2544453" cy="33926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535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Волонтерский проект  «Добрые сердца», посвященный ветерану колледжа  Андриенко Тамаре Михайловне</vt:lpstr>
      <vt:lpstr>Слайд 2</vt:lpstr>
      <vt:lpstr>Цель проекта: </vt:lpstr>
      <vt:lpstr>Задачи проекта:  </vt:lpstr>
      <vt:lpstr>  Кто такой волонтер?   </vt:lpstr>
      <vt:lpstr>Какими качествами должен обладать волонтер?</vt:lpstr>
      <vt:lpstr>Программа действий: </vt:lpstr>
      <vt:lpstr>            Актуальность проекта:  </vt:lpstr>
      <vt:lpstr>Исследования по проекту</vt:lpstr>
      <vt:lpstr>Исследования по проекту</vt:lpstr>
      <vt:lpstr>Встреча с ветераном</vt:lpstr>
      <vt:lpstr>Итоги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Волонтерский проект «Добрые сердца», посвященный ветерану колледжа  Тамаре Михайловне </dc:title>
  <dc:creator>Литература</dc:creator>
  <cp:lastModifiedBy>Литература</cp:lastModifiedBy>
  <cp:revision>40</cp:revision>
  <dcterms:created xsi:type="dcterms:W3CDTF">2018-02-21T08:52:09Z</dcterms:created>
  <dcterms:modified xsi:type="dcterms:W3CDTF">2019-10-16T10:02:22Z</dcterms:modified>
</cp:coreProperties>
</file>