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60" r:id="rId4"/>
    <p:sldId id="261" r:id="rId5"/>
    <p:sldId id="262" r:id="rId6"/>
    <p:sldId id="263" r:id="rId7"/>
    <p:sldId id="264" r:id="rId8"/>
    <p:sldId id="265" r:id="rId9"/>
    <p:sldId id="306" r:id="rId10"/>
    <p:sldId id="290" r:id="rId11"/>
    <p:sldId id="269" r:id="rId12"/>
    <p:sldId id="271" r:id="rId13"/>
    <p:sldId id="272" r:id="rId14"/>
    <p:sldId id="273" r:id="rId15"/>
    <p:sldId id="274" r:id="rId16"/>
    <p:sldId id="275" r:id="rId17"/>
    <p:sldId id="276" r:id="rId18"/>
    <p:sldId id="277" r:id="rId19"/>
    <p:sldId id="281" r:id="rId20"/>
    <p:sldId id="280" r:id="rId21"/>
    <p:sldId id="279" r:id="rId22"/>
    <p:sldId id="284" r:id="rId23"/>
    <p:sldId id="283" r:id="rId24"/>
    <p:sldId id="288" r:id="rId25"/>
    <p:sldId id="289" r:id="rId26"/>
    <p:sldId id="305" r:id="rId27"/>
    <p:sldId id="297" r:id="rId28"/>
    <p:sldId id="302" r:id="rId29"/>
    <p:sldId id="296" r:id="rId30"/>
    <p:sldId id="292" r:id="rId31"/>
    <p:sldId id="295" r:id="rId32"/>
    <p:sldId id="294" r:id="rId33"/>
    <p:sldId id="293" r:id="rId34"/>
    <p:sldId id="301" r:id="rId35"/>
    <p:sldId id="300" r:id="rId36"/>
    <p:sldId id="298" r:id="rId37"/>
    <p:sldId id="303" r:id="rId38"/>
    <p:sldId id="304"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8760FAB-D336-442E-81ED-85E8462B33CD}" type="datetimeFigureOut">
              <a:rPr lang="ru-RU" smtClean="0"/>
              <a:pPr/>
              <a:t>04.12.2019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CAFFE-FE03-44DD-937F-B20C5E87BC5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760FAB-D336-442E-81ED-85E8462B33CD}" type="datetimeFigureOut">
              <a:rPr lang="ru-RU" smtClean="0"/>
              <a:pPr/>
              <a:t>04.12.2019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CAFFE-FE03-44DD-937F-B20C5E87BC5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760FAB-D336-442E-81ED-85E8462B33CD}" type="datetimeFigureOut">
              <a:rPr lang="ru-RU" smtClean="0"/>
              <a:pPr/>
              <a:t>04.12.2019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CAFFE-FE03-44DD-937F-B20C5E87BC5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760FAB-D336-442E-81ED-85E8462B33CD}" type="datetimeFigureOut">
              <a:rPr lang="ru-RU" smtClean="0"/>
              <a:pPr/>
              <a:t>04.12.2019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CAFFE-FE03-44DD-937F-B20C5E87BC5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8760FAB-D336-442E-81ED-85E8462B33CD}" type="datetimeFigureOut">
              <a:rPr lang="ru-RU" smtClean="0"/>
              <a:pPr/>
              <a:t>04.12.2019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CAFFE-FE03-44DD-937F-B20C5E87BC5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8760FAB-D336-442E-81ED-85E8462B33CD}" type="datetimeFigureOut">
              <a:rPr lang="ru-RU" smtClean="0"/>
              <a:pPr/>
              <a:t>04.12.2019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5CAFFE-FE03-44DD-937F-B20C5E87BC5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8760FAB-D336-442E-81ED-85E8462B33CD}" type="datetimeFigureOut">
              <a:rPr lang="ru-RU" smtClean="0"/>
              <a:pPr/>
              <a:t>04.12.2019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25CAFFE-FE03-44DD-937F-B20C5E87BC5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8760FAB-D336-442E-81ED-85E8462B33CD}" type="datetimeFigureOut">
              <a:rPr lang="ru-RU" smtClean="0"/>
              <a:pPr/>
              <a:t>04.12.2019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25CAFFE-FE03-44DD-937F-B20C5E87BC5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760FAB-D336-442E-81ED-85E8462B33CD}" type="datetimeFigureOut">
              <a:rPr lang="ru-RU" smtClean="0"/>
              <a:pPr/>
              <a:t>04.12.2019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25CAFFE-FE03-44DD-937F-B20C5E87BC5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8760FAB-D336-442E-81ED-85E8462B33CD}" type="datetimeFigureOut">
              <a:rPr lang="ru-RU" smtClean="0"/>
              <a:pPr/>
              <a:t>04.12.2019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5CAFFE-FE03-44DD-937F-B20C5E87BC5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8760FAB-D336-442E-81ED-85E8462B33CD}" type="datetimeFigureOut">
              <a:rPr lang="ru-RU" smtClean="0"/>
              <a:pPr/>
              <a:t>04.12.2019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5CAFFE-FE03-44DD-937F-B20C5E87BC5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60FAB-D336-442E-81ED-85E8462B33CD}" type="datetimeFigureOut">
              <a:rPr lang="ru-RU" smtClean="0"/>
              <a:pPr/>
              <a:t>04.12.2019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CAFFE-FE03-44DD-937F-B20C5E87BC5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36713"/>
            <a:ext cx="7772400" cy="4824536"/>
          </a:xfrm>
          <a:solidFill>
            <a:schemeClr val="bg1"/>
          </a:solidFill>
          <a:ln>
            <a:solidFill>
              <a:schemeClr val="bg1"/>
            </a:solidFill>
          </a:ln>
        </p:spPr>
        <p:txBody>
          <a:bodyPr>
            <a:normAutofit fontScale="90000"/>
          </a:bodyPr>
          <a:lstStyle/>
          <a:p>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dirty="0" smtClean="0">
                <a:solidFill>
                  <a:srgbClr val="FF0000"/>
                </a:solidFill>
                <a:latin typeface="Times New Roman" pitchFamily="18" charset="0"/>
                <a:cs typeface="Times New Roman" pitchFamily="18" charset="0"/>
              </a:rPr>
              <a:t>         </a:t>
            </a:r>
            <a:br>
              <a:rPr lang="ru-RU" dirty="0" smtClean="0">
                <a:solidFill>
                  <a:srgbClr val="FF0000"/>
                </a:solidFill>
                <a:latin typeface="Times New Roman" pitchFamily="18" charset="0"/>
                <a:cs typeface="Times New Roman" pitchFamily="18" charset="0"/>
              </a:rPr>
            </a:br>
            <a:r>
              <a:rPr lang="ru-RU" dirty="0">
                <a:solidFill>
                  <a:srgbClr val="FF0000"/>
                </a:solidFill>
                <a:latin typeface="Times New Roman" pitchFamily="18" charset="0"/>
                <a:cs typeface="Times New Roman" pitchFamily="18" charset="0"/>
              </a:rPr>
              <a:t/>
            </a:r>
            <a:br>
              <a:rPr lang="ru-RU" dirty="0">
                <a:solidFill>
                  <a:srgbClr val="FF0000"/>
                </a:solidFill>
                <a:latin typeface="Times New Roman" pitchFamily="18" charset="0"/>
                <a:cs typeface="Times New Roman" pitchFamily="18" charset="0"/>
              </a:rPr>
            </a:br>
            <a:r>
              <a:rPr lang="ru-RU" dirty="0" smtClean="0">
                <a:solidFill>
                  <a:srgbClr val="FF0000"/>
                </a:solidFill>
                <a:latin typeface="Times New Roman" pitchFamily="18" charset="0"/>
                <a:cs typeface="Times New Roman" pitchFamily="18" charset="0"/>
              </a:rPr>
              <a:t/>
            </a:r>
            <a:br>
              <a:rPr lang="ru-RU" dirty="0" smtClean="0">
                <a:solidFill>
                  <a:srgbClr val="FF0000"/>
                </a:solidFill>
                <a:latin typeface="Times New Roman" pitchFamily="18" charset="0"/>
                <a:cs typeface="Times New Roman" pitchFamily="18" charset="0"/>
              </a:rPr>
            </a:br>
            <a:r>
              <a:rPr lang="ru-RU" dirty="0" smtClean="0">
                <a:solidFill>
                  <a:srgbClr val="FF0000"/>
                </a:solidFill>
                <a:latin typeface="Times New Roman" pitchFamily="18" charset="0"/>
                <a:cs typeface="Times New Roman" pitchFamily="18" charset="0"/>
              </a:rPr>
              <a:t>Оригами и математика</a:t>
            </a: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1800" dirty="0" smtClean="0">
                <a:solidFill>
                  <a:srgbClr val="0070C0"/>
                </a:solidFill>
                <a:latin typeface="Times New Roman" pitchFamily="18" charset="0"/>
                <a:cs typeface="Times New Roman" pitchFamily="18" charset="0"/>
              </a:rPr>
              <a:t/>
            </a:r>
            <a:br>
              <a:rPr lang="ru-RU" sz="1800" dirty="0" smtClean="0">
                <a:solidFill>
                  <a:srgbClr val="0070C0"/>
                </a:solidFill>
                <a:latin typeface="Times New Roman" pitchFamily="18" charset="0"/>
                <a:cs typeface="Times New Roman" pitchFamily="18" charset="0"/>
              </a:rPr>
            </a:br>
            <a:r>
              <a:rPr lang="ru-RU" sz="1800" dirty="0" smtClean="0">
                <a:solidFill>
                  <a:srgbClr val="0070C0"/>
                </a:solidFill>
                <a:latin typeface="Times New Roman" pitchFamily="18" charset="0"/>
                <a:cs typeface="Times New Roman" pitchFamily="18" charset="0"/>
              </a:rPr>
              <a:t/>
            </a:r>
            <a:br>
              <a:rPr lang="ru-RU" sz="1800" dirty="0" smtClean="0">
                <a:solidFill>
                  <a:srgbClr val="0070C0"/>
                </a:solidFill>
                <a:latin typeface="Times New Roman" pitchFamily="18" charset="0"/>
                <a:cs typeface="Times New Roman" pitchFamily="18" charset="0"/>
              </a:rPr>
            </a:br>
            <a:r>
              <a:rPr lang="ru-RU" sz="1800" dirty="0" smtClean="0">
                <a:solidFill>
                  <a:srgbClr val="0070C0"/>
                </a:solidFill>
                <a:latin typeface="Times New Roman" pitchFamily="18" charset="0"/>
                <a:cs typeface="Times New Roman" pitchFamily="18" charset="0"/>
              </a:rPr>
              <a:t/>
            </a:r>
            <a:br>
              <a:rPr lang="ru-RU" sz="1800" dirty="0" smtClean="0">
                <a:solidFill>
                  <a:srgbClr val="0070C0"/>
                </a:solidFill>
                <a:latin typeface="Times New Roman" pitchFamily="18" charset="0"/>
                <a:cs typeface="Times New Roman" pitchFamily="18" charset="0"/>
              </a:rPr>
            </a:br>
            <a:r>
              <a:rPr lang="ru-RU" sz="1800" dirty="0" smtClean="0">
                <a:solidFill>
                  <a:srgbClr val="0070C0"/>
                </a:solidFill>
                <a:latin typeface="Times New Roman" pitchFamily="18" charset="0"/>
                <a:cs typeface="Times New Roman" pitchFamily="18" charset="0"/>
              </a:rPr>
              <a:t/>
            </a:r>
            <a:br>
              <a:rPr lang="ru-RU" sz="1800" dirty="0" smtClean="0">
                <a:solidFill>
                  <a:srgbClr val="0070C0"/>
                </a:solidFill>
                <a:latin typeface="Times New Roman" pitchFamily="18" charset="0"/>
                <a:cs typeface="Times New Roman" pitchFamily="18" charset="0"/>
              </a:rPr>
            </a:br>
            <a:r>
              <a:rPr lang="ru-RU" sz="1800" dirty="0" smtClean="0">
                <a:solidFill>
                  <a:srgbClr val="0070C0"/>
                </a:solidFill>
                <a:latin typeface="Times New Roman" pitchFamily="18" charset="0"/>
                <a:cs typeface="Times New Roman" pitchFamily="18" charset="0"/>
              </a:rPr>
              <a:t>                                                                                  Выполнил  </a:t>
            </a:r>
            <a:r>
              <a:rPr lang="ru-RU" sz="1800" dirty="0" err="1" smtClean="0">
                <a:solidFill>
                  <a:srgbClr val="0070C0"/>
                </a:solidFill>
                <a:latin typeface="Times New Roman" pitchFamily="18" charset="0"/>
                <a:cs typeface="Times New Roman" pitchFamily="18" charset="0"/>
              </a:rPr>
              <a:t>Шамаев</a:t>
            </a:r>
            <a:r>
              <a:rPr lang="ru-RU" sz="1800" dirty="0" smtClean="0">
                <a:solidFill>
                  <a:srgbClr val="0070C0"/>
                </a:solidFill>
                <a:latin typeface="Times New Roman" pitchFamily="18" charset="0"/>
                <a:cs typeface="Times New Roman" pitchFamily="18" charset="0"/>
              </a:rPr>
              <a:t> Кирилл</a:t>
            </a:r>
            <a:br>
              <a:rPr lang="ru-RU" sz="1800" dirty="0" smtClean="0">
                <a:solidFill>
                  <a:srgbClr val="0070C0"/>
                </a:solidFill>
                <a:latin typeface="Times New Roman" pitchFamily="18" charset="0"/>
                <a:cs typeface="Times New Roman" pitchFamily="18" charset="0"/>
              </a:rPr>
            </a:br>
            <a:r>
              <a:rPr lang="ru-RU" sz="1800" dirty="0">
                <a:solidFill>
                  <a:srgbClr val="0070C0"/>
                </a:solidFill>
                <a:latin typeface="Times New Roman" pitchFamily="18" charset="0"/>
                <a:cs typeface="Times New Roman" pitchFamily="18" charset="0"/>
              </a:rPr>
              <a:t> </a:t>
            </a:r>
            <a:r>
              <a:rPr lang="ru-RU" sz="1800" dirty="0" smtClean="0">
                <a:solidFill>
                  <a:srgbClr val="0070C0"/>
                </a:solidFill>
                <a:latin typeface="Times New Roman" pitchFamily="18" charset="0"/>
                <a:cs typeface="Times New Roman" pitchFamily="18" charset="0"/>
              </a:rPr>
              <a:t>                                                                                               ученик 5 «г» класса</a:t>
            </a:r>
            <a:br>
              <a:rPr lang="ru-RU" sz="1800" dirty="0" smtClean="0">
                <a:solidFill>
                  <a:srgbClr val="0070C0"/>
                </a:solidFill>
                <a:latin typeface="Times New Roman" pitchFamily="18" charset="0"/>
                <a:cs typeface="Times New Roman" pitchFamily="18" charset="0"/>
              </a:rPr>
            </a:br>
            <a:r>
              <a:rPr lang="ru-RU" sz="1800" dirty="0">
                <a:solidFill>
                  <a:srgbClr val="0070C0"/>
                </a:solidFill>
                <a:latin typeface="Times New Roman" pitchFamily="18" charset="0"/>
                <a:cs typeface="Times New Roman" pitchFamily="18" charset="0"/>
              </a:rPr>
              <a:t> </a:t>
            </a:r>
            <a:r>
              <a:rPr lang="ru-RU" sz="1800" dirty="0" smtClean="0">
                <a:solidFill>
                  <a:srgbClr val="0070C0"/>
                </a:solidFill>
                <a:latin typeface="Times New Roman" pitchFamily="18" charset="0"/>
                <a:cs typeface="Times New Roman" pitchFamily="18" charset="0"/>
              </a:rPr>
              <a:t>                                                                                                  МОБУ СОШ №24</a:t>
            </a:r>
            <a:br>
              <a:rPr lang="ru-RU" sz="1800" dirty="0" smtClean="0">
                <a:solidFill>
                  <a:srgbClr val="0070C0"/>
                </a:solidFill>
                <a:latin typeface="Times New Roman" pitchFamily="18" charset="0"/>
                <a:cs typeface="Times New Roman" pitchFamily="18" charset="0"/>
              </a:rPr>
            </a:br>
            <a:r>
              <a:rPr lang="ru-RU" sz="1800" dirty="0" smtClean="0">
                <a:solidFill>
                  <a:srgbClr val="0070C0"/>
                </a:solidFill>
                <a:latin typeface="Times New Roman" pitchFamily="18" charset="0"/>
                <a:cs typeface="Times New Roman" pitchFamily="18" charset="0"/>
              </a:rPr>
              <a:t>                                                       руководитель: Васильева Мария Николаевна</a:t>
            </a:r>
            <a:br>
              <a:rPr lang="ru-RU" sz="1800" dirty="0" smtClean="0">
                <a:solidFill>
                  <a:srgbClr val="0070C0"/>
                </a:solidFill>
                <a:latin typeface="Times New Roman" pitchFamily="18" charset="0"/>
                <a:cs typeface="Times New Roman" pitchFamily="18" charset="0"/>
              </a:rPr>
            </a:br>
            <a:r>
              <a:rPr lang="ru-RU" sz="1800" dirty="0">
                <a:solidFill>
                  <a:srgbClr val="0070C0"/>
                </a:solidFill>
                <a:latin typeface="Times New Roman" pitchFamily="18" charset="0"/>
                <a:cs typeface="Times New Roman" pitchFamily="18" charset="0"/>
              </a:rPr>
              <a:t/>
            </a:r>
            <a:br>
              <a:rPr lang="ru-RU" sz="1800" dirty="0">
                <a:solidFill>
                  <a:srgbClr val="0070C0"/>
                </a:solidFill>
                <a:latin typeface="Times New Roman" pitchFamily="18" charset="0"/>
                <a:cs typeface="Times New Roman" pitchFamily="18" charset="0"/>
              </a:rPr>
            </a:br>
            <a:r>
              <a:rPr lang="ru-RU" sz="1800" dirty="0" smtClean="0">
                <a:solidFill>
                  <a:srgbClr val="0070C0"/>
                </a:solidFill>
                <a:latin typeface="Times New Roman" pitchFamily="18" charset="0"/>
                <a:cs typeface="Times New Roman" pitchFamily="18" charset="0"/>
              </a:rPr>
              <a:t/>
            </a:r>
            <a:br>
              <a:rPr lang="ru-RU" sz="1800" dirty="0" smtClean="0">
                <a:solidFill>
                  <a:srgbClr val="0070C0"/>
                </a:solidFill>
                <a:latin typeface="Times New Roman" pitchFamily="18" charset="0"/>
                <a:cs typeface="Times New Roman" pitchFamily="18" charset="0"/>
              </a:rPr>
            </a:br>
            <a:r>
              <a:rPr lang="ru-RU" sz="1800" dirty="0" smtClean="0">
                <a:solidFill>
                  <a:srgbClr val="0070C0"/>
                </a:solidFill>
                <a:latin typeface="Times New Roman" pitchFamily="18" charset="0"/>
                <a:cs typeface="Times New Roman" pitchFamily="18" charset="0"/>
              </a:rPr>
              <a:t>                                                                                      </a:t>
            </a:r>
            <a:r>
              <a:rPr lang="ru-RU" sz="1600" dirty="0" smtClean="0">
                <a:solidFill>
                  <a:srgbClr val="0070C0"/>
                </a:solidFill>
                <a:latin typeface="Times New Roman" pitchFamily="18" charset="0"/>
                <a:cs typeface="Times New Roman" pitchFamily="18" charset="0"/>
              </a:rPr>
              <a:t/>
            </a:r>
            <a:br>
              <a:rPr lang="ru-RU" sz="1600" dirty="0" smtClean="0">
                <a:solidFill>
                  <a:srgbClr val="0070C0"/>
                </a:solidFill>
                <a:latin typeface="Times New Roman" pitchFamily="18" charset="0"/>
                <a:cs typeface="Times New Roman" pitchFamily="18" charset="0"/>
              </a:rPr>
            </a:br>
            <a:r>
              <a:rPr lang="ru-RU" sz="1800" dirty="0" smtClean="0">
                <a:solidFill>
                  <a:srgbClr val="0070C0"/>
                </a:solidFill>
                <a:latin typeface="Times New Roman" pitchFamily="18" charset="0"/>
                <a:cs typeface="Times New Roman" pitchFamily="18" charset="0"/>
              </a:rPr>
              <a:t>                                                                                  </a:t>
            </a: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endParaRPr lang="ru-RU" sz="2800"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Мои работы</a:t>
            </a:r>
            <a:endParaRPr lang="ru-RU" b="1" dirty="0">
              <a:latin typeface="Times New Roman" pitchFamily="18" charset="0"/>
              <a:cs typeface="Times New Roman" pitchFamily="18" charset="0"/>
            </a:endParaRPr>
          </a:p>
        </p:txBody>
      </p:sp>
      <p:pic>
        <p:nvPicPr>
          <p:cNvPr id="4098" name="Picture 2" descr="C:\Users\сардаана\Desktop\Новая папка\IMG-20191124-WA0022.jpg"/>
          <p:cNvPicPr>
            <a:picLocks noGrp="1" noChangeAspect="1" noChangeArrowheads="1"/>
          </p:cNvPicPr>
          <p:nvPr>
            <p:ph idx="1"/>
          </p:nvPr>
        </p:nvPicPr>
        <p:blipFill>
          <a:blip r:embed="rId2" cstate="print"/>
          <a:stretch>
            <a:fillRect/>
          </a:stretch>
        </p:blipFill>
        <p:spPr bwMode="auto">
          <a:xfrm>
            <a:off x="548922" y="1600200"/>
            <a:ext cx="8046156" cy="4525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сардаана\Desktop\Новая папка\IMG-20191124-WA0021.jpg"/>
          <p:cNvPicPr>
            <a:picLocks noGrp="1" noChangeAspect="1" noChangeArrowheads="1"/>
          </p:cNvPicPr>
          <p:nvPr>
            <p:ph idx="1"/>
          </p:nvPr>
        </p:nvPicPr>
        <p:blipFill>
          <a:blip r:embed="rId2" cstate="print"/>
          <a:srcRect/>
          <a:stretch>
            <a:fillRect/>
          </a:stretch>
        </p:blipFill>
        <p:spPr bwMode="auto">
          <a:xfrm>
            <a:off x="323528" y="692696"/>
            <a:ext cx="8424936" cy="543346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сардаана\Desktop\Новая папка\IMG-20191124-WA0023.jpg"/>
          <p:cNvPicPr>
            <a:picLocks noGrp="1" noChangeAspect="1" noChangeArrowheads="1"/>
          </p:cNvPicPr>
          <p:nvPr>
            <p:ph idx="1"/>
          </p:nvPr>
        </p:nvPicPr>
        <p:blipFill>
          <a:blip r:embed="rId2" cstate="print"/>
          <a:srcRect/>
          <a:stretch>
            <a:fillRect/>
          </a:stretch>
        </p:blipFill>
        <p:spPr bwMode="auto">
          <a:xfrm>
            <a:off x="611560" y="548680"/>
            <a:ext cx="8046156" cy="547260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сардаана\Desktop\Новая папка\IMG-20191124-WA0024.jpg"/>
          <p:cNvPicPr>
            <a:picLocks noGrp="1" noChangeAspect="1" noChangeArrowheads="1"/>
          </p:cNvPicPr>
          <p:nvPr>
            <p:ph idx="1"/>
          </p:nvPr>
        </p:nvPicPr>
        <p:blipFill>
          <a:blip r:embed="rId2" cstate="print"/>
          <a:srcRect/>
          <a:stretch>
            <a:fillRect/>
          </a:stretch>
        </p:blipFill>
        <p:spPr bwMode="auto">
          <a:xfrm>
            <a:off x="548922" y="332656"/>
            <a:ext cx="8046156" cy="579350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сардаана\Desktop\Новая папка\IMG-20191124-WA0026.jpg"/>
          <p:cNvPicPr>
            <a:picLocks noGrp="1" noChangeAspect="1" noChangeArrowheads="1"/>
          </p:cNvPicPr>
          <p:nvPr>
            <p:ph idx="1"/>
          </p:nvPr>
        </p:nvPicPr>
        <p:blipFill>
          <a:blip r:embed="rId2" cstate="print"/>
          <a:srcRect/>
          <a:stretch>
            <a:fillRect/>
          </a:stretch>
        </p:blipFill>
        <p:spPr bwMode="auto">
          <a:xfrm>
            <a:off x="548922" y="548680"/>
            <a:ext cx="8046156" cy="583264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сардаана\Desktop\Новая папка\IMG-20191124-WA0027.jpg"/>
          <p:cNvPicPr>
            <a:picLocks noGrp="1" noChangeAspect="1" noChangeArrowheads="1"/>
          </p:cNvPicPr>
          <p:nvPr>
            <p:ph idx="1"/>
          </p:nvPr>
        </p:nvPicPr>
        <p:blipFill>
          <a:blip r:embed="rId2" cstate="print"/>
          <a:srcRect/>
          <a:stretch>
            <a:fillRect/>
          </a:stretch>
        </p:blipFill>
        <p:spPr bwMode="auto">
          <a:xfrm>
            <a:off x="395536" y="692696"/>
            <a:ext cx="8424936" cy="543346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сардаана\Desktop\Новая папка\IMG-20191124-WA0028.jpg"/>
          <p:cNvPicPr>
            <a:picLocks noGrp="1" noChangeAspect="1" noChangeArrowheads="1"/>
          </p:cNvPicPr>
          <p:nvPr>
            <p:ph idx="1"/>
          </p:nvPr>
        </p:nvPicPr>
        <p:blipFill>
          <a:blip r:embed="rId2" cstate="print"/>
          <a:srcRect/>
          <a:stretch>
            <a:fillRect/>
          </a:stretch>
        </p:blipFill>
        <p:spPr bwMode="auto">
          <a:xfrm>
            <a:off x="548922" y="620688"/>
            <a:ext cx="8046156" cy="55054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сардаана\Desktop\Новая папка\IMG-20191124-WA0030.jpg"/>
          <p:cNvPicPr>
            <a:picLocks noGrp="1" noChangeAspect="1" noChangeArrowheads="1"/>
          </p:cNvPicPr>
          <p:nvPr>
            <p:ph idx="1"/>
          </p:nvPr>
        </p:nvPicPr>
        <p:blipFill>
          <a:blip r:embed="rId2" cstate="print"/>
          <a:srcRect/>
          <a:stretch>
            <a:fillRect/>
          </a:stretch>
        </p:blipFill>
        <p:spPr bwMode="auto">
          <a:xfrm>
            <a:off x="467544" y="548680"/>
            <a:ext cx="8280920" cy="557748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сардаана\Desktop\Новая папка\IMG-20191124-WA0031.jpg"/>
          <p:cNvPicPr>
            <a:picLocks noGrp="1" noChangeAspect="1" noChangeArrowheads="1"/>
          </p:cNvPicPr>
          <p:nvPr>
            <p:ph idx="1"/>
          </p:nvPr>
        </p:nvPicPr>
        <p:blipFill>
          <a:blip r:embed="rId2" cstate="print"/>
          <a:srcRect/>
          <a:stretch>
            <a:fillRect/>
          </a:stretch>
        </p:blipFill>
        <p:spPr bwMode="auto">
          <a:xfrm>
            <a:off x="548922" y="404664"/>
            <a:ext cx="8046156" cy="57214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сардаана\Desktop\Новая папка\IMG-20191124-WA0032.jpg"/>
          <p:cNvPicPr>
            <a:picLocks noGrp="1" noChangeAspect="1" noChangeArrowheads="1"/>
          </p:cNvPicPr>
          <p:nvPr>
            <p:ph idx="1"/>
          </p:nvPr>
        </p:nvPicPr>
        <p:blipFill>
          <a:blip r:embed="rId2" cstate="print"/>
          <a:srcRect/>
          <a:stretch>
            <a:fillRect/>
          </a:stretch>
        </p:blipFill>
        <p:spPr bwMode="auto">
          <a:xfrm>
            <a:off x="548922" y="620688"/>
            <a:ext cx="8046156" cy="55054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a:bodyPr>
          <a:lstStyle/>
          <a:p>
            <a:pPr>
              <a:buNone/>
            </a:pPr>
            <a:r>
              <a:rPr lang="ru-RU" sz="2400" dirty="0" smtClean="0">
                <a:latin typeface="Times New Roman" pitchFamily="18" charset="0"/>
                <a:cs typeface="Times New Roman" pitchFamily="18" charset="0"/>
              </a:rPr>
              <a:t>         С искусством оригами я познакомился в детском саду. Мы складывали простые фигурки из бумаги. Конечно, это было не обучение, а игра – волшебное превращение простого листочка в игрушку! Оригами – это идеальный конструктор, который состоит из одной детали(листа), с помощью которой создается бесконечное разнообразие форм, складываются тысячи разных фигурок.</a:t>
            </a:r>
          </a:p>
          <a:p>
            <a:pPr>
              <a:buNone/>
            </a:pPr>
            <a:r>
              <a:rPr lang="ru-RU" sz="2400" dirty="0" smtClean="0">
                <a:latin typeface="Times New Roman" pitchFamily="18" charset="0"/>
                <a:cs typeface="Times New Roman" pitchFamily="18" charset="0"/>
              </a:rPr>
              <a:t>          Я обратил внимание, что искусство оригами сочетает в себе  красивые формы и удивительно правильные линии. В школе мне больше всего нравится урок математики. И мне стало интересно, насколько близко связано искусство оригами с математикой? Может быть. Именно из-за этого мастера оригами говорят, что при складывании фигурок « голова работает руками»  и очень успешно.</a:t>
            </a:r>
          </a:p>
          <a:p>
            <a:pPr>
              <a:buNone/>
            </a:pPr>
            <a:endParaRPr lang="ru-RU" sz="2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сардаана\Desktop\Новая папка\IMG-20191124-WA0035.jpg"/>
          <p:cNvPicPr>
            <a:picLocks noGrp="1" noChangeAspect="1" noChangeArrowheads="1"/>
          </p:cNvPicPr>
          <p:nvPr>
            <p:ph idx="1"/>
          </p:nvPr>
        </p:nvPicPr>
        <p:blipFill>
          <a:blip r:embed="rId2" cstate="print"/>
          <a:srcRect/>
          <a:stretch>
            <a:fillRect/>
          </a:stretch>
        </p:blipFill>
        <p:spPr bwMode="auto">
          <a:xfrm>
            <a:off x="548922" y="548680"/>
            <a:ext cx="8046156" cy="557748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сардаана\Desktop\Новая папка\IMG-20191124-WA0038.jpg"/>
          <p:cNvPicPr>
            <a:picLocks noChangeAspect="1" noChangeArrowheads="1"/>
          </p:cNvPicPr>
          <p:nvPr/>
        </p:nvPicPr>
        <p:blipFill>
          <a:blip r:embed="rId2" cstate="print"/>
          <a:srcRect/>
          <a:stretch>
            <a:fillRect/>
          </a:stretch>
        </p:blipFill>
        <p:spPr bwMode="auto">
          <a:xfrm>
            <a:off x="395536" y="404664"/>
            <a:ext cx="8496944" cy="576064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сардаана\Desktop\Новая папка\IMG-20191124-WA0036.jpg"/>
          <p:cNvPicPr>
            <a:picLocks noGrp="1" noChangeAspect="1" noChangeArrowheads="1"/>
          </p:cNvPicPr>
          <p:nvPr>
            <p:ph idx="1"/>
          </p:nvPr>
        </p:nvPicPr>
        <p:blipFill>
          <a:blip r:embed="rId2" cstate="print"/>
          <a:srcRect/>
          <a:stretch>
            <a:fillRect/>
          </a:stretch>
        </p:blipFill>
        <p:spPr bwMode="auto">
          <a:xfrm>
            <a:off x="395536" y="476672"/>
            <a:ext cx="8424936" cy="564949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сардаана\Desktop\Новая папка\IMG-20191124-WA0040.jpg"/>
          <p:cNvPicPr>
            <a:picLocks noGrp="1" noChangeAspect="1" noChangeArrowheads="1"/>
          </p:cNvPicPr>
          <p:nvPr>
            <p:ph idx="1"/>
          </p:nvPr>
        </p:nvPicPr>
        <p:blipFill>
          <a:blip r:embed="rId2" cstate="print"/>
          <a:srcRect/>
          <a:stretch>
            <a:fillRect/>
          </a:stretch>
        </p:blipFill>
        <p:spPr bwMode="auto">
          <a:xfrm>
            <a:off x="548922" y="476672"/>
            <a:ext cx="8046156" cy="564949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latin typeface="Times New Roman" pitchFamily="18" charset="0"/>
                <a:cs typeface="Times New Roman" pitchFamily="18" charset="0"/>
              </a:rPr>
              <a:t>Этот телевизор я придумал сам</a:t>
            </a:r>
            <a:endParaRPr lang="ru-RU" sz="2000" dirty="0">
              <a:latin typeface="Times New Roman" pitchFamily="18" charset="0"/>
              <a:cs typeface="Times New Roman" pitchFamily="18" charset="0"/>
            </a:endParaRPr>
          </a:p>
        </p:txBody>
      </p:sp>
      <p:pic>
        <p:nvPicPr>
          <p:cNvPr id="4" name="Picture 5" descr="C:\Users\сардаана\Desktop\Новая папка\IMG-20191124-WA0033.jpg"/>
          <p:cNvPicPr>
            <a:picLocks noChangeAspect="1" noChangeArrowheads="1"/>
          </p:cNvPicPr>
          <p:nvPr/>
        </p:nvPicPr>
        <p:blipFill>
          <a:blip r:embed="rId2" cstate="print"/>
          <a:srcRect/>
          <a:stretch>
            <a:fillRect/>
          </a:stretch>
        </p:blipFill>
        <p:spPr bwMode="auto">
          <a:xfrm>
            <a:off x="539552" y="1412776"/>
            <a:ext cx="8208912" cy="482453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ru-RU" sz="2400" dirty="0" smtClean="0">
                <a:latin typeface="Times New Roman" pitchFamily="18" charset="0"/>
                <a:cs typeface="Times New Roman" pitchFamily="18" charset="0"/>
              </a:rPr>
              <a:t>Птичку и собаку тоже сам придумал</a:t>
            </a:r>
            <a:endParaRPr lang="ru-RU" sz="2400" dirty="0">
              <a:latin typeface="Times New Roman" pitchFamily="18" charset="0"/>
              <a:cs typeface="Times New Roman" pitchFamily="18" charset="0"/>
            </a:endParaRPr>
          </a:p>
        </p:txBody>
      </p:sp>
      <p:pic>
        <p:nvPicPr>
          <p:cNvPr id="4" name="Picture 2" descr="C:\Users\сардаана\Desktop\Новая папка\IMG-20191124-WA0034.jpg"/>
          <p:cNvPicPr>
            <a:picLocks noGrp="1" noChangeAspect="1" noChangeArrowheads="1"/>
          </p:cNvPicPr>
          <p:nvPr>
            <p:ph sz="half" idx="1"/>
          </p:nvPr>
        </p:nvPicPr>
        <p:blipFill>
          <a:blip r:embed="rId2" cstate="print"/>
          <a:stretch>
            <a:fillRect/>
          </a:stretch>
        </p:blipFill>
        <p:spPr bwMode="auto">
          <a:xfrm>
            <a:off x="457200" y="1556792"/>
            <a:ext cx="4038600" cy="4824535"/>
          </a:xfrm>
          <a:prstGeom prst="rect">
            <a:avLst/>
          </a:prstGeom>
          <a:noFill/>
        </p:spPr>
      </p:pic>
      <p:pic>
        <p:nvPicPr>
          <p:cNvPr id="5" name="Picture 3" descr="C:\Users\сардаана\Desktop\Новая папка\IMG-20191124-WA0029.jpg"/>
          <p:cNvPicPr>
            <a:picLocks noChangeAspect="1" noChangeArrowheads="1"/>
          </p:cNvPicPr>
          <p:nvPr/>
        </p:nvPicPr>
        <p:blipFill>
          <a:blip r:embed="rId3" cstate="print"/>
          <a:srcRect/>
          <a:stretch>
            <a:fillRect/>
          </a:stretch>
        </p:blipFill>
        <p:spPr bwMode="auto">
          <a:xfrm>
            <a:off x="4860032" y="1628800"/>
            <a:ext cx="3888432" cy="482453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Мастер-класс на уроке математики</a:t>
            </a:r>
            <a:endParaRPr lang="ru-RU"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251520" y="1556792"/>
            <a:ext cx="4038600" cy="4536504"/>
          </a:xfrm>
          <a:prstGeom prst="rect">
            <a:avLst/>
          </a:prstGeom>
          <a:solidFill>
            <a:srgbClr val="FF0000"/>
          </a:solidFill>
          <a:ln w="9525">
            <a:solidFill>
              <a:srgbClr val="FF0000"/>
            </a:solidFill>
            <a:miter lim="800000"/>
            <a:headEnd/>
            <a:tailEnd/>
          </a:ln>
          <a:effectLst/>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716016" y="1556792"/>
            <a:ext cx="4038600" cy="4536504"/>
          </a:xfrm>
          <a:prstGeom prst="rect">
            <a:avLst/>
          </a:prstGeom>
          <a:noFill/>
          <a:ln w="9525">
            <a:solidFill>
              <a:srgbClr val="FF0000"/>
            </a:solid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r>
              <a:rPr lang="ru-RU" sz="2400" dirty="0" smtClean="0">
                <a:latin typeface="Times New Roman" pitchFamily="18" charset="0"/>
                <a:cs typeface="Times New Roman" pitchFamily="18" charset="0"/>
              </a:rPr>
              <a:t>Еще я очень люблю рисовать и поэтому занимаюсь в художественной школе. Моя мама говорит, что оригами - это не простое развлечение. Оно развивает художественный вкус, мышление, творческие и логические способности, помогает без труда разбираться в чертежах.</a:t>
            </a:r>
            <a:r>
              <a:rPr lang="ru-RU" sz="2400" dirty="0" smtClean="0"/>
              <a:t/>
            </a:r>
            <a:br>
              <a:rPr lang="ru-RU" sz="2400" dirty="0" smtClean="0"/>
            </a:br>
            <a:r>
              <a:rPr lang="ru-RU" sz="2400" dirty="0" smtClean="0">
                <a:latin typeface="Times New Roman" pitchFamily="18" charset="0"/>
                <a:cs typeface="Times New Roman" pitchFamily="18" charset="0"/>
              </a:rPr>
              <a:t>В будущем я хочу научиться делать много различных фигур с помощью оригами и собрать их больше тысячи. И сегодня хочу показать  наброски брошюры «Оригами для начинающих». </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a:bodyPr>
          <a:lstStyle/>
          <a:p>
            <a:r>
              <a:rPr lang="ru-RU" sz="2400" b="1" dirty="0" smtClean="0">
                <a:latin typeface="Times New Roman" pitchFamily="18" charset="0"/>
                <a:cs typeface="Times New Roman" pitchFamily="18" charset="0"/>
              </a:rPr>
              <a:t>Оригами из бумаги для начинающих: простые схемы</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Оригами из бумаги для начинающих ̶ это один из видов искусства, с помощью которого можно получить неповторимые поделки. Его достоинство заключается в том, что большая часть игрушек делается без клея, ножниц и к ним есть инструкция.</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Оригами для начинающих: необходимые материалы</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Легкие оригами из бумаги делаются из обычного офисного листа. Чтобы приступить к работе, нужно подготовить самые необходимые инструменты и расходные материалы.</a:t>
            </a:r>
            <a:endParaRPr lang="ru-RU"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6250706"/>
          </a:xfrm>
        </p:spPr>
        <p:txBody>
          <a:bodyPr>
            <a:noAutofit/>
          </a:bodyPr>
          <a:lstStyle/>
          <a:p>
            <a:r>
              <a:rPr lang="ru-RU" sz="2400" b="1" i="1" dirty="0" smtClean="0">
                <a:latin typeface="Times New Roman" pitchFamily="18" charset="0"/>
                <a:cs typeface="Times New Roman" pitchFamily="18" charset="0"/>
              </a:rPr>
              <a:t>Выбор материалов</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Самые легкие оригами из бумаги для начинающих в основном делаются из офисной, так как она не гладкая и более уплотненная, что удобно для процесса складывания. Также подойдут такие виды бумаги:</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-цветная офисная;</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стикеры</a:t>
            </a:r>
            <a:r>
              <a:rPr lang="ru-RU" sz="2400" dirty="0" smtClean="0">
                <a:latin typeface="Times New Roman" pitchFamily="18" charset="0"/>
                <a:cs typeface="Times New Roman" pitchFamily="18" charset="0"/>
              </a:rPr>
              <a:t> для заметок;</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-специальная для оригами;</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фольгированная</a:t>
            </a:r>
            <a:r>
              <a:rPr lang="ru-RU" sz="2400" dirty="0" smtClean="0">
                <a:latin typeface="Times New Roman" pitchFamily="18" charset="0"/>
                <a:cs typeface="Times New Roman" pitchFamily="18" charset="0"/>
              </a:rPr>
              <a:t> для сложных схем.</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Также самые простые оригами для начинающих могут потребовать таких принадлежностей, как клей в карандаше или ПВА, ножницы, элементы декора.</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976664"/>
          </a:xfrm>
        </p:spPr>
        <p:txBody>
          <a:bodyPr>
            <a:noAutofit/>
          </a:bodyPr>
          <a:lstStyle/>
          <a:p>
            <a:pPr>
              <a:buNone/>
            </a:pPr>
            <a:r>
              <a:rPr lang="ru-RU" sz="2000" b="1" dirty="0" smtClean="0">
                <a:latin typeface="Times New Roman" pitchFamily="18" charset="0"/>
                <a:cs typeface="Times New Roman" pitchFamily="18" charset="0"/>
              </a:rPr>
              <a:t>      Актуальность</a:t>
            </a:r>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В математике, особенно в геометрии без оригами практически не обойтись. В сложенном виде оно представляет собой многогранник, фигуру с множеством плоских поверхностей, а когда фигура разложении и показаны все складки, то мы можем увидеть множество геометрических фигур.</a:t>
            </a:r>
          </a:p>
          <a:p>
            <a:pPr>
              <a:buNone/>
            </a:pPr>
            <a:r>
              <a:rPr lang="ru-RU" sz="2000" b="1" dirty="0" smtClean="0">
                <a:latin typeface="Times New Roman" pitchFamily="18" charset="0"/>
                <a:cs typeface="Times New Roman" pitchFamily="18" charset="0"/>
              </a:rPr>
              <a:t>      Цель: </a:t>
            </a:r>
            <a:r>
              <a:rPr lang="ru-RU" sz="2000" dirty="0" smtClean="0">
                <a:latin typeface="Times New Roman" pitchFamily="18" charset="0"/>
                <a:cs typeface="Times New Roman" pitchFamily="18" charset="0"/>
              </a:rPr>
              <a:t>изучить взаимосвязь оригами – древнего японского искусства и  науки математики.</a:t>
            </a:r>
          </a:p>
          <a:p>
            <a:pPr>
              <a:buNone/>
            </a:pPr>
            <a:r>
              <a:rPr lang="ru-RU" sz="2000" b="1" dirty="0" smtClean="0">
                <a:latin typeface="Times New Roman" pitchFamily="18" charset="0"/>
                <a:cs typeface="Times New Roman" pitchFamily="18" charset="0"/>
              </a:rPr>
              <a:t>      Гипотеза: </a:t>
            </a:r>
            <a:r>
              <a:rPr lang="ru-RU" sz="2000" dirty="0" smtClean="0">
                <a:latin typeface="Times New Roman" pitchFamily="18" charset="0"/>
                <a:cs typeface="Times New Roman" pitchFamily="18" charset="0"/>
              </a:rPr>
              <a:t>оригами выполняется, правильно используя математические способности и навыки (точность, расчет, аккуратность, конструктивное мышление, внимание и познавательность).</a:t>
            </a:r>
          </a:p>
          <a:p>
            <a:pPr>
              <a:buNone/>
            </a:pPr>
            <a:r>
              <a:rPr lang="ru-RU" sz="2000" b="1" dirty="0" smtClean="0">
                <a:latin typeface="Times New Roman" pitchFamily="18" charset="0"/>
                <a:cs typeface="Times New Roman" pitchFamily="18" charset="0"/>
              </a:rPr>
              <a:t>      Объект исследования:</a:t>
            </a:r>
            <a:r>
              <a:rPr lang="ru-RU" sz="2000" dirty="0" smtClean="0">
                <a:latin typeface="Times New Roman" pitchFamily="18" charset="0"/>
                <a:cs typeface="Times New Roman" pitchFamily="18" charset="0"/>
              </a:rPr>
              <a:t> оригами.</a:t>
            </a:r>
          </a:p>
          <a:p>
            <a:pPr>
              <a:buNone/>
            </a:pPr>
            <a:r>
              <a:rPr lang="ru-RU" sz="2000" b="1" dirty="0" smtClean="0">
                <a:latin typeface="Times New Roman" pitchFamily="18" charset="0"/>
                <a:cs typeface="Times New Roman" pitchFamily="18" charset="0"/>
              </a:rPr>
              <a:t>      Методы исследования:</a:t>
            </a:r>
            <a:r>
              <a:rPr lang="ru-RU" sz="2000" dirty="0" smtClean="0">
                <a:latin typeface="Times New Roman" pitchFamily="18" charset="0"/>
                <a:cs typeface="Times New Roman" pitchFamily="18" charset="0"/>
              </a:rPr>
              <a:t>  </a:t>
            </a:r>
          </a:p>
          <a:p>
            <a:pPr lvl="0">
              <a:buNone/>
            </a:pPr>
            <a:r>
              <a:rPr lang="ru-RU" sz="2000" dirty="0" smtClean="0">
                <a:latin typeface="Times New Roman" pitchFamily="18" charset="0"/>
                <a:cs typeface="Times New Roman" pitchFamily="18" charset="0"/>
              </a:rPr>
              <a:t>     -изучение литературы и сведений из различных информационных источников.</a:t>
            </a:r>
          </a:p>
          <a:p>
            <a:pPr lvl="0">
              <a:buNone/>
            </a:pPr>
            <a:r>
              <a:rPr lang="ru-RU" sz="2000" dirty="0" smtClean="0">
                <a:latin typeface="Times New Roman" pitchFamily="18" charset="0"/>
                <a:cs typeface="Times New Roman" pitchFamily="18" charset="0"/>
              </a:rPr>
              <a:t>     -практическая работа.</a:t>
            </a:r>
            <a:endParaRPr lang="ru-RU" sz="20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fontScale="90000"/>
          </a:bodyPr>
          <a:lstStyle/>
          <a:p>
            <a:r>
              <a:rPr lang="ru-RU" sz="2400" i="1" dirty="0" smtClean="0">
                <a:latin typeface="Times New Roman" pitchFamily="18" charset="0"/>
                <a:cs typeface="Times New Roman" pitchFamily="18" charset="0"/>
              </a:rPr>
              <a:t>Совет:</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Перед тем, как делать оригами из бумаги для начинающих, можно проявить фантазию. Для создания </a:t>
            </a:r>
            <a:r>
              <a:rPr lang="ru-RU" sz="2400" i="1" dirty="0" err="1" smtClean="0">
                <a:latin typeface="Times New Roman" pitchFamily="18" charset="0"/>
                <a:cs typeface="Times New Roman" pitchFamily="18" charset="0"/>
              </a:rPr>
              <a:t>креативных</a:t>
            </a:r>
            <a:r>
              <a:rPr lang="ru-RU" sz="2400" i="1" dirty="0" smtClean="0">
                <a:latin typeface="Times New Roman" pitchFamily="18" charset="0"/>
                <a:cs typeface="Times New Roman" pitchFamily="18" charset="0"/>
              </a:rPr>
              <a:t> фигур также подойдут плотные странички журналов, деньги и другие необычные виды бумажных материалов.</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Делать простое оригами из бумаги можно, используя не только белые листы</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Делая оригами пошагово, лучше не выбирать обычную цветную школьную бумагу, так как она не плотная и быстро разрывается.</a:t>
            </a: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Схемы оригами для начинающих</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Для тех, что только начал заниматься созданием бумажных фигурок, подойдут упрощенные схемы. Они помогут освоить основу техник. Очень хорошим выбором станут несложные животные и цветы. </a:t>
            </a:r>
            <a:br>
              <a:rPr lang="ru-RU" sz="2400"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Autofit/>
          </a:bodyPr>
          <a:lstStyle/>
          <a:p>
            <a:r>
              <a:rPr lang="ru-RU" sz="2400" dirty="0" smtClean="0">
                <a:latin typeface="Times New Roman" pitchFamily="18" charset="0"/>
                <a:cs typeface="Times New Roman" pitchFamily="18" charset="0"/>
              </a:rPr>
              <a:t>Один из несложных вариантов ̶ это небольшая бабочка.</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Схема оригами бабочки:</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1. цветную бумагу в виде квадрата сложить вдвое и развернуть;</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2. сложить по диагонали и развернуть, получив 8 сгибов, разделяющих квадрат на 8 треугольников;</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3. боковые части вгибаются вовнутрь;</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4. углы притягиваются друг к другу с одной стороны;</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5. верхние треугольники складываются в 2 раза;</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6. перевернуть острым уголком книзу и немного перекрыть основание;</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7. завернуть уголок и перевернуть поделку другой стороной, подвернутый уголок должен быть на лицевой стороне;</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8. сделать изгиб и разложить нижние крылышки.</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373216"/>
            <a:ext cx="8075240" cy="1224136"/>
          </a:xfrm>
        </p:spPr>
        <p:txBody>
          <a:bodyPr>
            <a:noAutofit/>
          </a:bodyPr>
          <a:lstStyle/>
          <a:p>
            <a:r>
              <a:rPr lang="ru-RU" sz="2400" dirty="0" smtClean="0">
                <a:latin typeface="Times New Roman" pitchFamily="18" charset="0"/>
                <a:cs typeface="Times New Roman" pitchFamily="18" charset="0"/>
              </a:rPr>
              <a:t>Бабочка из бумаги своими руками выглядит очень красиво и реалистично, для нее выбираем цветную бумагу.</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Для выполнения потребуется всего 10-15 минут.</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4" name="Содержимое 3" descr="Бабочка из бумаги своими руками выглядит очень красиво и реалистично, для нее выбираем цветную бумагу"/>
          <p:cNvPicPr>
            <a:picLocks noGrp="1"/>
          </p:cNvPicPr>
          <p:nvPr>
            <p:ph idx="1"/>
          </p:nvPr>
        </p:nvPicPr>
        <p:blipFill>
          <a:blip r:embed="rId2" cstate="print"/>
          <a:srcRect/>
          <a:stretch>
            <a:fillRect/>
          </a:stretch>
        </p:blipFill>
        <p:spPr bwMode="auto">
          <a:xfrm>
            <a:off x="683568" y="260648"/>
            <a:ext cx="7848872" cy="489654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r>
              <a:rPr lang="ru-RU" sz="2400" dirty="0" smtClean="0">
                <a:latin typeface="Times New Roman" pitchFamily="18" charset="0"/>
                <a:cs typeface="Times New Roman" pitchFamily="18" charset="0"/>
              </a:rPr>
              <a:t>Одна из самых простых поделок, которую сможет сделать даже маленький ребенок, выполняется по такой схеме: </a:t>
            </a: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Схема оригами кораблика</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1. прямоугольный лист бумаги сложить пополам;</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2. верхние углы загибаются к середине;</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3. свободные края подгибаются снизу наверх и вовнутрь;</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4. противоположные углы сводятся, образуется квадрат;</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5. нижние углы с двух сторон загибаются к верхнему;</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6. противоположные углы треугольника сводятся друг к другу;</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7. верхние уголки квадрата распрямляются.</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Для выполнения кораблика достаточно 5 минут.</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01208"/>
            <a:ext cx="8075240" cy="1368152"/>
          </a:xfrm>
        </p:spPr>
        <p:txBody>
          <a:bodyPr>
            <a:normAutofit/>
          </a:bodyPr>
          <a:lstStyle/>
          <a:p>
            <a:r>
              <a:rPr lang="ru-RU" sz="2400" dirty="0" smtClean="0">
                <a:latin typeface="Times New Roman" pitchFamily="18" charset="0"/>
                <a:cs typeface="Times New Roman" pitchFamily="18" charset="0"/>
              </a:rPr>
              <a:t>Оригами поэтапно позволяет сделать поделку с минимальной затратой времени.</a:t>
            </a:r>
            <a:r>
              <a:rPr lang="ru-RU" sz="2000" dirty="0" smtClean="0"/>
              <a:t/>
            </a:r>
            <a:br>
              <a:rPr lang="ru-RU" sz="2000" dirty="0" smtClean="0"/>
            </a:br>
            <a:endParaRPr lang="ru-RU" sz="2000" dirty="0">
              <a:latin typeface="Times New Roman" pitchFamily="18" charset="0"/>
              <a:cs typeface="Times New Roman" pitchFamily="18" charset="0"/>
            </a:endParaRPr>
          </a:p>
        </p:txBody>
      </p:sp>
      <p:pic>
        <p:nvPicPr>
          <p:cNvPr id="4" name="Содержимое 3" descr="Оригами поэтапно позволяет сделать поделку с минимальной затратой времени."/>
          <p:cNvPicPr>
            <a:picLocks noGrp="1"/>
          </p:cNvPicPr>
          <p:nvPr>
            <p:ph idx="1"/>
          </p:nvPr>
        </p:nvPicPr>
        <p:blipFill>
          <a:blip r:embed="rId2" cstate="print"/>
          <a:srcRect/>
          <a:stretch>
            <a:fillRect/>
          </a:stretch>
        </p:blipFill>
        <p:spPr bwMode="auto">
          <a:xfrm>
            <a:off x="827584" y="260350"/>
            <a:ext cx="7344816" cy="489684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Autofit/>
          </a:bodyPr>
          <a:lstStyle/>
          <a:p>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Одним из популярных вариантов считается тюльпан. Он делается по такой схеме: </a:t>
            </a:r>
            <a:br>
              <a:rPr lang="ru-RU" sz="2400"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Схема оригами цветка для начинающих</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1. бумагу в виде квадрата сложить диагонально, развернуть;</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2. согнуть пополам по горизонтали и развернуть;</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3. продольные сгибы вогнуть внутрь, для получения треугольника со складками внутри;</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4. верхние нижние углы отогнуть к верху, перевернуть поделку и повторить то же самое с нижними уголками;</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5. отогнуть правый уголок, перевернуть модуль и повторить со всех сторон;</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6. правый угол загибается к центру, немного заходя за него;</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7. левый угол сгибается внахлест, полностью закрывая правый, далее перевернуть и повторить тоже самое;</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8. заправить уголок в уголок с двух сторон;</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9. надуть бутон и расправить лепестки.</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73216"/>
            <a:ext cx="7859216" cy="1080120"/>
          </a:xfrm>
        </p:spPr>
        <p:txBody>
          <a:bodyPr>
            <a:normAutofit fontScale="90000"/>
          </a:bodyPr>
          <a:lstStyle/>
          <a:p>
            <a:r>
              <a:rPr lang="ru-RU" sz="2700" dirty="0" smtClean="0">
                <a:latin typeface="Times New Roman" pitchFamily="18" charset="0"/>
                <a:cs typeface="Times New Roman" pitchFamily="18" charset="0"/>
              </a:rPr>
              <a:t>Стебель формируется с помощью сложенной в несколько небольшой полоски бумаги. После получения модулей, бутон и стебель соединяются между собой, образуя тюльпан.</a:t>
            </a:r>
            <a:r>
              <a:rPr lang="ru-RU" sz="2400" dirty="0" smtClean="0"/>
              <a:t/>
            </a:r>
            <a:br>
              <a:rPr lang="ru-RU" sz="2400" dirty="0" smtClean="0"/>
            </a:br>
            <a:endParaRPr lang="ru-RU" sz="2400" dirty="0"/>
          </a:p>
        </p:txBody>
      </p:sp>
      <p:pic>
        <p:nvPicPr>
          <p:cNvPr id="4" name="Содержимое 3" descr="Пошаговая инструкция оригами тюльпана"/>
          <p:cNvPicPr>
            <a:picLocks noGrp="1"/>
          </p:cNvPicPr>
          <p:nvPr>
            <p:ph idx="1"/>
          </p:nvPr>
        </p:nvPicPr>
        <p:blipFill>
          <a:blip r:embed="rId2" cstate="print"/>
          <a:srcRect/>
          <a:stretch>
            <a:fillRect/>
          </a:stretch>
        </p:blipFill>
        <p:spPr bwMode="auto">
          <a:xfrm>
            <a:off x="1115616" y="188640"/>
            <a:ext cx="6696744" cy="475252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832648"/>
          </a:xfrm>
        </p:spPr>
        <p:txBody>
          <a:bodyPr>
            <a:normAutofit/>
          </a:bodyPr>
          <a:lstStyle/>
          <a:p>
            <a:pPr>
              <a:buNone/>
            </a:pPr>
            <a:r>
              <a:rPr lang="ru-RU" b="1" dirty="0" smtClean="0">
                <a:latin typeface="Times New Roman" pitchFamily="18" charset="0"/>
                <a:cs typeface="Times New Roman" pitchFamily="18" charset="0"/>
              </a:rPr>
              <a:t>                Оригами и математика</a:t>
            </a:r>
            <a:endParaRPr lang="ru-RU"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 сложенном виде искусство представляет собой многогранник, фигуру с множеством плоских плоскостей, а когда фигура разложена и показаны все складки, то мы можем увидеть очень много геометрических фигур. При первом знакомстве с данным искусством дети постигают такие простые геометрические фигуры, как квадрат и треугольник. Сам же процесс складывания предполагает выполнение очередности точно определенных действий по следующим законам, которые перекликаются с законами математики: точное выполнение по инструкции; точки определяются пересечениями линий; все складки определяются путем совмещения элементов листа – линий или точек; все линии прямые и делятся на параллельные и перпендикулярные.</a:t>
            </a:r>
          </a:p>
          <a:p>
            <a:endParaRPr lang="ru-RU" sz="20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192688"/>
          </a:xfrm>
        </p:spPr>
        <p:txBody>
          <a:bodyPr>
            <a:normAutofit fontScale="92500" lnSpcReduction="20000"/>
          </a:bodyPr>
          <a:lstStyle/>
          <a:p>
            <a:pPr>
              <a:buNone/>
            </a:pPr>
            <a:r>
              <a:rPr lang="ru-RU" b="1" dirty="0" smtClean="0"/>
              <a:t>                                 </a:t>
            </a:r>
            <a:r>
              <a:rPr lang="ru-RU" sz="3500" b="1" dirty="0" smtClean="0">
                <a:latin typeface="Times New Roman" pitchFamily="18" charset="0"/>
                <a:cs typeface="Times New Roman" pitchFamily="18" charset="0"/>
              </a:rPr>
              <a:t>Заключение</a:t>
            </a:r>
            <a:endParaRPr lang="ru-RU" sz="3500" dirty="0" smtClean="0">
              <a:latin typeface="Times New Roman" pitchFamily="18" charset="0"/>
              <a:cs typeface="Times New Roman" pitchFamily="18" charset="0"/>
            </a:endParaRPr>
          </a:p>
          <a:p>
            <a:pPr>
              <a:buNone/>
            </a:pPr>
            <a:r>
              <a:rPr lang="ru-RU" sz="2600" dirty="0" smtClean="0">
                <a:latin typeface="Times New Roman" pitchFamily="18" charset="0"/>
                <a:cs typeface="Times New Roman" pitchFamily="18" charset="0"/>
              </a:rPr>
              <a:t>     Как наглядный метод лист бумаги используется в обучении математике с давних времен. Но на уроках математики важно не то, какую фигурку вы сложили из бумаги, а напротив. Разверните любую бумажную поделку. Линии сгиба сформировали треугольники, квадраты, четырехугольники… Исходя из всего вышеизложенного мною, я могу сделать выводы:</a:t>
            </a:r>
          </a:p>
          <a:p>
            <a:pPr lvl="0"/>
            <a:r>
              <a:rPr lang="ru-RU" sz="2600" dirty="0" smtClean="0">
                <a:latin typeface="Times New Roman" pitchFamily="18" charset="0"/>
                <a:cs typeface="Times New Roman" pitchFamily="18" charset="0"/>
              </a:rPr>
              <a:t>Искусство оригами тесно связано с математикой и помогает ее изучать;</a:t>
            </a:r>
          </a:p>
          <a:p>
            <a:pPr lvl="0"/>
            <a:r>
              <a:rPr lang="ru-RU" sz="2600" dirty="0" smtClean="0">
                <a:latin typeface="Times New Roman" pitchFamily="18" charset="0"/>
                <a:cs typeface="Times New Roman" pitchFamily="18" charset="0"/>
              </a:rPr>
              <a:t>Данная тема дает огромные возможности для проявления экспериментальных и </a:t>
            </a:r>
            <a:r>
              <a:rPr lang="ru-RU" sz="2600" dirty="0" err="1" smtClean="0">
                <a:latin typeface="Times New Roman" pitchFamily="18" charset="0"/>
                <a:cs typeface="Times New Roman" pitchFamily="18" charset="0"/>
              </a:rPr>
              <a:t>креативных</a:t>
            </a:r>
            <a:r>
              <a:rPr lang="ru-RU" sz="2600" dirty="0" smtClean="0">
                <a:latin typeface="Times New Roman" pitchFamily="18" charset="0"/>
                <a:cs typeface="Times New Roman" pitchFamily="18" charset="0"/>
              </a:rPr>
              <a:t> умений при решении задач. </a:t>
            </a:r>
          </a:p>
          <a:p>
            <a:r>
              <a:rPr lang="ru-RU" sz="2600" dirty="0" smtClean="0">
                <a:latin typeface="Times New Roman" pitchFamily="18" charset="0"/>
                <a:cs typeface="Times New Roman" pitchFamily="18" charset="0"/>
              </a:rPr>
              <a:t>Гипотеза, которую я ставил в начале работы « Оригами выполняется, правильно используя математические способности и навыки (точность, расчет, аккуратность, конструктивное мышление, внимание и познавательность)», подтвердилась. </a:t>
            </a:r>
          </a:p>
          <a:p>
            <a:pPr>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4248472" cy="6106690"/>
          </a:xfrm>
        </p:spPr>
        <p:txBody>
          <a:bodyPr>
            <a:normAutofit fontScale="90000"/>
          </a:bodyPr>
          <a:lstStyle/>
          <a:p>
            <a:r>
              <a:rPr lang="ru-RU" sz="3200"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История оригами</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br>
              <a:rPr lang="ru-RU" sz="20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Родина оригами  - Япония. На японском языке ОРИ -сгибать, ГАМИ - бумага. Если сложить эти два слова, получится ОРИГАМИ - искусство сгибать бумагу.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Начиная с конца 16 века оригами превратилось в любимое развлечение японцев.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Из бумаги можно сложить различные фигурки животных, птиц, и многое другое. Японцы разработали систему знаков,  она состоит из линий и стрелок.</a:t>
            </a:r>
            <a:endParaRPr lang="ru-RU" sz="2400" dirty="0">
              <a:latin typeface="Times New Roman" pitchFamily="18" charset="0"/>
              <a:cs typeface="Times New Roman" pitchFamily="18" charset="0"/>
            </a:endParaRPr>
          </a:p>
        </p:txBody>
      </p:sp>
      <p:pic>
        <p:nvPicPr>
          <p:cNvPr id="4" name="Содержимое 3" descr="C:\Users\сардаана\Desktop\схема оригами.jpg"/>
          <p:cNvPicPr>
            <a:picLocks noGrp="1"/>
          </p:cNvPicPr>
          <p:nvPr>
            <p:ph idx="1"/>
          </p:nvPr>
        </p:nvPicPr>
        <p:blipFill>
          <a:blip r:embed="rId2" cstate="print"/>
          <a:srcRect/>
          <a:stretch>
            <a:fillRect/>
          </a:stretch>
        </p:blipFill>
        <p:spPr bwMode="auto">
          <a:xfrm>
            <a:off x="4860032" y="404664"/>
            <a:ext cx="4104456" cy="597666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3888" y="274638"/>
            <a:ext cx="5122912" cy="5962674"/>
          </a:xfrm>
        </p:spPr>
        <p:txBody>
          <a:bodyPr>
            <a:normAutofit/>
          </a:bodyPr>
          <a:lstStyle/>
          <a:p>
            <a:r>
              <a:rPr lang="ru-RU" sz="2000" dirty="0" smtClean="0"/>
              <a:t> </a:t>
            </a:r>
            <a:r>
              <a:rPr lang="ru-RU" sz="2400" dirty="0" smtClean="0">
                <a:latin typeface="Times New Roman" pitchFamily="18" charset="0"/>
                <a:cs typeface="Times New Roman" pitchFamily="18" charset="0"/>
              </a:rPr>
              <a:t>6 августа 1945 года в Японии на Хиросиму была сброшена атомная бомба. Здесь жила 2-летняя </a:t>
            </a:r>
            <a:r>
              <a:rPr lang="ru-RU" sz="2400" dirty="0" err="1" smtClean="0">
                <a:latin typeface="Times New Roman" pitchFamily="18" charset="0"/>
                <a:cs typeface="Times New Roman" pitchFamily="18" charset="0"/>
              </a:rPr>
              <a:t>Садако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Сасаки</a:t>
            </a:r>
            <a:r>
              <a:rPr lang="ru-RU" sz="2400" dirty="0" smtClean="0">
                <a:latin typeface="Times New Roman" pitchFamily="18" charset="0"/>
                <a:cs typeface="Times New Roman" pitchFamily="18" charset="0"/>
              </a:rPr>
              <a:t>.  Она молилась о мире на земле. В больнице </a:t>
            </a:r>
            <a:r>
              <a:rPr lang="ru-RU" sz="2400" dirty="0" err="1" smtClean="0">
                <a:latin typeface="Times New Roman" pitchFamily="18" charset="0"/>
                <a:cs typeface="Times New Roman" pitchFamily="18" charset="0"/>
              </a:rPr>
              <a:t>Садако</a:t>
            </a:r>
            <a:r>
              <a:rPr lang="ru-RU" sz="2400" dirty="0" smtClean="0">
                <a:latin typeface="Times New Roman" pitchFamily="18" charset="0"/>
                <a:cs typeface="Times New Roman" pitchFamily="18" charset="0"/>
              </a:rPr>
              <a:t> складывала журавликов. По легенде для исполнения желания надо было свернуть тысячу фигурок. Врач сказал девочке, что сделав тысячную, она поправится. </a:t>
            </a:r>
            <a:r>
              <a:rPr lang="ru-RU" sz="2400" dirty="0" err="1" smtClean="0">
                <a:latin typeface="Times New Roman" pitchFamily="18" charset="0"/>
                <a:cs typeface="Times New Roman" pitchFamily="18" charset="0"/>
              </a:rPr>
              <a:t>Садако</a:t>
            </a:r>
            <a:r>
              <a:rPr lang="ru-RU" sz="2400" dirty="0" smtClean="0">
                <a:latin typeface="Times New Roman" pitchFamily="18" charset="0"/>
                <a:cs typeface="Times New Roman" pitchFamily="18" charset="0"/>
              </a:rPr>
              <a:t> успела сделать 644 журавлика… </a:t>
            </a:r>
            <a:endParaRPr lang="ru-RU" sz="2400" dirty="0">
              <a:latin typeface="Times New Roman" pitchFamily="18" charset="0"/>
              <a:cs typeface="Times New Roman" pitchFamily="18" charset="0"/>
            </a:endParaRPr>
          </a:p>
        </p:txBody>
      </p:sp>
      <p:pic>
        <p:nvPicPr>
          <p:cNvPr id="4" name="Содержимое 3" descr="C:\Users\сардаана\Desktop\садако сасаки.jpg"/>
          <p:cNvPicPr>
            <a:picLocks noGrp="1"/>
          </p:cNvPicPr>
          <p:nvPr>
            <p:ph idx="1"/>
          </p:nvPr>
        </p:nvPicPr>
        <p:blipFill>
          <a:blip r:embed="rId2" cstate="print"/>
          <a:srcRect/>
          <a:stretch>
            <a:fillRect/>
          </a:stretch>
        </p:blipFill>
        <p:spPr bwMode="auto">
          <a:xfrm>
            <a:off x="467544" y="836712"/>
            <a:ext cx="2808312" cy="504056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noAutofit/>
          </a:bodyPr>
          <a:lstStyle/>
          <a:p>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Виды оригами</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1. Модульное оригами</a:t>
            </a:r>
            <a:r>
              <a:rPr lang="ru-RU" sz="2400" dirty="0" smtClean="0">
                <a:latin typeface="Times New Roman" pitchFamily="18" charset="0"/>
                <a:cs typeface="Times New Roman" pitchFamily="18" charset="0"/>
              </a:rPr>
              <a:t> – это модель, созданная из нескольких предварительно сложенных модулей.</a:t>
            </a:r>
            <a:br>
              <a:rPr lang="ru-RU" sz="24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6" name="Содержимое 5" descr="C:\Users\сардаана\Desktop\модульное оригами мышка.jpg"/>
          <p:cNvPicPr>
            <a:picLocks noGrp="1"/>
          </p:cNvPicPr>
          <p:nvPr>
            <p:ph sz="half" idx="1"/>
          </p:nvPr>
        </p:nvPicPr>
        <p:blipFill>
          <a:blip r:embed="rId2" cstate="print"/>
          <a:stretch>
            <a:fillRect/>
          </a:stretch>
        </p:blipFill>
        <p:spPr bwMode="auto">
          <a:xfrm>
            <a:off x="971600" y="2420888"/>
            <a:ext cx="3168352" cy="3600400"/>
          </a:xfrm>
          <a:prstGeom prst="rect">
            <a:avLst/>
          </a:prstGeom>
          <a:noFill/>
          <a:ln w="9525">
            <a:noFill/>
            <a:miter lim="800000"/>
            <a:headEnd/>
            <a:tailEnd/>
          </a:ln>
        </p:spPr>
      </p:pic>
      <p:pic>
        <p:nvPicPr>
          <p:cNvPr id="7" name="Содержимое 6" descr="C:\Users\сардаана\Desktop\модуль.цветок.jpg"/>
          <p:cNvPicPr>
            <a:picLocks noGrp="1"/>
          </p:cNvPicPr>
          <p:nvPr>
            <p:ph sz="half" idx="2"/>
          </p:nvPr>
        </p:nvPicPr>
        <p:blipFill>
          <a:blip r:embed="rId3" cstate="print"/>
          <a:stretch>
            <a:fillRect/>
          </a:stretch>
        </p:blipFill>
        <p:spPr bwMode="auto">
          <a:xfrm>
            <a:off x="5076056" y="2492896"/>
            <a:ext cx="3168352" cy="345638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4638"/>
            <a:ext cx="8208912" cy="1498178"/>
          </a:xfrm>
        </p:spPr>
        <p:txBody>
          <a:bodyPr>
            <a:normAutofit/>
          </a:bodyPr>
          <a:lstStyle/>
          <a:p>
            <a:r>
              <a:rPr lang="ru-RU" sz="2400" b="1" dirty="0" smtClean="0">
                <a:latin typeface="Times New Roman" pitchFamily="18" charset="0"/>
                <a:cs typeface="Times New Roman" pitchFamily="18" charset="0"/>
              </a:rPr>
              <a:t>2. Простое оригами - </a:t>
            </a:r>
            <a:r>
              <a:rPr lang="ru-RU" sz="2400" dirty="0" smtClean="0">
                <a:latin typeface="Times New Roman" pitchFamily="18" charset="0"/>
                <a:cs typeface="Times New Roman" pitchFamily="18" charset="0"/>
              </a:rPr>
              <a:t>это облегченные модели, созданные для новичков.</a:t>
            </a:r>
            <a:br>
              <a:rPr lang="ru-RU" sz="2400" dirty="0" smtClean="0">
                <a:latin typeface="Times New Roman" pitchFamily="18" charset="0"/>
                <a:cs typeface="Times New Roman" pitchFamily="18" charset="0"/>
              </a:rPr>
            </a:br>
            <a:endParaRPr lang="ru-RU" sz="2400" dirty="0"/>
          </a:p>
        </p:txBody>
      </p:sp>
      <p:pic>
        <p:nvPicPr>
          <p:cNvPr id="4" name="Содержимое 3" descr="C:\Users\сардаана\Desktop\простое оригами.jpg"/>
          <p:cNvPicPr>
            <a:picLocks noGrp="1"/>
          </p:cNvPicPr>
          <p:nvPr>
            <p:ph idx="1"/>
          </p:nvPr>
        </p:nvPicPr>
        <p:blipFill>
          <a:blip r:embed="rId2" cstate="print"/>
          <a:srcRect/>
          <a:stretch>
            <a:fillRect/>
          </a:stretch>
        </p:blipFill>
        <p:spPr bwMode="auto">
          <a:xfrm>
            <a:off x="755576" y="1700808"/>
            <a:ext cx="7848872" cy="475252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18258"/>
          </a:xfrm>
        </p:spPr>
        <p:txBody>
          <a:bodyPr>
            <a:noAutofit/>
          </a:bodyPr>
          <a:lstStyle/>
          <a:p>
            <a:r>
              <a:rPr lang="ru-RU" sz="2400" b="1" dirty="0" smtClean="0">
                <a:latin typeface="Times New Roman" pitchFamily="18" charset="0"/>
                <a:cs typeface="Times New Roman" pitchFamily="18" charset="0"/>
              </a:rPr>
              <a:t>3. Классическое оригами - </a:t>
            </a:r>
            <a:r>
              <a:rPr lang="ru-RU" sz="2400" dirty="0" smtClean="0">
                <a:latin typeface="Times New Roman" pitchFamily="18" charset="0"/>
                <a:cs typeface="Times New Roman" pitchFamily="18" charset="0"/>
              </a:rPr>
              <a:t>это модель складывается из квадратного бумажного листа без использования клея и ножницы.</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1026" name="Picture 2" descr="C:\Users\сардаана\Desktop\классик.jpg"/>
          <p:cNvPicPr>
            <a:picLocks noGrp="1" noChangeAspect="1" noChangeArrowheads="1"/>
          </p:cNvPicPr>
          <p:nvPr>
            <p:ph sz="half" idx="1"/>
          </p:nvPr>
        </p:nvPicPr>
        <p:blipFill>
          <a:blip r:embed="rId2" cstate="print"/>
          <a:srcRect/>
          <a:stretch>
            <a:fillRect/>
          </a:stretch>
        </p:blipFill>
        <p:spPr bwMode="auto">
          <a:xfrm>
            <a:off x="683568" y="1844825"/>
            <a:ext cx="3312368" cy="3672407"/>
          </a:xfrm>
          <a:prstGeom prst="rect">
            <a:avLst/>
          </a:prstGeom>
          <a:noFill/>
        </p:spPr>
      </p:pic>
      <p:pic>
        <p:nvPicPr>
          <p:cNvPr id="1027" name="Picture 3" descr="C:\Users\сардаана\Desktop\класси.jpg"/>
          <p:cNvPicPr>
            <a:picLocks noGrp="1" noChangeAspect="1" noChangeArrowheads="1"/>
          </p:cNvPicPr>
          <p:nvPr>
            <p:ph sz="half" idx="2"/>
          </p:nvPr>
        </p:nvPicPr>
        <p:blipFill>
          <a:blip r:embed="rId3" cstate="print"/>
          <a:srcRect/>
          <a:stretch>
            <a:fillRect/>
          </a:stretch>
        </p:blipFill>
        <p:spPr bwMode="auto">
          <a:xfrm>
            <a:off x="5045305" y="1989138"/>
            <a:ext cx="3244389" cy="41370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a:bodyPr>
          <a:lstStyle/>
          <a:p>
            <a:r>
              <a:rPr lang="ru-RU" sz="2400" b="1" dirty="0" smtClean="0">
                <a:latin typeface="Times New Roman" pitchFamily="18" charset="0"/>
                <a:cs typeface="Times New Roman" pitchFamily="18" charset="0"/>
              </a:rPr>
              <a:t>4. </a:t>
            </a:r>
            <a:r>
              <a:rPr lang="ru-RU" sz="2400" b="1" dirty="0" err="1" smtClean="0">
                <a:latin typeface="Times New Roman" pitchFamily="18" charset="0"/>
                <a:cs typeface="Times New Roman" pitchFamily="18" charset="0"/>
              </a:rPr>
              <a:t>Киригами</a:t>
            </a:r>
            <a:r>
              <a:rPr lang="ru-RU" sz="2400" dirty="0" smtClean="0">
                <a:latin typeface="Times New Roman" pitchFamily="18" charset="0"/>
                <a:cs typeface="Times New Roman" pitchFamily="18" charset="0"/>
              </a:rPr>
              <a:t> – это модель которая складывается из листа любой конфигурации с использованием ножниц и трафаретов (например, всем известные снежинки из бумаги).</a:t>
            </a:r>
            <a:endParaRPr lang="ru-RU" sz="2400" dirty="0">
              <a:latin typeface="Times New Roman" pitchFamily="18" charset="0"/>
              <a:cs typeface="Times New Roman" pitchFamily="18" charset="0"/>
            </a:endParaRPr>
          </a:p>
        </p:txBody>
      </p:sp>
      <p:pic>
        <p:nvPicPr>
          <p:cNvPr id="2050" name="Picture 2" descr="C:\Users\сардаана\Desktop\киригами снеж.jpg"/>
          <p:cNvPicPr>
            <a:picLocks noGrp="1" noChangeAspect="1" noChangeArrowheads="1"/>
          </p:cNvPicPr>
          <p:nvPr>
            <p:ph sz="half" idx="1"/>
          </p:nvPr>
        </p:nvPicPr>
        <p:blipFill>
          <a:blip r:embed="rId2" cstate="print"/>
          <a:srcRect/>
          <a:stretch>
            <a:fillRect/>
          </a:stretch>
        </p:blipFill>
        <p:spPr bwMode="auto">
          <a:xfrm>
            <a:off x="457200" y="1988840"/>
            <a:ext cx="4038600" cy="4176464"/>
          </a:xfrm>
          <a:prstGeom prst="rect">
            <a:avLst/>
          </a:prstGeom>
          <a:noFill/>
        </p:spPr>
      </p:pic>
      <p:pic>
        <p:nvPicPr>
          <p:cNvPr id="2051" name="Picture 3" descr="C:\Users\сардаана\Desktop\кириг.jpg"/>
          <p:cNvPicPr>
            <a:picLocks noGrp="1" noChangeAspect="1" noChangeArrowheads="1"/>
          </p:cNvPicPr>
          <p:nvPr>
            <p:ph sz="half" idx="2"/>
          </p:nvPr>
        </p:nvPicPr>
        <p:blipFill>
          <a:blip r:embed="rId3" cstate="print"/>
          <a:srcRect/>
          <a:stretch>
            <a:fillRect/>
          </a:stretch>
        </p:blipFill>
        <p:spPr bwMode="auto">
          <a:xfrm>
            <a:off x="4860032" y="2060848"/>
            <a:ext cx="3744416" cy="4065315"/>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665</TotalTime>
  <Words>732</Words>
  <Application>Microsoft Office PowerPoint</Application>
  <PresentationFormat>Экран (4:3)</PresentationFormat>
  <Paragraphs>38</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                Оригами и математика                                                                                       Выполнил  Шамаев Кирилл                                                                                                 ученик 5 «г» класса                                                                                                    МОБУ СОШ №24                                                        руководитель: Васильева Мария Николаевна                                                                                                                                                                                  </vt:lpstr>
      <vt:lpstr>Слайд 2</vt:lpstr>
      <vt:lpstr>Слайд 3</vt:lpstr>
      <vt:lpstr> История оригами   Родина оригами  - Япония. На японском языке ОРИ -сгибать, ГАМИ - бумага. Если сложить эти два слова, получится ОРИГАМИ - искусство сгибать бумагу.  Начиная с конца 16 века оригами превратилось в любимое развлечение японцев.  Из бумаги можно сложить различные фигурки животных, птиц, и многое другое. Японцы разработали систему знаков,  она состоит из линий и стрелок.</vt:lpstr>
      <vt:lpstr> 6 августа 1945 года в Японии на Хиросиму была сброшена атомная бомба. Здесь жила 2-летняя Садако Сасаки.  Она молилась о мире на земле. В больнице Садако складывала журавликов. По легенде для исполнения желания надо было свернуть тысячу фигурок. Врач сказал девочке, что сделав тысячную, она поправится. Садако успела сделать 644 журавлика… </vt:lpstr>
      <vt:lpstr> Виды оригами  1. Модульное оригами – это модель, созданная из нескольких предварительно сложенных модулей.  </vt:lpstr>
      <vt:lpstr>2. Простое оригами - это облегченные модели, созданные для новичков. </vt:lpstr>
      <vt:lpstr>3. Классическое оригами - это модель складывается из квадратного бумажного листа без использования клея и ножницы. </vt:lpstr>
      <vt:lpstr>4. Киригами – это модель которая складывается из листа любой конфигурации с использованием ножниц и трафаретов (например, всем известные снежинки из бумаги).</vt:lpstr>
      <vt:lpstr>Мои работы</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Этот телевизор я придумал сам</vt:lpstr>
      <vt:lpstr>Птичку и собаку тоже сам придумал</vt:lpstr>
      <vt:lpstr>Мастер-класс на уроке математики</vt:lpstr>
      <vt:lpstr>Еще я очень люблю рисовать и поэтому занимаюсь в художественной школе. Моя мама говорит, что оригами - это не простое развлечение. Оно развивает художественный вкус, мышление, творческие и логические способности, помогает без труда разбираться в чертежах. В будущем я хочу научиться делать много различных фигур с помощью оригами и собрать их больше тысячи. И сегодня хочу показать  наброски брошюры «Оригами для начинающих».   </vt:lpstr>
      <vt:lpstr>Оригами из бумаги для начинающих: простые схемы Оригами из бумаги для начинающих ̶ это один из видов искусства, с помощью которого можно получить неповторимые поделки. Его достоинство заключается в том, что большая часть игрушек делается без клея, ножниц и к ним есть инструкция.  Оригами для начинающих: необходимые материалы Легкие оригами из бумаги делаются из обычного офисного листа. Чтобы приступить к работе, нужно подготовить самые необходимые инструменты и расходные материалы.</vt:lpstr>
      <vt:lpstr>Выбор материалов Самые легкие оригами из бумаги для начинающих в основном делаются из офисной, так как она не гладкая и более уплотненная, что удобно для процесса складывания. Также подойдут такие виды бумаги: -цветная офисная; -стикеры для заметок; -специальная для оригами; -фольгированная для сложных схем. Также самые простые оригами для начинающих могут потребовать таких принадлежностей, как клей в карандаше или ПВА, ножницы, элементы декора.  </vt:lpstr>
      <vt:lpstr>Совет: Перед тем, как делать оригами из бумаги для начинающих, можно проявить фантазию. Для создания креативных фигур также подойдут плотные странички журналов, деньги и другие необычные виды бумажных материалов.   Делать простое оригами из бумаги можно, используя не только белые листы Делая оригами пошагово, лучше не выбирать обычную цветную школьную бумагу, так как она не плотная и быстро разрывается.  Схемы оригами для начинающих Для тех, что только начал заниматься созданием бумажных фигурок, подойдут упрощенные схемы. Они помогут освоить основу техник. Очень хорошим выбором станут несложные животные и цветы.   </vt:lpstr>
      <vt:lpstr>Один из несложных вариантов ̶ это небольшая бабочка.  Схема оригами бабочки: 1. цветную бумагу в виде квадрата сложить вдвое и развернуть; 2. сложить по диагонали и развернуть, получив 8 сгибов, разделяющих квадрат на 8 треугольников; 3. боковые части вгибаются вовнутрь; 4. углы притягиваются друг к другу с одной стороны; 5. верхние треугольники складываются в 2 раза; 6. перевернуть острым уголком книзу и немного перекрыть основание; 7. завернуть уголок и перевернуть поделку другой стороной, подвернутый уголок должен быть на лицевой стороне; 8. сделать изгиб и разложить нижние крылышки. </vt:lpstr>
      <vt:lpstr>Бабочка из бумаги своими руками выглядит очень красиво и реалистично, для нее выбираем цветную бумагу. Для выполнения потребуется всего 10-15 минут. </vt:lpstr>
      <vt:lpstr>Одна из самых простых поделок, которую сможет сделать даже маленький ребенок, выполняется по такой схеме:  Схема оригами кораблика 1. прямоугольный лист бумаги сложить пополам; 2. верхние углы загибаются к середине; 3. свободные края подгибаются снизу наверх и вовнутрь; 4. противоположные углы сводятся, образуется квадрат; 5. нижние углы с двух сторон загибаются к верхнему; 6. противоположные углы треугольника сводятся друг к другу; 7. верхние уголки квадрата распрямляются. Для выполнения кораблика достаточно 5 минут. </vt:lpstr>
      <vt:lpstr>Оригами поэтапно позволяет сделать поделку с минимальной затратой времени. </vt:lpstr>
      <vt:lpstr> Одним из популярных вариантов считается тюльпан. Он делается по такой схеме:   Схема оригами цветка для начинающих 1. бумагу в виде квадрата сложить диагонально, развернуть; 2. согнуть пополам по горизонтали и развернуть; 3. продольные сгибы вогнуть внутрь, для получения треугольника со складками внутри; 4. верхние нижние углы отогнуть к верху, перевернуть поделку и повторить то же самое с нижними уголками; 5. отогнуть правый уголок, перевернуть модуль и повторить со всех сторон; 6. правый угол загибается к центру, немного заходя за него; 7. левый угол сгибается внахлест, полностью закрывая правый, далее перевернуть и повторить тоже самое; 8. заправить уголок в уголок с двух сторон; 9. надуть бутон и расправить лепестки. </vt:lpstr>
      <vt:lpstr>Стебель формируется с помощью сложенной в несколько небольшой полоски бумаги. После получения модулей, бутон и стебель соединяются между собой, образуя тюльпан. </vt:lpstr>
      <vt:lpstr>Слайд 37</vt:lpstr>
      <vt:lpstr>Слайд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сардаана</cp:lastModifiedBy>
  <cp:revision>112</cp:revision>
  <dcterms:created xsi:type="dcterms:W3CDTF">2017-05-23T04:33:50Z</dcterms:created>
  <dcterms:modified xsi:type="dcterms:W3CDTF">2019-12-03T15:11:33Z</dcterms:modified>
</cp:coreProperties>
</file>