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7"/>
  </p:notesMasterIdLst>
  <p:handoutMasterIdLst>
    <p:handoutMasterId r:id="rId18"/>
  </p:handoutMasterIdLst>
  <p:sldIdLst>
    <p:sldId id="256" r:id="rId2"/>
    <p:sldId id="421" r:id="rId3"/>
    <p:sldId id="447" r:id="rId4"/>
    <p:sldId id="430" r:id="rId5"/>
    <p:sldId id="428" r:id="rId6"/>
    <p:sldId id="442" r:id="rId7"/>
    <p:sldId id="446" r:id="rId8"/>
    <p:sldId id="424" r:id="rId9"/>
    <p:sldId id="433" r:id="rId10"/>
    <p:sldId id="435" r:id="rId11"/>
    <p:sldId id="436" r:id="rId12"/>
    <p:sldId id="408" r:id="rId13"/>
    <p:sldId id="392" r:id="rId14"/>
    <p:sldId id="409" r:id="rId15"/>
    <p:sldId id="42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333333"/>
    <a:srgbClr val="4D4D4D"/>
    <a:srgbClr val="5F5F5F"/>
    <a:srgbClr val="996633"/>
    <a:srgbClr val="996600"/>
    <a:srgbClr val="CC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660"/>
  </p:normalViewPr>
  <p:slideViewPr>
    <p:cSldViewPr>
      <p:cViewPr varScale="1">
        <p:scale>
          <a:sx n="74" d="100"/>
          <a:sy n="74" d="100"/>
        </p:scale>
        <p:origin x="12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00DB6-6CE0-4DE7-A4E3-DAFA5FBCC980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BFC09-4F43-4A53-836D-416446D95B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68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768A1-C82B-4B6A-B1C7-2097F1DAF1C1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2399D-F220-4C0B-952A-E2F3B60E46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668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02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826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7375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829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9867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996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70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153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8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35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190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59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12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22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t>4/26/2019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43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44DAE-D7D9-44F6-95EC-BA2F6D8B488F}" type="datetimeFigureOut">
              <a:rPr lang="ru-RU" smtClean="0"/>
              <a:pPr/>
              <a:t>26.04.2019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053265E-9260-432E-BB1D-4D676F2555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13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1628800"/>
            <a:ext cx="8280920" cy="2367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cs typeface="Times New Roman" pitchFamily="18" charset="0"/>
              </a:rPr>
              <a:t>Организация и проведение демонстрационного экзамена по стандартам Ворлдскиллс Россия в рамках государственной итоговой аттестации обучающихся профессиональных образовательных учреждений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tka Text" panose="02000505000000020004" pitchFamily="2" charset="0"/>
              <a:ea typeface="+mj-ea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 rot="10800000" flipV="1">
            <a:off x="3275856" y="4345721"/>
            <a:ext cx="55446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</a:rPr>
              <a:t>Садыкова Елена Васильевна – преподаватель Колледжа приборостроения и информационных технологий </a:t>
            </a:r>
          </a:p>
          <a:p>
            <a:pPr lvl="0"/>
            <a:r>
              <a:rPr lang="ru-RU" sz="1600" dirty="0">
                <a:solidFill>
                  <a:prstClr val="black"/>
                </a:solidFill>
              </a:rPr>
              <a:t>ФГБОУ ВО «МИРЭА – Российский технологический университет»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473"/>
            <a:ext cx="8075240" cy="10661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ШАГ 6 </a:t>
            </a:r>
            <a:r>
              <a:rPr lang="ru-RU" sz="2000" dirty="0" smtClean="0">
                <a:latin typeface="Sitka Text" panose="02000505000000020004" pitchFamily="2" charset="0"/>
              </a:rPr>
              <a:t/>
            </a:r>
            <a:br>
              <a:rPr lang="ru-RU" sz="2000" dirty="0" smtClean="0">
                <a:latin typeface="Sitka Text" panose="02000505000000020004" pitchFamily="2" charset="0"/>
              </a:rPr>
            </a:br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ОЦЕНКА РЕЗУЛЬТАТОВ И ПОДВЕДЕНИЕ ИТОГОВ ДЕМОНСТРАЦИОННОГО ЭКЗАМЕНА</a:t>
            </a:r>
            <a:endParaRPr lang="ru-RU" sz="2000" dirty="0">
              <a:latin typeface="Sitka Text" panose="02000505000000020004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96752"/>
            <a:ext cx="8435280" cy="5760640"/>
          </a:xfrm>
        </p:spPr>
        <p:txBody>
          <a:bodyPr/>
          <a:lstStyle/>
          <a:p>
            <a:pPr marL="0" lv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Выполненные экзаменационные задания оцениваются в соответствии со схемой начисления баллов, разработанными на основании характеристик компетенций, определяемых техническим описанием. Все баллы и оценки регистрируются в системе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CIS</a:t>
            </a:r>
          </a:p>
          <a:p>
            <a:pPr marL="0" lv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ШАГ 7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Оформление результатов экзамена.  Итоговое заседание Экспертной группы </a:t>
            </a:r>
            <a:endParaRPr lang="ru-RU" dirty="0"/>
          </a:p>
          <a:p>
            <a:pPr marL="0" lv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61664" y="4305583"/>
            <a:ext cx="3528392" cy="12241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Оценка результатов выполнения заданий экзамена осуществляется исключительно экспертами Ворлдскиллс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3656351"/>
            <a:ext cx="331236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Сертифицированные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эксперты Ворлдскиллс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3995936" y="4365102"/>
            <a:ext cx="505090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Эксперты, прошедшие обучение, организованное Союзом «Ворлдскиллс Россия» и имеющие свидетельства о праве оценки выполнения заданий демонстрационного экзамена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 flipV="1">
            <a:off x="3995936" y="5529719"/>
            <a:ext cx="5148064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Эксперты, прошедшие обучение, организованное Союзом «Ворлдскиллс Россия» и имеющие свидетельства о праве проведения корпоративного или регионального чемпионата.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3466728" y="4182418"/>
            <a:ext cx="598946" cy="5291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3"/>
            <a:endCxn id="6" idx="3"/>
          </p:cNvCxnSpPr>
          <p:nvPr/>
        </p:nvCxnSpPr>
        <p:spPr>
          <a:xfrm>
            <a:off x="3466728" y="4917651"/>
            <a:ext cx="529208" cy="476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466728" y="5282863"/>
            <a:ext cx="755526" cy="10479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6886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buNone/>
            </a:pPr>
            <a:r>
              <a:rPr lang="ru-RU" sz="3200" b="1" dirty="0" smtClean="0">
                <a:latin typeface="Sitka Text" panose="02000505000000020004" pitchFamily="2" charset="0"/>
                <a:cs typeface="Times New Roman" pitchFamily="18" charset="0"/>
              </a:rPr>
              <a:t>ШАГ </a:t>
            </a:r>
            <a:r>
              <a:rPr lang="ru-RU" sz="3200" b="1" dirty="0">
                <a:latin typeface="Sitka Text" panose="02000505000000020004" pitchFamily="2" charset="0"/>
                <a:cs typeface="Times New Roman" pitchFamily="18" charset="0"/>
              </a:rPr>
              <a:t>8</a:t>
            </a:r>
            <a:endParaRPr lang="ru-RU" sz="3200" b="1" dirty="0" smtClean="0">
              <a:latin typeface="Sitka Text" panose="02000505000000020004" pitchFamily="2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dirty="0">
                <a:latin typeface="Sitka Text" panose="02000505000000020004" pitchFamily="2" charset="0"/>
                <a:cs typeface="Times New Roman" pitchFamily="18" charset="0"/>
              </a:rPr>
              <a:t>Результаты демонстрационного экзамена </a:t>
            </a:r>
            <a:endParaRPr lang="ru-RU" sz="3200" dirty="0" smtClean="0">
              <a:latin typeface="Sitka Text" panose="02000505000000020004" pitchFamily="2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>
                <a:latin typeface="Sitka Text" panose="02000505000000020004" pitchFamily="2" charset="0"/>
                <a:cs typeface="Times New Roman" pitchFamily="18" charset="0"/>
              </a:rPr>
              <a:t>Формирование итогового документа о результатах выполнения экзаменационных заданий по каждому участнику выполняется автоматизировано с использованием систем CIS и </a:t>
            </a:r>
            <a:r>
              <a:rPr lang="ru-RU" sz="2800" b="1" dirty="0" err="1">
                <a:latin typeface="Sitka Text" panose="02000505000000020004" pitchFamily="2" charset="0"/>
                <a:cs typeface="Times New Roman" pitchFamily="18" charset="0"/>
              </a:rPr>
              <a:t>eSim</a:t>
            </a:r>
            <a:endParaRPr lang="ru-RU" sz="2800" b="1" dirty="0" smtClean="0">
              <a:latin typeface="Sitka Text" panose="02000505000000020004" pitchFamily="2" charset="0"/>
              <a:cs typeface="Times New Roman" pitchFamily="18" charset="0"/>
            </a:endParaRPr>
          </a:p>
          <a:p>
            <a:pPr lvl="0" algn="ctr">
              <a:buNone/>
            </a:pPr>
            <a:endParaRPr lang="ru-RU" sz="2800" b="1" dirty="0" smtClean="0">
              <a:latin typeface="Sitka Text" panose="02000505000000020004" pitchFamily="2" charset="0"/>
              <a:cs typeface="Times New Roman" pitchFamily="18" charset="0"/>
            </a:endParaRPr>
          </a:p>
          <a:p>
            <a:endParaRPr lang="ru-RU" sz="4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628800"/>
            <a:ext cx="2664296" cy="36584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Выпускники, прошедшие аттестационные испытания в формате демонстрационного экзамена получают возможность</a:t>
            </a:r>
            <a:endParaRPr lang="ru-RU" sz="2400" dirty="0">
              <a:latin typeface="Sitka Text" panose="0200050500000002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1880" y="1268760"/>
            <a:ext cx="547260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Sitka Text" panose="02000505000000020004" pitchFamily="2" charset="0"/>
                <a:cs typeface="Times New Roman" pitchFamily="18" charset="0"/>
              </a:rPr>
              <a:t>Подтвердить свою квалификацию в соответствии с требованиями международных стандартов Ворлдскиллс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91880" y="2348880"/>
            <a:ext cx="547260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Sitka Text" panose="02000505000000020004" pitchFamily="2" charset="0"/>
                <a:cs typeface="Times New Roman" pitchFamily="18" charset="0"/>
              </a:rPr>
              <a:t>Подтвердить свою квалификацию по отдельным профессиональным модулям, востребованным предприятиями-работодателями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91880" y="4797152"/>
            <a:ext cx="5472608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Sitka Text" panose="02000505000000020004" pitchFamily="2" charset="0"/>
                <a:cs typeface="Times New Roman" pitchFamily="18" charset="0"/>
              </a:rPr>
              <a:t>Одновременно с получением диплома о среднем профессиональном образовании получить документ, подтверждающий квалификацию, признаваемый предприятиями, осуществляющими деятельность в соответствии со стандартами Ворлдскиллс Россия</a:t>
            </a:r>
            <a:endParaRPr lang="ru-RU" sz="1600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3645024"/>
            <a:ext cx="5472608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Получить предложение о трудоустройстве на этапе выпуска из образовательной организации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2" idx="3"/>
            <a:endCxn id="4" idx="1"/>
          </p:cNvCxnSpPr>
          <p:nvPr/>
        </p:nvCxnSpPr>
        <p:spPr>
          <a:xfrm flipV="1">
            <a:off x="2987824" y="1684259"/>
            <a:ext cx="504056" cy="1773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3"/>
            <a:endCxn id="5" idx="1"/>
          </p:cNvCxnSpPr>
          <p:nvPr/>
        </p:nvCxnSpPr>
        <p:spPr>
          <a:xfrm flipV="1">
            <a:off x="2987824" y="2764379"/>
            <a:ext cx="504056" cy="6936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3"/>
            <a:endCxn id="7" idx="1"/>
          </p:cNvCxnSpPr>
          <p:nvPr/>
        </p:nvCxnSpPr>
        <p:spPr>
          <a:xfrm>
            <a:off x="2987824" y="3458009"/>
            <a:ext cx="504056" cy="4794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3"/>
            <a:endCxn id="6" idx="1"/>
          </p:cNvCxnSpPr>
          <p:nvPr/>
        </p:nvCxnSpPr>
        <p:spPr>
          <a:xfrm>
            <a:off x="2987824" y="3458009"/>
            <a:ext cx="504056" cy="212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791723"/>
            <a:ext cx="2952328" cy="16561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Sitka Text" panose="02000505000000020004" pitchFamily="2" charset="0"/>
                <a:cs typeface="Times New Roman" pitchFamily="18" charset="0"/>
              </a:rPr>
              <a:t>Для образовательных организаций</a:t>
            </a:r>
            <a:endParaRPr lang="ru-RU" sz="2400" b="1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1880" y="836712"/>
            <a:ext cx="547260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Возможность объективно оценить </a:t>
            </a:r>
          </a:p>
          <a:p>
            <a:pPr algn="ctr"/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содержание и качество </a:t>
            </a:r>
          </a:p>
          <a:p>
            <a:pPr algn="ctr"/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образовательных программ</a:t>
            </a:r>
            <a:endParaRPr lang="ru-RU" sz="2000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872" y="2708920"/>
            <a:ext cx="547260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Возможность объективно оценить </a:t>
            </a:r>
          </a:p>
          <a:p>
            <a:pPr algn="ctr"/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материально-техническую базу</a:t>
            </a:r>
            <a:endParaRPr lang="ru-RU" sz="2000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9872" y="4509120"/>
            <a:ext cx="547260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Возможность объективно оценить уровень квалификации преподавательского состава</a:t>
            </a:r>
            <a:endParaRPr lang="ru-RU" sz="2000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2" idx="3"/>
            <a:endCxn id="4" idx="1"/>
          </p:cNvCxnSpPr>
          <p:nvPr/>
        </p:nvCxnSpPr>
        <p:spPr>
          <a:xfrm flipV="1">
            <a:off x="3131840" y="1344544"/>
            <a:ext cx="360040" cy="1275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3"/>
            <a:endCxn id="5" idx="1"/>
          </p:cNvCxnSpPr>
          <p:nvPr/>
        </p:nvCxnSpPr>
        <p:spPr>
          <a:xfrm>
            <a:off x="3131840" y="2619815"/>
            <a:ext cx="288032" cy="443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3"/>
            <a:endCxn id="6" idx="1"/>
          </p:cNvCxnSpPr>
          <p:nvPr/>
        </p:nvCxnSpPr>
        <p:spPr>
          <a:xfrm>
            <a:off x="3131840" y="2619815"/>
            <a:ext cx="288032" cy="2397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2564904"/>
            <a:ext cx="2987824" cy="16561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tka Text" panose="02000505000000020004" pitchFamily="2" charset="0"/>
                <a:cs typeface="Times New Roman" pitchFamily="18" charset="0"/>
              </a:rPr>
              <a:t>Для предприятий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779912" y="4221088"/>
            <a:ext cx="5040560" cy="18722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Определить образовательные организации для сотрудничества в области подготовки и обучения персонала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779912" y="1196752"/>
            <a:ext cx="5040560" cy="18722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Осуществить подбор лучших молодых специалистов по востребованным компетенциям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tka Text" panose="02000505000000020004" pitchFamily="2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4" idx="3"/>
            <a:endCxn id="7" idx="1"/>
          </p:cNvCxnSpPr>
          <p:nvPr/>
        </p:nvCxnSpPr>
        <p:spPr>
          <a:xfrm flipV="1">
            <a:off x="3239344" y="2132856"/>
            <a:ext cx="540568" cy="1260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3"/>
            <a:endCxn id="5" idx="1"/>
          </p:cNvCxnSpPr>
          <p:nvPr/>
        </p:nvCxnSpPr>
        <p:spPr>
          <a:xfrm>
            <a:off x="3239344" y="3392996"/>
            <a:ext cx="540568" cy="1764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3140968"/>
            <a:ext cx="8075240" cy="79208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Sitka Text" panose="02000505000000020004" pitchFamily="2" charset="0"/>
                <a:cs typeface="Times New Roman" pitchFamily="18" charset="0"/>
              </a:rPr>
              <a:t>СПАСИБО ЗА ВНИМАНИЕ!</a:t>
            </a:r>
            <a:endParaRPr lang="ru-RU" sz="2800" dirty="0">
              <a:latin typeface="Sitka Text" panose="02000505000000020004" pitchFamily="2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5240" cy="13681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Нормативно-правовая база </a:t>
            </a:r>
            <a:b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</a:br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для организации и проведения </a:t>
            </a:r>
            <a:b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</a:br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апробации демонстрационного экзамена  </a:t>
            </a:r>
            <a:b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</a:br>
            <a:endParaRPr lang="ru-RU" sz="2800" b="1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6792"/>
            <a:ext cx="8075240" cy="5184576"/>
          </a:xfrm>
        </p:spPr>
        <p:txBody>
          <a:bodyPr>
            <a:normAutofit/>
          </a:bodyPr>
          <a:lstStyle/>
          <a:p>
            <a:pPr lv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Федеральный закон Российской Федерации от 29.12.2012 г. № 273 - ФЗ «Об образовании в Российской Федерации»;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программам среднего профессионального образования, утверждённый приказом Министерства образования и науки Российской Федерации от 14 июня 2013 г.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№ 464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(в ред. от 15.12.2014 г. № 1580)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проведения государственной итоговой аттестации по образовательным программам среднего профессионального образования, утверждённый Приказом Министерства образования и науки Российской Федерации от 16 августа 2013 г.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№ 968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(в ред. от 31.01.2014 г. № 74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261938" algn="just">
              <a:lnSpc>
                <a:spcPct val="110000"/>
              </a:lnSpc>
              <a:spcBef>
                <a:spcPts val="0"/>
              </a:spcBef>
              <a:buClr>
                <a:srgbClr val="353535"/>
              </a:buClr>
            </a:pP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Другие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регламентирующие документы </a:t>
            </a:r>
            <a:r>
              <a:rPr lang="en-US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WorldSkills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 International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WorldSkills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 Russia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ctr">
              <a:buClr>
                <a:srgbClr val="353535"/>
              </a:buClr>
              <a:buNone/>
            </a:pPr>
            <a:endParaRPr lang="ru-RU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Clr>
                <a:srgbClr val="353535"/>
              </a:buClr>
              <a:buNone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5240" cy="57606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cs typeface="Times New Roman" pitchFamily="18" charset="0"/>
              </a:rPr>
              <a:t>Целью </a:t>
            </a:r>
            <a:r>
              <a:rPr lang="ru-RU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cs typeface="Times New Roman" pitchFamily="18" charset="0"/>
              </a:rPr>
              <a:t>демонстрационного экзамена </a:t>
            </a:r>
            <a:r>
              <a:rPr lang="ru-RU" sz="4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cs typeface="Times New Roman" pitchFamily="18" charset="0"/>
              </a:rPr>
              <a:t>по стандартам </a:t>
            </a:r>
            <a:r>
              <a:rPr lang="en-US" sz="40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cs typeface="Times New Roman" pitchFamily="18" charset="0"/>
              </a:rPr>
              <a:t>WorldSkills</a:t>
            </a:r>
            <a:r>
              <a:rPr lang="ru-RU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cs typeface="Times New Roman" pitchFamily="18" charset="0"/>
              </a:rPr>
              <a:t> является оценка результатов обучения методом наблюдения за выполнением трудовых действий на рабочем месте</a:t>
            </a:r>
            <a:endParaRPr lang="ru-RU" sz="2800" b="1" dirty="0">
              <a:latin typeface="Sitka Text" panose="02000505000000020004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9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ea typeface="+mn-ea"/>
                <a:cs typeface="Times New Roman" pitchFamily="18" charset="0"/>
              </a:rPr>
              <a:t>План ДЭ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1259633" y="2133600"/>
            <a:ext cx="7274768" cy="377762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Sitka Text" panose="02000505000000020004" pitchFamily="2" charset="0"/>
                <a:cs typeface="Times New Roman" pitchFamily="18" charset="0"/>
              </a:rPr>
              <a:t>Обязательные условия для проведения демонстрационного экзамена по стандартам Ворлдскиллс Россия</a:t>
            </a:r>
          </a:p>
          <a:p>
            <a:pPr algn="just"/>
            <a:r>
              <a:rPr lang="ru-RU" sz="2800" dirty="0" smtClean="0">
                <a:latin typeface="Sitka Text" panose="02000505000000020004" pitchFamily="2" charset="0"/>
                <a:cs typeface="Times New Roman" pitchFamily="18" charset="0"/>
              </a:rPr>
              <a:t>Контрольно-измерительные материалы, оценочные средства для  проведения демонстрационного экзамена</a:t>
            </a:r>
          </a:p>
          <a:p>
            <a:pPr algn="just"/>
            <a:r>
              <a:rPr lang="ru-RU" sz="2800" dirty="0" smtClean="0">
                <a:latin typeface="Sitka Text" panose="02000505000000020004" pitchFamily="2" charset="0"/>
                <a:cs typeface="Times New Roman" pitchFamily="18" charset="0"/>
              </a:rPr>
              <a:t> Алгоритм поэтапной подготовки и проведения демонстрационного экзамена</a:t>
            </a:r>
          </a:p>
          <a:p>
            <a:endParaRPr lang="ru-RU" dirty="0">
              <a:latin typeface="Sitka Text" panose="0200050500000002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75240" cy="8367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Text" panose="02000505000000020004" pitchFamily="2" charset="0"/>
                <a:cs typeface="Times New Roman" pitchFamily="18" charset="0"/>
              </a:rPr>
              <a:t>Особенности демонстрационного экзамена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tka Text" panose="02000505000000020004" pitchFamily="2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450943"/>
              </p:ext>
            </p:extLst>
          </p:nvPr>
        </p:nvGraphicFramePr>
        <p:xfrm>
          <a:off x="0" y="1196750"/>
          <a:ext cx="9144000" cy="566124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7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6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9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556">
                <a:tc>
                  <a:txBody>
                    <a:bodyPr/>
                    <a:lstStyle/>
                    <a:p>
                      <a:pPr marL="1016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800" b="1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800" b="1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0" indent="-112077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Демонстрационный экзамен</a:t>
                      </a:r>
                      <a:endParaRPr lang="ru-RU" sz="1800" b="1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556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Место в структуре ГИА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Форма дополнительного квалификационного испытания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556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Условия, основание проведения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Добровольность участия на основании заявления выпускника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5151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Объект оценки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82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Оценка компетенций методом наблюдения за процессом выполнения задания по методике 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WS 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в процессе работы. Комплексная оценка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957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База проведения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Центр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проведения демонстрационного экзамена (ЦПДЭ) Колледж приборостроения и информационных технологий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462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Экзаменационная комиссия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Обязательное включение в состав комиссии сертифицированных экспертов 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WSR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364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82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 экзамена</a:t>
                      </a:r>
                      <a:endParaRPr lang="ru-RU" sz="180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Проводится в несколько этапов в течение 1-3-х дней (зависит от проверяемой компетенции и задания)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1091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80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Принципы проведения</a:t>
                      </a:r>
                      <a:endParaRPr lang="ru-RU" sz="180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Открытость, публичность, доверительная атмосфера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5556">
                <a:tc>
                  <a:txBody>
                    <a:bodyPr/>
                    <a:lstStyle/>
                    <a:p>
                      <a:pPr marL="27940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180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Организаторы на площадке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Сертифицированные эксперты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ПОУ, РКЦ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, СЦК</a:t>
                      </a:r>
                      <a:endParaRPr lang="ru-RU" sz="180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3312368" cy="43204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Этапы подготовки </a:t>
            </a:r>
            <a:b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</a:br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и проведения демонстрационного экзамена</a:t>
            </a:r>
            <a:b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</a:br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специализированными центрами компетенций</a:t>
            </a:r>
            <a:b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</a:br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( СЦК) </a:t>
            </a:r>
            <a:endParaRPr lang="ru-RU" sz="2800" b="1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7984" y="476672"/>
            <a:ext cx="428396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Организационный этап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27984" y="1628800"/>
            <a:ext cx="428396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Проведение демонстрационного экзамена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27984" y="2996952"/>
            <a:ext cx="428396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Оформление результатов экзамена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27984" y="4365104"/>
            <a:ext cx="428396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Итоговое заседание Экспертной группы</a:t>
            </a:r>
          </a:p>
        </p:txBody>
      </p:sp>
      <p:cxnSp>
        <p:nvCxnSpPr>
          <p:cNvPr id="11" name="Прямая со стрелкой 10"/>
          <p:cNvCxnSpPr>
            <a:stCxn id="2" idx="3"/>
            <a:endCxn id="5" idx="1"/>
          </p:cNvCxnSpPr>
          <p:nvPr/>
        </p:nvCxnSpPr>
        <p:spPr>
          <a:xfrm flipV="1">
            <a:off x="3707904" y="707505"/>
            <a:ext cx="720080" cy="2505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3"/>
            <a:endCxn id="6" idx="1"/>
          </p:cNvCxnSpPr>
          <p:nvPr/>
        </p:nvCxnSpPr>
        <p:spPr>
          <a:xfrm flipV="1">
            <a:off x="3707904" y="2228965"/>
            <a:ext cx="720080" cy="9840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3"/>
            <a:endCxn id="7" idx="1"/>
          </p:cNvCxnSpPr>
          <p:nvPr/>
        </p:nvCxnSpPr>
        <p:spPr>
          <a:xfrm>
            <a:off x="3707904" y="3212976"/>
            <a:ext cx="720080" cy="199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2" idx="3"/>
            <a:endCxn id="8" idx="1"/>
          </p:cNvCxnSpPr>
          <p:nvPr/>
        </p:nvCxnSpPr>
        <p:spPr>
          <a:xfrm>
            <a:off x="3707904" y="3212976"/>
            <a:ext cx="720080" cy="15676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36912"/>
            <a:ext cx="3816424" cy="9941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Sitka Text" panose="02000505000000020004" pitchFamily="2" charset="0"/>
                <a:cs typeface="Times New Roman" pitchFamily="18" charset="0"/>
              </a:rPr>
              <a:t>Организационный этап</a:t>
            </a:r>
            <a:endParaRPr lang="ru-RU" sz="2800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5373216"/>
            <a:ext cx="3816424" cy="9941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Подготовка площадки проведения экзамена и установка оборудования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0" y="3864545"/>
            <a:ext cx="3816424" cy="9941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algn="ctr">
              <a:spcBef>
                <a:spcPct val="0"/>
              </a:spcBef>
            </a:pPr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Регистрация участников экзамена, информирование о сроках и порядке проведения демонстрационного экзамена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0" y="1988840"/>
            <a:ext cx="3816424" cy="9941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algn="ctr">
              <a:spcBef>
                <a:spcPct val="0"/>
              </a:spcBef>
            </a:pPr>
            <a:r>
              <a:rPr lang="ru-RU" sz="2000" dirty="0" smtClean="0">
                <a:latin typeface="Sitka Text" panose="02000505000000020004" pitchFamily="2" charset="0"/>
                <a:cs typeface="Times New Roman" pitchFamily="18" charset="0"/>
              </a:rPr>
              <a:t>Формирование экспертной группы, организация и обеспечение деятельности Экспертной группы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572000" y="404665"/>
            <a:ext cx="3816424" cy="14331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1600" dirty="0" smtClean="0">
                <a:latin typeface="Sitka Text" panose="02000505000000020004" pitchFamily="2" charset="0"/>
                <a:cs typeface="Times New Roman" pitchFamily="18" charset="0"/>
              </a:rPr>
              <a:t>Определение перечня компетенций, площадок проведения и формирование графика проведения демонстрационного экзамена </a:t>
            </a:r>
          </a:p>
        </p:txBody>
      </p:sp>
      <p:cxnSp>
        <p:nvCxnSpPr>
          <p:cNvPr id="10" name="Прямая со стрелкой 9"/>
          <p:cNvCxnSpPr>
            <a:stCxn id="2" idx="3"/>
            <a:endCxn id="8" idx="1"/>
          </p:cNvCxnSpPr>
          <p:nvPr/>
        </p:nvCxnSpPr>
        <p:spPr>
          <a:xfrm flipV="1">
            <a:off x="4067944" y="1121247"/>
            <a:ext cx="504056" cy="2012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3"/>
            <a:endCxn id="7" idx="1"/>
          </p:cNvCxnSpPr>
          <p:nvPr/>
        </p:nvCxnSpPr>
        <p:spPr>
          <a:xfrm flipV="1">
            <a:off x="4067944" y="2485901"/>
            <a:ext cx="5040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2" idx="3"/>
            <a:endCxn id="5" idx="1"/>
          </p:cNvCxnSpPr>
          <p:nvPr/>
        </p:nvCxnSpPr>
        <p:spPr>
          <a:xfrm>
            <a:off x="4067944" y="3133973"/>
            <a:ext cx="504056" cy="12276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3"/>
            <a:endCxn id="4" idx="1"/>
          </p:cNvCxnSpPr>
          <p:nvPr/>
        </p:nvCxnSpPr>
        <p:spPr>
          <a:xfrm>
            <a:off x="4067944" y="3133973"/>
            <a:ext cx="504056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85010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Sitka Text" panose="02000505000000020004" pitchFamily="2" charset="0"/>
                <a:cs typeface="Times New Roman" pitchFamily="18" charset="0"/>
              </a:rPr>
              <a:t>ПОРЯДОК ОРГАНИЗАЦИИ ДЕМОНСТРАЦИОННОГО ЭКЗАМЕНА</a:t>
            </a:r>
            <a:endParaRPr lang="ru-RU" sz="2400" dirty="0">
              <a:latin typeface="Sitka Text" panose="02000505000000020004" pitchFamily="2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075240" cy="532859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>
                <a:latin typeface="Sitka Text" panose="02000505000000020004" pitchFamily="2" charset="0"/>
                <a:cs typeface="Times New Roman" pitchFamily="18" charset="0"/>
              </a:rPr>
              <a:t>На основании методики организации и проведения демонстрационного экзамена по стандартам </a:t>
            </a:r>
            <a:r>
              <a:rPr lang="ru-RU" dirty="0" err="1" smtClean="0">
                <a:latin typeface="Sitka Text" panose="02000505000000020004" pitchFamily="2" charset="0"/>
                <a:cs typeface="Times New Roman" pitchFamily="18" charset="0"/>
              </a:rPr>
              <a:t>Ворлдскиллс</a:t>
            </a:r>
            <a:r>
              <a:rPr lang="ru-RU" dirty="0" smtClean="0">
                <a:latin typeface="Sitka Text" panose="02000505000000020004" pitchFamily="2" charset="0"/>
                <a:cs typeface="Times New Roman" pitchFamily="18" charset="0"/>
              </a:rPr>
              <a:t> Россия  </a:t>
            </a:r>
          </a:p>
          <a:p>
            <a:pPr marL="0" indent="0" algn="ctr">
              <a:buNone/>
            </a:pPr>
            <a:r>
              <a:rPr lang="ru-RU" dirty="0">
                <a:latin typeface="Sitka Text" panose="02000505000000020004" pitchFamily="2" charset="0"/>
                <a:cs typeface="Times New Roman" pitchFamily="18" charset="0"/>
              </a:rPr>
              <a:t>ШАГ 1</a:t>
            </a:r>
          </a:p>
          <a:p>
            <a:pPr marL="0" lvl="0" indent="0" algn="ctr">
              <a:buNone/>
            </a:pPr>
            <a:r>
              <a:rPr lang="ru-RU" dirty="0" smtClean="0">
                <a:latin typeface="Sitka Text" panose="02000505000000020004" pitchFamily="2" charset="0"/>
                <a:cs typeface="Times New Roman" pitchFamily="18" charset="0"/>
              </a:rPr>
              <a:t>Определения перечня компетенций, аккредитация площадки и согласование графика проведения демонстрационного экзамена</a:t>
            </a:r>
          </a:p>
          <a:p>
            <a:pPr marL="0" lvl="0" indent="0" algn="ctr">
              <a:buNone/>
            </a:pPr>
            <a:r>
              <a:rPr lang="ru-RU" dirty="0" smtClean="0">
                <a:latin typeface="Sitka Text" panose="02000505000000020004" pitchFamily="2" charset="0"/>
                <a:cs typeface="Times New Roman" pitchFamily="18" charset="0"/>
              </a:rPr>
              <a:t>ШАГ 2</a:t>
            </a:r>
          </a:p>
          <a:p>
            <a:pPr marL="0" lvl="0" indent="0" algn="ctr">
              <a:buClr>
                <a:srgbClr val="353535"/>
              </a:buClr>
              <a:buNone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Формирование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Экспертной 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группы, организация и обеспечение деятельности Экспертной группы </a:t>
            </a:r>
            <a:endParaRPr lang="ru-RU" dirty="0" smtClean="0">
              <a:solidFill>
                <a:prstClr val="black">
                  <a:lumMod val="75000"/>
                  <a:lumOff val="25000"/>
                </a:prstClr>
              </a:solidFill>
              <a:latin typeface="Sitka Text" panose="02000505000000020004" pitchFamily="2" charset="0"/>
              <a:cs typeface="Times New Roman" pitchFamily="18" charset="0"/>
            </a:endParaRPr>
          </a:p>
          <a:p>
            <a:pPr marL="0" lvl="0" indent="0" algn="ctr">
              <a:buClr>
                <a:srgbClr val="353535"/>
              </a:buClr>
              <a:buNone/>
            </a:pP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ШАГ 3</a:t>
            </a:r>
          </a:p>
          <a:p>
            <a:pPr marL="0" lvl="0" indent="0" algn="ctr">
              <a:buClr>
                <a:srgbClr val="353535"/>
              </a:buClr>
              <a:buNone/>
            </a:pP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Регистрация участников экзамена, информирование о сроках и порядке проведения демонстрационного экзамена</a:t>
            </a:r>
          </a:p>
          <a:p>
            <a:pPr marL="0" lvl="0" indent="0" algn="ctr">
              <a:buClr>
                <a:srgbClr val="353535"/>
              </a:buClr>
              <a:buNone/>
            </a:pP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ШАГ 4</a:t>
            </a:r>
          </a:p>
          <a:p>
            <a:pPr marL="0" lvl="0" indent="0" algn="ctr">
              <a:buClr>
                <a:srgbClr val="353535"/>
              </a:buClr>
              <a:buNone/>
            </a:pPr>
            <a:r>
              <a:rPr lang="ru-RU" dirty="0" smtClean="0">
                <a:latin typeface="Sitka Text" panose="02000505000000020004" pitchFamily="2" charset="0"/>
                <a:cs typeface="Times New Roman" pitchFamily="18" charset="0"/>
              </a:rPr>
              <a:t>Подготовка площадки проведения экзамена и установка оборудования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75240" cy="7920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ШАГ 5  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</a:b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Sitka Text" panose="02000505000000020004" pitchFamily="2" charset="0"/>
                <a:cs typeface="Times New Roman" pitchFamily="18" charset="0"/>
              </a:rPr>
              <a:t>Этапы проведения демонстрационного экзамена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995973"/>
              </p:ext>
            </p:extLst>
          </p:nvPr>
        </p:nvGraphicFramePr>
        <p:xfrm>
          <a:off x="149188" y="1484784"/>
          <a:ext cx="9144000" cy="448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8392">
                <a:tc>
                  <a:txBody>
                    <a:bodyPr/>
                    <a:lstStyle/>
                    <a:p>
                      <a:pPr marL="0" indent="0" algn="ctr" fontAlgn="t">
                        <a:buNone/>
                      </a:pPr>
                      <a:r>
                        <a:rPr lang="en-US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I</a:t>
                      </a:r>
                      <a:r>
                        <a:rPr lang="ru-RU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 этап- проведение демонстрационного экзамена по методике Ворлдскиллс Россия</a:t>
                      </a:r>
                    </a:p>
                    <a:p>
                      <a:pPr marL="0" indent="0" algn="ctr" fontAlgn="t">
                        <a:buNone/>
                      </a:pPr>
                      <a:endParaRPr lang="ru-RU" sz="3200" dirty="0" smtClean="0">
                        <a:latin typeface="Sitka Text" panose="02000505000000020004" pitchFamily="2" charset="0"/>
                        <a:cs typeface="Times New Roman" pitchFamily="18" charset="0"/>
                      </a:endParaRPr>
                    </a:p>
                    <a:p>
                      <a:pPr marL="0" indent="0" algn="ctr" fontAlgn="t">
                        <a:buNone/>
                      </a:pPr>
                      <a:r>
                        <a:rPr lang="ru-RU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Срок проведения январь-июнь 2019</a:t>
                      </a:r>
                      <a:r>
                        <a:rPr lang="ru-RU" sz="3200" baseline="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г.</a:t>
                      </a:r>
                    </a:p>
                    <a:p>
                      <a:pPr algn="ctr"/>
                      <a:endParaRPr lang="ru-RU" sz="3200" dirty="0">
                        <a:latin typeface="Sitka Text" panose="02000505000000020004" pitchFamily="2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fontAlgn="t">
                        <a:buNone/>
                      </a:pPr>
                      <a:r>
                        <a:rPr lang="en-US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II </a:t>
                      </a:r>
                      <a:r>
                        <a:rPr lang="ru-RU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этап- проведение демонстрационного экзамена по стандартам Ворлдскиллс Россия </a:t>
                      </a:r>
                    </a:p>
                    <a:p>
                      <a:pPr algn="ctr" fontAlgn="t">
                        <a:buNone/>
                      </a:pPr>
                      <a:endParaRPr lang="ru-RU" sz="3200" dirty="0" smtClean="0">
                        <a:latin typeface="Sitka Text" panose="02000505000000020004" pitchFamily="2" charset="0"/>
                        <a:cs typeface="Times New Roman" pitchFamily="18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ru-RU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Срок проведения </a:t>
                      </a:r>
                    </a:p>
                    <a:p>
                      <a:pPr algn="ctr" fontAlgn="t">
                        <a:buNone/>
                      </a:pPr>
                      <a:r>
                        <a:rPr lang="ru-RU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2019-2020 </a:t>
                      </a:r>
                      <a:r>
                        <a:rPr lang="ru-RU" sz="3200" dirty="0" smtClean="0">
                          <a:latin typeface="Sitka Text" panose="02000505000000020004" pitchFamily="2" charset="0"/>
                          <a:cs typeface="Times New Roman" pitchFamily="18" charset="0"/>
                        </a:rPr>
                        <a:t>учебный год</a:t>
                      </a:r>
                    </a:p>
                    <a:p>
                      <a:pPr algn="ctr"/>
                      <a:endParaRPr lang="ru-RU" sz="3200" dirty="0">
                        <a:latin typeface="Sitka Text" panose="02000505000000020004" pitchFamily="2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2967335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Sitka Text" panose="02000505000000020004" pitchFamily="2" charset="0"/>
              <a:cs typeface="Times New Roman" pitchFamily="18" charset="0"/>
            </a:endParaRPr>
          </a:p>
          <a:p>
            <a:pPr algn="ctr"/>
            <a:endParaRPr lang="ru-RU" dirty="0">
              <a:latin typeface="Sitka Text" panose="02000505000000020004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3899</TotalTime>
  <Words>661</Words>
  <Application>Microsoft Office PowerPoint</Application>
  <PresentationFormat>Экран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Arial Unicode MS</vt:lpstr>
      <vt:lpstr>Calibri</vt:lpstr>
      <vt:lpstr>Century Gothic</vt:lpstr>
      <vt:lpstr>Sitka Text</vt:lpstr>
      <vt:lpstr>Times New Roman</vt:lpstr>
      <vt:lpstr>Wingdings 3</vt:lpstr>
      <vt:lpstr>Легкий дым</vt:lpstr>
      <vt:lpstr>Презентация PowerPoint</vt:lpstr>
      <vt:lpstr>Нормативно-правовая база  для организации и проведения  апробации демонстрационного экзамена   </vt:lpstr>
      <vt:lpstr>Целью демонстрационного экзамена по стандартам WorldSkills является оценка результатов обучения методом наблюдения за выполнением трудовых действий на рабочем месте</vt:lpstr>
      <vt:lpstr>План ДЭ</vt:lpstr>
      <vt:lpstr>Особенности демонстрационного экзамена</vt:lpstr>
      <vt:lpstr>Этапы подготовки  и проведения демонстрационного экзамена специализированными центрами компетенций ( СЦК) </vt:lpstr>
      <vt:lpstr>Организационный этап</vt:lpstr>
      <vt:lpstr>ПОРЯДОК ОРГАНИЗАЦИИ ДЕМОНСТРАЦИОННОГО ЭКЗАМЕНА</vt:lpstr>
      <vt:lpstr>ШАГ 5   Этапы проведения демонстрационного экзамена</vt:lpstr>
      <vt:lpstr>ШАГ 6  ОЦЕНКА РЕЗУЛЬТАТОВ И ПОДВЕДЕНИЕ ИТОГОВ ДЕМОНСТРАЦИОННОГО ЭКЗАМЕНА</vt:lpstr>
      <vt:lpstr>Презентация PowerPoint</vt:lpstr>
      <vt:lpstr>Выпускники, прошедшие аттестационные испытания в формате демонстрационного экзамена получают возможность</vt:lpstr>
      <vt:lpstr>Для образовательных организаций</vt:lpstr>
      <vt:lpstr>Презентация PowerPoint</vt:lpstr>
      <vt:lpstr>Презентация PowerPoint</vt:lpstr>
    </vt:vector>
  </TitlesOfParts>
  <Company>Функциональность ограничена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Демонстрационная версия</dc:creator>
  <cp:lastModifiedBy>1</cp:lastModifiedBy>
  <cp:revision>259</cp:revision>
  <dcterms:created xsi:type="dcterms:W3CDTF">2013-11-28T10:24:31Z</dcterms:created>
  <dcterms:modified xsi:type="dcterms:W3CDTF">2019-04-26T04:26:02Z</dcterms:modified>
</cp:coreProperties>
</file>