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2334AD3-97C8-45AF-98D9-F0EACDE3316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E488108-0799-430A-85F8-6E97F2BCEE3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Alma mater</a:t>
            </a:r>
            <a:br>
              <a:rPr lang="en-US" b="1" i="1" dirty="0" smtClean="0"/>
            </a:br>
            <a:r>
              <a:rPr lang="ru-RU" b="1" i="1" dirty="0" smtClean="0"/>
              <a:t>(посвящается 210-летию Царскосельского лицея)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5951"/>
            <a:ext cx="5215208" cy="345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0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777869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28 </a:t>
            </a:r>
            <a:r>
              <a:rPr lang="ru-RU" dirty="0"/>
              <a:t>июня 1832 года к 50 казенным воспитанникам прибавилось еще 50 с платой по 2000 рублей в год за каждого. Обе категории обучаемых имели одинаковые права. По новому положению в Царскосельский лицей могли поступать сыновья дворян в возрасте 12-14 лет, обязательно крещеные и с хорошим здоровьем.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64" y="188640"/>
            <a:ext cx="6120131" cy="407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55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3573016"/>
            <a:ext cx="9036495" cy="3024336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Из </a:t>
            </a:r>
            <a:r>
              <a:rPr lang="ru-RU" dirty="0"/>
              <a:t>года в год на нужды воспитанников, профессоров и чиновников выделялись все большие суммы. Лицеисты получали новые льготы и привилегии: похвальные листы и подарки за успехи в учебе, занесение имен лучших учеников на мраморные доски почета, разрешение воспитанникам 4-го класса носить маленькие шпаги, увеличение денежного пособия при выпуске.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" y="1"/>
            <a:ext cx="6228353" cy="467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3645024"/>
            <a:ext cx="8424936" cy="2952327"/>
          </a:xfrm>
        </p:spPr>
        <p:txBody>
          <a:bodyPr>
            <a:normAutofit fontScale="92500"/>
          </a:bodyPr>
          <a:lstStyle/>
          <a:p>
            <a:r>
              <a:rPr lang="ru-RU" dirty="0"/>
              <a:t>Последний выпуск состоялся 31 января 1843 года. А через год, 1 января 1844 года, уже Императорский Александровский лицей открылся в Петербурге. Это было высшее привилегированное закрытое учебное заведение в России для детей дворян; предназначался Лицей для подготовки преимущественно высших государственных чиновников. Находился он в ведении Министерства народного просвещения, с 1882 года — военного ведомства.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" y="0"/>
            <a:ext cx="5247764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7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16633"/>
            <a:ext cx="7408333" cy="3456384"/>
          </a:xfrm>
        </p:spPr>
        <p:txBody>
          <a:bodyPr/>
          <a:lstStyle/>
          <a:p>
            <a:r>
              <a:rPr lang="ru-RU" dirty="0"/>
              <a:t>В течение 32 лет существования Императорского Лицея в Царском Селе (с 1811 по 1843 годы) это привилегированное учебное заведение окончили 286 человек. Выпускники Лицея оказали серьезное влияние на изменения в культуре и политической жизни России, воплотив на деле девиз Лицея «Для Общей Пользы» и доказав тем самым возможность даже одного учебного заведения влиять на судьбы страны.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" y="3717032"/>
            <a:ext cx="4687010" cy="312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056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За </a:t>
            </a:r>
            <a:r>
              <a:rPr lang="ru-RU" dirty="0"/>
              <a:t>время существования Лицея он дал 12 членов Государственного Совета, или министров, 19 сенаторов, 3 почетных опекуна, 5 дипломатов, более 13 уездных и губернских предводителей дворянства — и это не считая тех, кто оставил значительный след в русской науке или искусстве.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312"/>
            <a:ext cx="5383768" cy="357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465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8640"/>
            <a:ext cx="7408333" cy="5937523"/>
          </a:xfrm>
        </p:spPr>
        <p:txBody>
          <a:bodyPr/>
          <a:lstStyle/>
          <a:p>
            <a:r>
              <a:rPr lang="ru-RU" dirty="0"/>
              <a:t>Феномен Лицея объясняется тем, что образовательный процесс в нем был направлен не на получение знаний, не на «натаскивание» специалистов в какой-либо узкой области, а на воспитание честного и благородного человека, достойного члена общества, ценящего добро и справедливость выше карьерного роста и личной славы.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8540"/>
            <a:ext cx="5184576" cy="347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41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 стенах Лицея в разное время учились: выдающийся писатель-сатирик </a:t>
            </a:r>
            <a:r>
              <a:rPr lang="ru-RU" dirty="0" err="1"/>
              <a:t>М.Е.Салтыков</a:t>
            </a:r>
            <a:r>
              <a:rPr lang="ru-RU" dirty="0"/>
              <a:t>-Щедрин, поэты М.Д. </a:t>
            </a:r>
            <a:r>
              <a:rPr lang="ru-RU" dirty="0" err="1"/>
              <a:t>Деларю</a:t>
            </a:r>
            <a:r>
              <a:rPr lang="ru-RU" dirty="0"/>
              <a:t>, А.Н. Яхонтов, </a:t>
            </a:r>
            <a:r>
              <a:rPr lang="ru-RU" dirty="0" err="1"/>
              <a:t>Л.А.Мей</a:t>
            </a:r>
            <a:r>
              <a:rPr lang="ru-RU" dirty="0"/>
              <a:t>; организатор общества социалистов-утопистов М.В. </a:t>
            </a:r>
            <a:r>
              <a:rPr lang="ru-RU" dirty="0" err="1"/>
              <a:t>Буташевич</a:t>
            </a:r>
            <a:r>
              <a:rPr lang="ru-RU" dirty="0"/>
              <a:t>-Петрашевский, философ, историк Н.Я. Данилевский, экономист, академик К. С. Веселовский, министр юстиции Д.Н. Замятнин, известный архивист Н.И. </a:t>
            </a:r>
            <a:r>
              <a:rPr lang="ru-RU" dirty="0" err="1"/>
              <a:t>Кайданов</a:t>
            </a:r>
            <a:r>
              <a:rPr lang="ru-RU" dirty="0"/>
              <a:t>. Из Лицея вышли художник В.П. </a:t>
            </a:r>
            <a:r>
              <a:rPr lang="ru-RU" dirty="0" err="1"/>
              <a:t>Лангер</a:t>
            </a:r>
            <a:r>
              <a:rPr lang="ru-RU" dirty="0"/>
              <a:t>, составитель "Словаря Русского языка" академик Я.К. Грот, доктор географических наук Н.В. </a:t>
            </a:r>
            <a:r>
              <a:rPr lang="ru-RU" dirty="0" err="1"/>
              <a:t>Ханыков</a:t>
            </a:r>
            <a:r>
              <a:rPr lang="ru-RU" dirty="0"/>
              <a:t>, писатели Н.Н. Третьяков, Н.Д. </a:t>
            </a:r>
            <a:r>
              <a:rPr lang="ru-RU" dirty="0" err="1"/>
              <a:t>Ахшарумов</a:t>
            </a:r>
            <a:r>
              <a:rPr lang="ru-RU" dirty="0"/>
              <a:t>, В.Р. Зотов.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453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32656"/>
            <a:ext cx="7408333" cy="5793507"/>
          </a:xfrm>
        </p:spPr>
        <p:txBody>
          <a:bodyPr/>
          <a:lstStyle/>
          <a:p>
            <a:r>
              <a:rPr lang="ru-RU" dirty="0"/>
              <a:t>Еще после Февральской революции появились планы создания на основе Лицея нового высшего учебного заведения, которые так и не были осуществлены. В мае 1917 года в нем состоялся последний выпуск.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4188"/>
            <a:ext cx="6444208" cy="44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80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Воспитанники Александровского лицея в «каменке» - так называлась комната, где хранился символический камень от фундамента Царскосельского лицея. Фото начала ХХ века. Из коллекции Всероссийского музея А. С. Пушкина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52804"/>
            <a:ext cx="7193061" cy="479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164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985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какие же были </a:t>
            </a:r>
            <a:r>
              <a:rPr lang="ru-RU" dirty="0"/>
              <a:t>Лицейские педагоги?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Первый директор Царскосельского лицея </a:t>
            </a:r>
            <a:r>
              <a:rPr lang="ru-RU" dirty="0" err="1">
                <a:solidFill>
                  <a:schemeClr val="tx1"/>
                </a:solidFill>
              </a:rPr>
              <a:t>В.Ф.Малиновский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2825055" cy="376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44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4221088"/>
            <a:ext cx="7408333" cy="230425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 древних времён к нам пришёл красивый фразеологизм «</a:t>
            </a:r>
            <a:r>
              <a:rPr lang="en-US" dirty="0">
                <a:solidFill>
                  <a:schemeClr val="tx1"/>
                </a:solidFill>
              </a:rPr>
              <a:t>Alma </a:t>
            </a:r>
            <a:r>
              <a:rPr lang="en-US" dirty="0" smtClean="0">
                <a:solidFill>
                  <a:schemeClr val="tx1"/>
                </a:solidFill>
              </a:rPr>
              <a:t>mater</a:t>
            </a:r>
            <a:r>
              <a:rPr lang="ru-RU" dirty="0" smtClean="0">
                <a:solidFill>
                  <a:schemeClr val="tx1"/>
                </a:solidFill>
              </a:rPr>
              <a:t>». В переводе с латинского это выражение звучит ка «мать-кормилица». Так в древности студенты называли свои учебные заведения, так как там они получали «духовную пищу»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4168" cy="423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7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Одним из самых молодых педагогов Лицея был Николай Федорович </a:t>
            </a:r>
            <a:r>
              <a:rPr lang="ru-RU" dirty="0" err="1"/>
              <a:t>Кошанский</a:t>
            </a:r>
            <a:r>
              <a:rPr lang="ru-RU" dirty="0"/>
              <a:t>. В Лицее он преподавал русскую словесность и латинский язык. На момент открытия Лицея ему было всего тридцать лет, но он к тому времени уже многого добился. Он старался привить им вкус к прекрасному, показывая образцы из классических произведений древности. На его уроках лицеисты слушали рассказы и проводили анализ произведений авторов, современников лицеистов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874"/>
            <a:ext cx="2232248" cy="256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02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140968"/>
            <a:ext cx="7408333" cy="345638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Яков Иванович </a:t>
            </a:r>
            <a:r>
              <a:rPr lang="ru-RU" dirty="0" err="1"/>
              <a:t>Карцов</a:t>
            </a:r>
            <a:r>
              <a:rPr lang="ru-RU" dirty="0"/>
              <a:t> преподавал в Лицее арифметику, алгебру, геометрию, физику, черчение. В Царскосельском лицее первостепенное внимание уделялось гуманитарным наукам, и ряд лицеистов математическими дисциплинами интересовались недостаточно. Оценивая знания Александра Пушкина в математике, преподаватель замечал, что тот приметных успехов не оказал. Надо отдать дань Якову Ивановичу </a:t>
            </a:r>
            <a:r>
              <a:rPr lang="ru-RU" dirty="0" err="1"/>
              <a:t>Карцову</a:t>
            </a:r>
            <a:r>
              <a:rPr lang="ru-RU" dirty="0"/>
              <a:t>, который всегда отличался педагогическим тактом, деликатностью, был гибок. Однажды, услышав неверный ответ на задачу, </a:t>
            </a:r>
            <a:r>
              <a:rPr lang="ru-RU" dirty="0" err="1"/>
              <a:t>Карцов</a:t>
            </a:r>
            <a:r>
              <a:rPr lang="ru-RU" dirty="0"/>
              <a:t> сказал Пушкину: «Садитесь и пишите свои стихи».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6955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963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340768"/>
            <a:ext cx="7408333" cy="4785395"/>
          </a:xfrm>
        </p:spPr>
        <p:txBody>
          <a:bodyPr/>
          <a:lstStyle/>
          <a:p>
            <a:r>
              <a:rPr lang="ru-RU" dirty="0"/>
              <a:t>Учитель французского языка и французской словесности, профессор Давид Иванович де </a:t>
            </a:r>
            <a:r>
              <a:rPr lang="ru-RU" dirty="0" err="1"/>
              <a:t>Будри</a:t>
            </a:r>
            <a:r>
              <a:rPr lang="ru-RU" dirty="0"/>
              <a:t> был умным, образованным человеком. Пушкин с большим удовольствием посещал уроки де </a:t>
            </a:r>
            <a:r>
              <a:rPr lang="ru-RU" dirty="0" err="1"/>
              <a:t>Будри</a:t>
            </a:r>
            <a:r>
              <a:rPr lang="ru-RU" dirty="0"/>
              <a:t>, он был его лучшим учеником.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" y="3444478"/>
            <a:ext cx="28575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15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284983"/>
            <a:ext cx="7408333" cy="2841179"/>
          </a:xfrm>
        </p:spPr>
        <p:txBody>
          <a:bodyPr>
            <a:normAutofit/>
          </a:bodyPr>
          <a:lstStyle/>
          <a:p>
            <a:r>
              <a:rPr lang="ru-RU" dirty="0"/>
              <a:t>Куницын Александр Петрович был на шестнадцать лет старше Пушкина. 19 октября 1811 года на торжественном открытии Лицея, где присутствовал император, Куницын выступал с речью. </a:t>
            </a:r>
            <a:r>
              <a:rPr lang="ru-RU" dirty="0" smtClean="0"/>
              <a:t>Оратор </a:t>
            </a:r>
            <a:r>
              <a:rPr lang="ru-RU" dirty="0"/>
              <a:t>выступал с большим пафосом. После его речи император сказал министру: «Представьте к отличию».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"/>
            <a:ext cx="2758566" cy="342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907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4664"/>
            <a:ext cx="7408333" cy="572149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Учителя Пушкина в Лицее </a:t>
            </a:r>
          </a:p>
          <a:p>
            <a:endParaRPr lang="ru-RU" dirty="0" smtClean="0"/>
          </a:p>
          <a:p>
            <a:r>
              <a:rPr lang="ru-RU" dirty="0" smtClean="0"/>
              <a:t>Николай </a:t>
            </a:r>
            <a:r>
              <a:rPr lang="ru-RU" dirty="0"/>
              <a:t>Федорович </a:t>
            </a:r>
            <a:r>
              <a:rPr lang="ru-RU" dirty="0" err="1"/>
              <a:t>Кошанский</a:t>
            </a:r>
            <a:endParaRPr lang="ru-RU" dirty="0"/>
          </a:p>
          <a:p>
            <a:r>
              <a:rPr lang="ru-RU" dirty="0"/>
              <a:t>Яков Иванович </a:t>
            </a:r>
            <a:r>
              <a:rPr lang="ru-RU" dirty="0" err="1"/>
              <a:t>Карцов</a:t>
            </a:r>
            <a:endParaRPr lang="ru-RU" dirty="0"/>
          </a:p>
          <a:p>
            <a:r>
              <a:rPr lang="ru-RU" dirty="0"/>
              <a:t>Александр Петрович Куницын</a:t>
            </a:r>
          </a:p>
          <a:p>
            <a:r>
              <a:rPr lang="ru-RU" dirty="0"/>
              <a:t>Давид Иванович де </a:t>
            </a:r>
            <a:r>
              <a:rPr lang="ru-RU" dirty="0" err="1"/>
              <a:t>Будри</a:t>
            </a:r>
            <a:endParaRPr lang="ru-RU" dirty="0"/>
          </a:p>
          <a:p>
            <a:r>
              <a:rPr lang="ru-RU" dirty="0"/>
              <a:t>Федор Матвеевич </a:t>
            </a:r>
            <a:r>
              <a:rPr lang="ru-RU" dirty="0" err="1"/>
              <a:t>Гауеншильд</a:t>
            </a:r>
            <a:endParaRPr lang="ru-RU" dirty="0"/>
          </a:p>
          <a:p>
            <a:r>
              <a:rPr lang="ru-RU" dirty="0"/>
              <a:t>Александр Иванович Галич</a:t>
            </a:r>
          </a:p>
          <a:p>
            <a:r>
              <a:rPr lang="ru-RU" dirty="0"/>
              <a:t>Иван Кузьмич </a:t>
            </a:r>
            <a:r>
              <a:rPr lang="ru-RU" dirty="0" err="1"/>
              <a:t>Кайданов</a:t>
            </a:r>
            <a:endParaRPr lang="ru-RU" dirty="0"/>
          </a:p>
          <a:p>
            <a:r>
              <a:rPr lang="ru-RU" dirty="0" err="1"/>
              <a:t>Фотий</a:t>
            </a:r>
            <a:r>
              <a:rPr lang="ru-RU" dirty="0"/>
              <a:t> Петрович </a:t>
            </a:r>
            <a:r>
              <a:rPr lang="ru-RU" dirty="0" err="1"/>
              <a:t>Калинич</a:t>
            </a:r>
            <a:endParaRPr lang="ru-RU" dirty="0"/>
          </a:p>
          <a:p>
            <a:r>
              <a:rPr lang="ru-RU" dirty="0"/>
              <a:t>Сергей Гаврилович </a:t>
            </a:r>
            <a:r>
              <a:rPr lang="ru-RU" dirty="0" err="1"/>
              <a:t>Чириков</a:t>
            </a:r>
            <a:r>
              <a:rPr lang="ru-RU" dirty="0"/>
              <a:t> (изящные науки)</a:t>
            </a:r>
          </a:p>
          <a:p>
            <a:r>
              <a:rPr lang="ru-RU" dirty="0"/>
              <a:t>Александр Васильевич </a:t>
            </a:r>
            <a:r>
              <a:rPr lang="ru-RU" dirty="0" err="1"/>
              <a:t>Вальвиль</a:t>
            </a:r>
            <a:r>
              <a:rPr lang="ru-RU" dirty="0"/>
              <a:t> (фехтование)</a:t>
            </a:r>
          </a:p>
          <a:p>
            <a:r>
              <a:rPr lang="ru-RU" dirty="0"/>
              <a:t>А. В. Крекшин (верховая езда)</a:t>
            </a:r>
          </a:p>
          <a:p>
            <a:r>
              <a:rPr lang="ru-RU" dirty="0"/>
              <a:t>Людвиг-Вильгельм </a:t>
            </a:r>
            <a:r>
              <a:rPr lang="ru-RU" dirty="0" err="1"/>
              <a:t>Теппер</a:t>
            </a:r>
            <a:r>
              <a:rPr lang="ru-RU" dirty="0"/>
              <a:t> де </a:t>
            </a:r>
            <a:r>
              <a:rPr lang="ru-RU" dirty="0" err="1"/>
              <a:t>Фергюсон</a:t>
            </a:r>
            <a:r>
              <a:rPr lang="ru-RU" dirty="0"/>
              <a:t> (пение)</a:t>
            </a:r>
          </a:p>
          <a:p>
            <a:r>
              <a:rPr lang="ru-RU" dirty="0" err="1"/>
              <a:t>А.М.Пушкин</a:t>
            </a:r>
            <a:r>
              <a:rPr lang="ru-RU" dirty="0"/>
              <a:t> (полевая фортификация)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Директора Лицея</a:t>
            </a:r>
          </a:p>
          <a:p>
            <a:r>
              <a:rPr lang="ru-RU" dirty="0"/>
              <a:t>1811- 1814 </a:t>
            </a:r>
            <a:r>
              <a:rPr lang="ru-RU" dirty="0" err="1"/>
              <a:t>г.г</a:t>
            </a:r>
            <a:r>
              <a:rPr lang="ru-RU" dirty="0"/>
              <a:t>. Малиновский Василий Федорович</a:t>
            </a:r>
          </a:p>
          <a:p>
            <a:r>
              <a:rPr lang="ru-RU" dirty="0"/>
              <a:t>1816 март – 1823 </a:t>
            </a:r>
            <a:r>
              <a:rPr lang="ru-RU" dirty="0" err="1"/>
              <a:t>г.г</a:t>
            </a:r>
            <a:r>
              <a:rPr lang="ru-RU" dirty="0"/>
              <a:t>. Энгельгардт Егор Антонович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457200" y="29260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5536"/>
            <a:ext cx="4485442" cy="299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024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4664"/>
            <a:ext cx="7408333" cy="5721499"/>
          </a:xfrm>
        </p:spPr>
        <p:txBody>
          <a:bodyPr/>
          <a:lstStyle/>
          <a:p>
            <a:r>
              <a:rPr lang="ru-RU" dirty="0" smtClean="0"/>
              <a:t>За время существования Лицея в 1817-1916 состоялось 72 выпуска, его окончили 1919 воспитанников.</a:t>
            </a:r>
          </a:p>
          <a:p>
            <a:r>
              <a:rPr lang="ru-RU" dirty="0" smtClean="0"/>
              <a:t>Среди выпускников были известные государственные деятели и руководители высших правительственных учреждений.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5905244" cy="389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85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Александр Горчаков (1798 — 1883)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Последний канцлер </a:t>
            </a:r>
            <a:r>
              <a:rPr lang="ru-RU" sz="2400" dirty="0"/>
              <a:t>Российской </a:t>
            </a:r>
            <a:r>
              <a:rPr lang="ru-RU" sz="2400" dirty="0" smtClean="0"/>
              <a:t>империи</a:t>
            </a:r>
            <a:endParaRPr lang="ru-RU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66" y="1772816"/>
            <a:ext cx="3823642" cy="513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09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Иван </a:t>
            </a:r>
            <a:r>
              <a:rPr lang="ru-RU" sz="1800" dirty="0" err="1"/>
              <a:t>Пущин</a:t>
            </a:r>
            <a:r>
              <a:rPr lang="ru-RU" sz="1800" dirty="0"/>
              <a:t> (1798-1859)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</a:t>
            </a:r>
            <a:r>
              <a:rPr lang="ru-RU" sz="1800" dirty="0"/>
              <a:t>был одним из первых близких друзей Пушкина, с которым он делил комнату в Лицее. В будущем Иван Иванович стал декабристом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82" y="1700808"/>
            <a:ext cx="4072326" cy="498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210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Михаил Салтыков-Щедрин (1826 — 1889)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02970"/>
            <a:ext cx="3672408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833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Лев Мей (1822 — 1862)</a:t>
            </a:r>
            <a:br>
              <a:rPr lang="ru-RU" sz="2000" dirty="0"/>
            </a:br>
            <a:r>
              <a:rPr lang="ru-RU" sz="2000" dirty="0"/>
              <a:t>За прилежание и успехи будущего русского поэта перевели из Московского дворянского института в Царскосельский лицей, несмотря на то, что он был недворянского происхождения и семья жила в большой нужде.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25" y="1916832"/>
            <a:ext cx="3755283" cy="494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32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23928" y="2675466"/>
            <a:ext cx="4968552" cy="384987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1811 году, 11 октября, состоялось тожественное открытие Императорского Александровского Лицея, давшего России плеяду выдающихся деятелей культуры, искусства и политики. Это неофициальный, но общепризнанный праздник русской культуры (фото комнаты Пушкина)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" y="-21106"/>
            <a:ext cx="3657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115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Фёдор Матюшкин (1799 — 1872)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Будущий полярный исследователь и адмирал Фёдор Матюшкин закончил Лицей в один год с Александром Пушкиным.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85750"/>
            <a:ext cx="3744416" cy="503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586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Михаил Петрашевский (1821 - 1866)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Царскосельский университет закончил и русский революционер Михаил Петрашевский - организатор </a:t>
            </a:r>
            <a:r>
              <a:rPr lang="ru-RU" sz="2000" dirty="0" smtClean="0"/>
              <a:t>собраний «петрашевцев», которых в 1849 году осудили за эти самые сборища</a:t>
            </a:r>
            <a:endParaRPr lang="ru-RU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02970"/>
            <a:ext cx="3672408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8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Сейчас это Музей-Лицей, расположенный в городе Пушкине (бывшее Царское Село).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" y="163434"/>
            <a:ext cx="7535229" cy="500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15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717032"/>
            <a:ext cx="8352928" cy="2409131"/>
          </a:xfrm>
        </p:spPr>
        <p:txBody>
          <a:bodyPr>
            <a:normAutofit/>
          </a:bodyPr>
          <a:lstStyle/>
          <a:p>
            <a:r>
              <a:rPr lang="ru-RU" dirty="0" smtClean="0"/>
              <a:t>Инициативы создания привилегированного вуза принадлежала министру народного просвещения </a:t>
            </a:r>
            <a:r>
              <a:rPr lang="ru-RU" dirty="0" err="1" smtClean="0"/>
              <a:t>А.К.Разумовскому</a:t>
            </a:r>
            <a:r>
              <a:rPr lang="ru-RU" dirty="0" smtClean="0"/>
              <a:t> и министру юстиции М.М. Сперанскому. Он создавался для того, чтобы готовить деятелей новой России. Главное место в процессе обучения отводилось наукам нравственным и историческим.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902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5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3573016"/>
            <a:ext cx="7408333" cy="284117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Тогдашняя шестилетняя программа приравнивалась к университетской. На учёбу принимались физически здоровые мальчики в возрасте 10-12 лет после предварительных испытаний по русскому, французскому и немецкому языкам, арифметике, физике, географии и истории. Обучение было рассчитано на 6 лет и состояло из двух курсов по 3 года в каждом.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" y="28416"/>
            <a:ext cx="5486000" cy="349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63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95936" y="1844824"/>
            <a:ext cx="4968552" cy="4104455"/>
          </a:xfrm>
        </p:spPr>
        <p:txBody>
          <a:bodyPr/>
          <a:lstStyle/>
          <a:p>
            <a:r>
              <a:rPr lang="ru-RU" dirty="0" smtClean="0"/>
              <a:t>Лицей находился под патронажем Императора России. Сюда принимались лучшие представители российского дворянства. Кроме того, Лицей готовил своих воспитанников и к военной карьере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3733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842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32656"/>
            <a:ext cx="7408333" cy="5793507"/>
          </a:xfrm>
        </p:spPr>
        <p:txBody>
          <a:bodyPr/>
          <a:lstStyle/>
          <a:p>
            <a:r>
              <a:rPr lang="ru-RU" dirty="0" smtClean="0"/>
              <a:t>В 1817 году состоялся первый выпуск воспитанников Лицея. С чином </a:t>
            </a:r>
            <a:r>
              <a:rPr lang="en-US" dirty="0" smtClean="0"/>
              <a:t>IX </a:t>
            </a:r>
            <a:r>
              <a:rPr lang="ru-RU" dirty="0" smtClean="0"/>
              <a:t>класса были выпущены 9 человек, с чином </a:t>
            </a:r>
            <a:r>
              <a:rPr lang="en-US" dirty="0" smtClean="0"/>
              <a:t>X</a:t>
            </a:r>
            <a:r>
              <a:rPr lang="ru-RU" dirty="0" smtClean="0"/>
              <a:t> класса – 8 человек, 7 человек стали офицерами гвардии и 5 – офицерами армии.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21" y="1981200"/>
            <a:ext cx="39909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67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8640"/>
            <a:ext cx="7408333" cy="5937523"/>
          </a:xfrm>
        </p:spPr>
        <p:txBody>
          <a:bodyPr/>
          <a:lstStyle/>
          <a:p>
            <a:r>
              <a:rPr lang="ru-RU" dirty="0" smtClean="0"/>
              <a:t>День 19 октября стал особенным для лицейских воспитанников – днём воспоминаний о юности, о друзьях и наставниках. Прощаясь с Лицеем, первые его питомцы дадут друг другу клятву: «…и последний лицеист </a:t>
            </a:r>
            <a:r>
              <a:rPr lang="ru-RU" dirty="0"/>
              <a:t>б</a:t>
            </a:r>
            <a:r>
              <a:rPr lang="ru-RU" dirty="0" smtClean="0"/>
              <a:t>удет праздновать 19 октября».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" y="2348881"/>
            <a:ext cx="616549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478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4665"/>
            <a:ext cx="7408333" cy="2160240"/>
          </a:xfrm>
        </p:spPr>
        <p:txBody>
          <a:bodyPr/>
          <a:lstStyle/>
          <a:p>
            <a:r>
              <a:rPr lang="ru-RU" dirty="0" smtClean="0"/>
              <a:t>После восшествия на престол Николая </a:t>
            </a:r>
            <a:r>
              <a:rPr lang="en-US" dirty="0" smtClean="0"/>
              <a:t>I</a:t>
            </a:r>
            <a:r>
              <a:rPr lang="ru-RU" dirty="0" smtClean="0"/>
              <a:t> по указу от 23 февраля 1829 года Лицей перешёл к подготовке воспитанников только для статской службы. Кафедра военных наук была закрыта.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07810"/>
            <a:ext cx="7560840" cy="25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411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115</TotalTime>
  <Words>1199</Words>
  <Application>Microsoft Office PowerPoint</Application>
  <PresentationFormat>Экран (4:3)</PresentationFormat>
  <Paragraphs>67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Alma mater (посвящается 210-летию Царскосельского лицея)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Воспитанники Александровского лицея в «каменке» - так называлась комната, где хранился символический камень от фундамента Царскосельского лицея. Фото начала ХХ века. Из коллекции Всероссийского музея А. С. Пушкина</vt:lpstr>
      <vt:lpstr>А какие же были Лицейские педагоги? Первый директор Царскосельского лицея В.Ф.Малиновский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 Горчаков (1798 — 1883)  Последний канцлер Российской империи</vt:lpstr>
      <vt:lpstr>Иван Пущин (1798-1859)   был одним из первых близких друзей Пушкина, с которым он делил комнату в Лицее. В будущем Иван Иванович стал декабристом </vt:lpstr>
      <vt:lpstr>Михаил Салтыков-Щедрин (1826 — 1889)</vt:lpstr>
      <vt:lpstr>Лев Мей (1822 — 1862) За прилежание и успехи будущего русского поэта перевели из Московского дворянского института в Царскосельский лицей, несмотря на то, что он был недворянского происхождения и семья жила в большой нужде.</vt:lpstr>
      <vt:lpstr>Фёдор Матюшкин (1799 — 1872)  Будущий полярный исследователь и адмирал Фёдор Матюшкин закончил Лицей в один год с Александром Пушкиным.</vt:lpstr>
      <vt:lpstr>Михаил Петрашевский (1821 - 1866)  Царскосельский университет закончил и русский революционер Михаил Петрашевский - организатор собраний «петрашевцев», которых в 1849 году осудили за эти самые сборища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ОРФОЭПИЯ- РАЗДЕЛ ЛИНГВИСТИКИ,  ИЗУЧАЮЩИЙ ПРАВИЛЬНОЕ  ПРОИЗНОШЕНИЕ</dc:title>
  <dc:creator>User</dc:creator>
  <cp:lastModifiedBy>User</cp:lastModifiedBy>
  <cp:revision>13</cp:revision>
  <dcterms:created xsi:type="dcterms:W3CDTF">2017-03-05T01:51:11Z</dcterms:created>
  <dcterms:modified xsi:type="dcterms:W3CDTF">2021-09-23T00:47:16Z</dcterms:modified>
</cp:coreProperties>
</file>