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72" r:id="rId8"/>
    <p:sldId id="262" r:id="rId9"/>
    <p:sldId id="263" r:id="rId10"/>
    <p:sldId id="274" r:id="rId11"/>
    <p:sldId id="264" r:id="rId12"/>
    <p:sldId id="265" r:id="rId13"/>
    <p:sldId id="276" r:id="rId14"/>
    <p:sldId id="266" r:id="rId15"/>
    <p:sldId id="268" r:id="rId16"/>
    <p:sldId id="278" r:id="rId17"/>
    <p:sldId id="267" r:id="rId18"/>
    <p:sldId id="269" r:id="rId19"/>
    <p:sldId id="280" r:id="rId20"/>
    <p:sldId id="270" r:id="rId21"/>
    <p:sldId id="271" r:id="rId22"/>
    <p:sldId id="282" r:id="rId23"/>
    <p:sldId id="281" r:id="rId24"/>
    <p:sldId id="283" r:id="rId25"/>
    <p:sldId id="284" r:id="rId26"/>
    <p:sldId id="285" r:id="rId27"/>
    <p:sldId id="287" r:id="rId28"/>
    <p:sldId id="288" r:id="rId29"/>
    <p:sldId id="289" r:id="rId30"/>
    <p:sldId id="290" r:id="rId31"/>
    <p:sldId id="29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7D00BC"/>
    <a:srgbClr val="CC0099"/>
    <a:srgbClr val="CC00FF"/>
    <a:srgbClr val="FF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3298" autoAdjust="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6F252-5333-4EC3-B187-84977E17FF0D}" type="datetimeFigureOut">
              <a:rPr lang="ru-RU" smtClean="0"/>
              <a:pPr/>
              <a:t>29.12.2010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215F9-CAC2-4442-A275-98361FB9099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5.xml"/><Relationship Id="rId7" Type="http://schemas.openxmlformats.org/officeDocument/2006/relationships/slide" Target="slide17.xml"/><Relationship Id="rId2" Type="http://schemas.openxmlformats.org/officeDocument/2006/relationships/hyperlink" Target="file:///C:\Documents%20and%20Settings\SHARK\&#1052;&#1086;&#1080;%20&#1076;&#1086;&#1082;&#1091;&#1084;&#1077;&#1085;&#1090;&#1099;\&#1050;&#1083;&#1102;&#1095;&#1077;&#1074;&#1099;&#1077;%20&#1082;&#1086;&#1084;&#1087;&#1077;&#1090;&#1077;&#1085;&#1090;&#1085;&#1086;&#1089;&#1090;&#1080;%20&#1087;&#1086;%20&#1084;&#1072;&#1090;&#1077;&#1084;&#1072;&#1090;&#1080;&#1082;&#1077;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8.xml"/><Relationship Id="rId4" Type="http://schemas.openxmlformats.org/officeDocument/2006/relationships/slide" Target="slide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Формирование ключевых компетентностей учащихся на уроке математики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Пути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формирования компетентности учеников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71678"/>
          <a:ext cx="8072494" cy="31699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36247"/>
                <a:gridCol w="40362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Пропагандирует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достижения культуры. Воспитывает на примере выдающихся людей. Использует художественную литературу и произведения искусства.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Использует в своем ответе или письменной работе информацию поликультурного характера.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Мотивирует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роль предмета в жизни ученика. Является примером толерантного отношения к людям.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Обнаруживает толерантное отношение к людям,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которые отличаются по социальным, расовым религиозным признакам.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85918" y="928670"/>
            <a:ext cx="57150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D00BC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Коммуникативная</a:t>
            </a:r>
            <a:endParaRPr lang="ru-RU" sz="2800" b="1" dirty="0" smtClean="0">
              <a:solidFill>
                <a:srgbClr val="7D00B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Умения: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общаться устно, письменно, родным и иностранным языками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414" y="1214422"/>
            <a:ext cx="65008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Возможности</a:t>
            </a:r>
            <a:r>
              <a:rPr lang="ru-RU" sz="2400" b="1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 продуктивного обучени</a:t>
            </a:r>
            <a:r>
              <a:rPr lang="ru-RU" sz="2400" dirty="0" smtClean="0">
                <a:solidFill>
                  <a:srgbClr val="CC00FF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Обсуждение проблем;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Формирование собственной точки зрения;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защищать свою точку зрения;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культуры речи;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Возможности для общения;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Адекватное отношение к критике;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Стимулирование критического отношения к себе.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Пути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формирования компетентности учеников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71678"/>
          <a:ext cx="8072494" cy="32004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36247"/>
                <a:gridCol w="40362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Организовывает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дискуссии. Побуждает высказывать свои мысли. Учит правильно ставить вопросы и отвечать на них. Следит за культурой речи учеников. Предлагает письменные работы. Создает проблемные ситуации. Проводит нестандартные уроки., которые развивают коммуникативные навыки. Практикует защиту учениками творческих работ и проектов.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Высказывает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свои мысли. Умеет аргументированно их доказать.  Делает доклады. Защищает рефераты , проекты. Задает вопрос ученикам и преподавателям. Способен к толерантному общению: признает свои ошибки, избегает категоричности, придерживается культуры дискуссии.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785794"/>
            <a:ext cx="74295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D00BC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Информационная</a:t>
            </a:r>
            <a:endParaRPr lang="ru-RU" sz="2400" b="1" dirty="0" smtClean="0">
              <a:solidFill>
                <a:srgbClr val="7D00B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находить, обрабатывать и использовать информацию из различных источников.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1000108"/>
            <a:ext cx="692948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Возможности </a:t>
            </a:r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продуктивного обучения</a:t>
            </a:r>
            <a:endParaRPr lang="ru-RU" sz="24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различных источников информации;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классифицировать документы; 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пользоваться новыми информационными технологиями;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Самостоятельная обработка информации;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и критическое отношение к информации;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Понимание и осмысление информации.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Пути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формирования компетентности учеников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71678"/>
          <a:ext cx="8072494" cy="29565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36247"/>
                <a:gridCol w="40362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Предлагает задачи, для выполнения которых необходимо обращение  альтернативным источникам информации. Консультирует по вопросам тематики работ и поиску информации. Учит осмысленно собирать информацию, составляя план, тезисы, конспект и т. п. Стимулирует критическое оценивание информации.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Находит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информацию в разных источниках. Выделяет необходимое из массы информации. Упорядочивает свои знания. Умеет использовать новые информационные технологии и быстро адаптируется их изменениям. Критически оценивает информацию.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1214422"/>
            <a:ext cx="61436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Саморазвитие и самообразование</a:t>
            </a:r>
            <a:endParaRPr lang="ru-RU" sz="28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Умения:</a:t>
            </a:r>
            <a:endParaRPr lang="ru-RU" sz="24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Готовность и необходимость учиться на протяжении всей жизни.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1071546"/>
            <a:ext cx="657229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Возможности</a:t>
            </a:r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продуктивного обучения</a:t>
            </a:r>
            <a:endParaRPr lang="ru-RU" sz="24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Обобщение своих знаний;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Организация самообразовательной деятельности;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Постоянное усовершенствование;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Мотивация саморазвития;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Поддержка познавательного интереса;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Потребность в новых знаниях;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Определение перспективы деятельности.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Пути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формирования компетентности учеников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71678"/>
          <a:ext cx="8072494" cy="27127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36247"/>
                <a:gridCol w="40362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Стимулирует самообразовательную деятельность учеников. Руководит самостоятельной деятельностью учеников. Следит за динамикой развития учеников. Помогает создать и осуществить  программу самообразования и самореализации учеников.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Создает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программу самообразования и активно реализует её. Имеет стойкие познавательные нужды и  мотивацию. Умеет самостоятельно получать знания. 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57422" y="928670"/>
            <a:ext cx="4714908" cy="235745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Компетентност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034" y="3929066"/>
            <a:ext cx="2340000" cy="108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мобильность знаний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71868" y="5000636"/>
            <a:ext cx="2340000" cy="108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гибкость метода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00826" y="3929066"/>
            <a:ext cx="2340000" cy="1080000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критичность мышления</a:t>
            </a:r>
          </a:p>
        </p:txBody>
      </p:sp>
      <p:cxnSp>
        <p:nvCxnSpPr>
          <p:cNvPr id="7" name="Прямая со стрелкой 6"/>
          <p:cNvCxnSpPr>
            <a:stCxn id="4" idx="3"/>
            <a:endCxn id="11" idx="0"/>
          </p:cNvCxnSpPr>
          <p:nvPr/>
        </p:nvCxnSpPr>
        <p:spPr>
          <a:xfrm rot="5400000">
            <a:off x="1864879" y="2746039"/>
            <a:ext cx="988183" cy="1377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4" idx="4"/>
            <a:endCxn id="12" idx="0"/>
          </p:cNvCxnSpPr>
          <p:nvPr/>
        </p:nvCxnSpPr>
        <p:spPr>
          <a:xfrm rot="16200000" flipH="1">
            <a:off x="3871116" y="4129884"/>
            <a:ext cx="1714512" cy="269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5"/>
            <a:endCxn id="13" idx="0"/>
          </p:cNvCxnSpPr>
          <p:nvPr/>
        </p:nvCxnSpPr>
        <p:spPr>
          <a:xfrm rot="16200000" flipH="1">
            <a:off x="6532245" y="2790484"/>
            <a:ext cx="988183" cy="1288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build="p" animBg="1"/>
      <p:bldP spid="1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1285860"/>
            <a:ext cx="64294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Продуктивная творческая </a:t>
            </a:r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деятельность</a:t>
            </a:r>
            <a:endParaRPr lang="ru-RU" sz="28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Потребность в творчестве.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1285860"/>
            <a:ext cx="678661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Возможности</a:t>
            </a:r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продуктивного обучения</a:t>
            </a:r>
            <a:endParaRPr lang="ru-RU" sz="24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сформулировать проблему;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находить новые решения;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 действовать в нестандартных ситуациях;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Активизация творческих способностей учащихся;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 творческого потенциала учащихся.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Пути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формирования компетентности учеников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71678"/>
          <a:ext cx="8072494" cy="2377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36247"/>
                <a:gridCol w="40362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Развивает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творчество учеников. Использует интерактивные методы. Проводит нестандартные уроки. Организовывает исследовательскую работу учеников.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Умеет видеть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проблемы, искать пути их преодоления, генерировать идеи, планировать и организовывать собственную деятельность.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3108" y="1928802"/>
            <a:ext cx="53578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D00B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формирования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D00B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компетентности учеников на разных этапах урока математики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7D00B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571480"/>
          <a:ext cx="8143932" cy="4990784"/>
        </p:xfrm>
        <a:graphic>
          <a:graphicData uri="http://schemas.openxmlformats.org/drawingml/2006/table">
            <a:tbl>
              <a:tblPr/>
              <a:tblGrid>
                <a:gridCol w="3000396"/>
                <a:gridCol w="3286148"/>
                <a:gridCol w="1857388"/>
              </a:tblGrid>
              <a:tr h="5548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47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Проверка          домашнего         задания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активировать умственную деятельность учеников, развивать критическое мышление, учить оценивать знания учеников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познавательной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1.Рецензирование ответов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(домашнего задания)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4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развивать самостоятельность мышления, формировать гибкость и точность мысли, развивать внимание и память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самообразовательной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Математический диктант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(по страницам домашнего задания с ограничением времени решения)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071546"/>
          <a:ext cx="8072495" cy="4445065"/>
        </p:xfrm>
        <a:graphic>
          <a:graphicData uri="http://schemas.openxmlformats.org/drawingml/2006/table">
            <a:tbl>
              <a:tblPr/>
              <a:tblGrid>
                <a:gridCol w="3228109"/>
                <a:gridCol w="3134602"/>
                <a:gridCol w="1709784"/>
              </a:tblGrid>
              <a:tr h="447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84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Б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Объяснение 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нового материала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4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учить исследовательской работе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Результативность: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поликультурной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Доказательство теорем, лемм и т.п.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2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учить краткой рациональной записи, отрабатывать умение делать выводы и обобщения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4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формирование информационной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Лекция с использованием приобретенной учениками информации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2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4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учить оперировать знаниями, развивать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гибкость  использования знаний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4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формирование познавательной, самообразовательной, социальной компетентностей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Исследовательская лаборатория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(коллективная экспериментальная работа)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428604"/>
          <a:ext cx="8286808" cy="5857916"/>
        </p:xfrm>
        <a:graphic>
          <a:graphicData uri="http://schemas.openxmlformats.org/drawingml/2006/table">
            <a:tbl>
              <a:tblPr/>
              <a:tblGrid>
                <a:gridCol w="2860049"/>
                <a:gridCol w="3634723"/>
                <a:gridCol w="1792036"/>
              </a:tblGrid>
              <a:tr h="1178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23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Закрепление, тренировка, 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отработка 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умений и навыков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изучить свойства дроби, и т.п.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познавательной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Учебная самостоятельная работа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033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закрепить знания о производной и ее применении, и т.п.; разработать правила (алгоритмы) запоминания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Результативность: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компетентности, которая оказывает содействие саморазвитию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Исследование различных видов памяти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1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закрепить умение решать задачи и примеры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интеллектуальной и поликультурной  компетентностей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Решение задач, примеров с комментированием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1" y="357166"/>
          <a:ext cx="8572559" cy="5745633"/>
        </p:xfrm>
        <a:graphic>
          <a:graphicData uri="http://schemas.openxmlformats.org/drawingml/2006/table">
            <a:tbl>
              <a:tblPr/>
              <a:tblGrid>
                <a:gridCol w="2643205"/>
                <a:gridCol w="4075524"/>
                <a:gridCol w="1853830"/>
              </a:tblGrid>
              <a:tr h="1178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23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Закрепление, тренировка, 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отработка </a:t>
                      </a: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умений и навыков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закрепить знания учеников, формировать умения проверять, слушать,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думать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познавательной компетентности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Математическая эстафета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377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развивать личную позицию учеников, опираясь на их знание темы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интеллектуальной  компетентности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Решение задач несколькими способами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1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обучать работе с информацией; закрепить знание текста, понимание темы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коммуникативной и познавательной компетентностей,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развитие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индивидуальных способностей учеников.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 Работа с учебником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(учебная практическая работа)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1214422"/>
          <a:ext cx="7858180" cy="4026281"/>
        </p:xfrm>
        <a:graphic>
          <a:graphicData uri="http://schemas.openxmlformats.org/drawingml/2006/table">
            <a:tbl>
              <a:tblPr/>
              <a:tblGrid>
                <a:gridCol w="2643206"/>
                <a:gridCol w="3546386"/>
                <a:gridCol w="1668588"/>
              </a:tblGrid>
              <a:tr h="392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25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 Творческая работа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показать на основе изученного материала умение учеников создавать проекты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формирование поликультурной 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Создание проектов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учить учеников на основе своих знаний находить решения задач прикладного характера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поликультурной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коммуникативной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компетентностей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Заседание математического кружка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1071546"/>
          <a:ext cx="7786741" cy="4355084"/>
        </p:xfrm>
        <a:graphic>
          <a:graphicData uri="http://schemas.openxmlformats.org/drawingml/2006/table">
            <a:tbl>
              <a:tblPr/>
              <a:tblGrid>
                <a:gridCol w="1643074"/>
                <a:gridCol w="3714776"/>
                <a:gridCol w="2428891"/>
              </a:tblGrid>
              <a:tr h="612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1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Э. Контроль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учить детей воображению и умению абстрагироваться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интеллектуальной 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Создание рекламы(презентации) изучаемой темы (урока), работа в группах со взаимной оценкой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2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учить детей, опираясь на полученные знания, самостоятельно работать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Результативность: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формирование  социальной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Самостоятельная работа со взаимопроверкой; дифференцированная контрольная работа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642910" y="2571744"/>
            <a:ext cx="3143272" cy="171451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cs typeface="Times New Roman" pitchFamily="18" charset="0"/>
              </a:rPr>
              <a:t>ВИДЫ КОМПЕТЕНТНОСТЕЙ</a:t>
            </a:r>
            <a:endParaRPr lang="ru-RU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hlinkClick r:id="" action="ppaction://hlinkshowjump?jump=firstslide"/>
          </p:cNvPr>
          <p:cNvSpPr/>
          <p:nvPr/>
        </p:nvSpPr>
        <p:spPr>
          <a:xfrm>
            <a:off x="5429256" y="928670"/>
            <a:ext cx="2268000" cy="10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Социальные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2928934"/>
            <a:ext cx="2268000" cy="10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2"/>
                </a:solidFill>
              </a:rPr>
              <a:t>Мотивационные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72132" y="4572008"/>
            <a:ext cx="2268000" cy="10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2"/>
                </a:solidFill>
              </a:rPr>
              <a:t>Функциональные</a:t>
            </a:r>
          </a:p>
        </p:txBody>
      </p:sp>
      <p:cxnSp>
        <p:nvCxnSpPr>
          <p:cNvPr id="13" name="Прямая со стрелкой 12"/>
          <p:cNvCxnSpPr>
            <a:stCxn id="7" idx="7"/>
            <a:endCxn id="8" idx="1"/>
          </p:cNvCxnSpPr>
          <p:nvPr/>
        </p:nvCxnSpPr>
        <p:spPr>
          <a:xfrm rot="5400000" flipH="1" flipV="1">
            <a:off x="3700479" y="1094051"/>
            <a:ext cx="1354158" cy="2103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786182" y="3430588"/>
            <a:ext cx="1714512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5"/>
            <a:endCxn id="14" idx="1"/>
          </p:cNvCxnSpPr>
          <p:nvPr/>
        </p:nvCxnSpPr>
        <p:spPr>
          <a:xfrm rot="16200000" flipH="1">
            <a:off x="3910578" y="3450454"/>
            <a:ext cx="1076836" cy="2246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  <p:bldP spid="11" grpId="0" build="p" animBg="1"/>
      <p:bldP spid="14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928670"/>
          <a:ext cx="7929616" cy="4507865"/>
        </p:xfrm>
        <a:graphic>
          <a:graphicData uri="http://schemas.openxmlformats.org/drawingml/2006/table">
            <a:tbl>
              <a:tblPr/>
              <a:tblGrid>
                <a:gridCol w="2286016"/>
                <a:gridCol w="3643338"/>
                <a:gridCol w="2000262"/>
              </a:tblGrid>
              <a:tr h="570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урока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Виды деятельности</a:t>
                      </a:r>
                    </a:p>
                  </a:txBody>
                  <a:tcPr marL="43543" marR="4354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Домашнее </a:t>
                      </a:r>
                      <a:r>
                        <a:rPr lang="ru-RU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Цель: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проверить усвоение материала урока, формировать умение подбирать примеры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формирование компетентности, которая оказывает содействие саморазвитию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Составить вопросы, задачи и примеры по теме урока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проверить знания учеников согласно их уровню подготовки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i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Результативность</a:t>
                      </a:r>
                      <a:r>
                        <a:rPr lang="ru-RU" sz="1600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интеллектуальной  компетентности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Разноуровневые задачи: репродуктивные, особой сложности, на сообразительность, математическую логику, и т.п.</a:t>
                      </a:r>
                    </a:p>
                  </a:txBody>
                  <a:tcPr marL="43543" marR="435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2285992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75"/>
          <p:cNvGrpSpPr/>
          <p:nvPr/>
        </p:nvGrpSpPr>
        <p:grpSpPr>
          <a:xfrm>
            <a:off x="571472" y="428604"/>
            <a:ext cx="8303668" cy="5794908"/>
            <a:chOff x="500034" y="500042"/>
            <a:chExt cx="8303668" cy="5794908"/>
          </a:xfrm>
        </p:grpSpPr>
        <p:sp>
          <p:nvSpPr>
            <p:cNvPr id="6" name="Овал 5"/>
            <p:cNvSpPr/>
            <p:nvPr/>
          </p:nvSpPr>
          <p:spPr>
            <a:xfrm>
              <a:off x="3286116" y="2285992"/>
              <a:ext cx="2786082" cy="221457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C00000"/>
                  </a:solidFill>
                </a:rPr>
                <a:t>группы</a:t>
              </a:r>
            </a:p>
            <a:p>
              <a:pPr algn="ctr"/>
              <a:r>
                <a:rPr lang="ru-RU" b="1" dirty="0" smtClean="0">
                  <a:solidFill>
                    <a:srgbClr val="C00000"/>
                  </a:solidFill>
                </a:rPr>
                <a:t> </a:t>
              </a:r>
              <a:r>
                <a:rPr lang="ru-RU" b="1" dirty="0">
                  <a:solidFill>
                    <a:srgbClr val="C00000"/>
                  </a:solidFill>
                </a:rPr>
                <a:t>ключевых компетентностей</a:t>
              </a:r>
            </a:p>
          </p:txBody>
        </p:sp>
        <p:sp>
          <p:nvSpPr>
            <p:cNvPr id="7" name="Скругленный прямоугольник 6">
              <a:hlinkClick r:id="rId2" action="ppaction://hlinkpres?slideindex=1&amp;slidetitle="/>
            </p:cNvPr>
            <p:cNvSpPr/>
            <p:nvPr/>
          </p:nvSpPr>
          <p:spPr>
            <a:xfrm>
              <a:off x="3643306" y="500042"/>
              <a:ext cx="2160000" cy="1080000"/>
            </a:xfrm>
            <a:prstGeom prst="roundRect">
              <a:avLst>
                <a:gd name="adj" fmla="val 15384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  <a:hlinkClick r:id="rId3" action="ppaction://hlinksldjump"/>
                </a:rPr>
                <a:t>Социальные</a:t>
              </a:r>
              <a:r>
                <a:rPr lang="ru-RU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572264" y="1214422"/>
              <a:ext cx="2160000" cy="10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.</a:t>
              </a:r>
              <a:r>
                <a:rPr lang="ru-RU" sz="1600" b="1" u="sng" dirty="0" smtClean="0">
                  <a:solidFill>
                    <a:schemeClr val="accent5">
                      <a:lumMod val="50000"/>
                    </a:schemeClr>
                  </a:solidFill>
                  <a:hlinkClick r:id="rId4" action="ppaction://hlinksldjump"/>
                </a:rPr>
                <a:t>Информационные</a:t>
              </a:r>
              <a:r>
                <a:rPr lang="ru-RU" u="sng" dirty="0" smtClean="0">
                  <a:solidFill>
                    <a:srgbClr val="CC00FF"/>
                  </a:solidFill>
                </a:rPr>
                <a:t> </a:t>
              </a:r>
              <a:endParaRPr lang="ru-RU" u="sng" dirty="0">
                <a:solidFill>
                  <a:srgbClr val="CC00FF"/>
                </a:solidFill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00034" y="1285860"/>
              <a:ext cx="2160000" cy="10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u="sng" dirty="0">
                  <a:solidFill>
                    <a:schemeClr val="accent5">
                      <a:lumMod val="50000"/>
                    </a:schemeClr>
                  </a:solidFill>
                  <a:hlinkClick r:id="rId5" action="ppaction://hlinksldjump"/>
                </a:rPr>
                <a:t>Поликультурные</a:t>
              </a:r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00034" y="3429000"/>
              <a:ext cx="2160000" cy="10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u="sng" dirty="0">
                  <a:solidFill>
                    <a:schemeClr val="accent5">
                      <a:lumMod val="50000"/>
                    </a:schemeClr>
                  </a:solidFill>
                  <a:hlinkClick r:id="rId6" action="ppaction://hlinksldjump"/>
                </a:rPr>
                <a:t>Коммуникативные</a:t>
              </a:r>
              <a:endParaRPr lang="ru-RU" sz="1600" b="1" u="sng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6643702" y="3429000"/>
              <a:ext cx="2160000" cy="10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u="sng" dirty="0">
                  <a:solidFill>
                    <a:schemeClr val="accent5">
                      <a:lumMod val="50000"/>
                    </a:schemeClr>
                  </a:solidFill>
                  <a:hlinkClick r:id="rId7" action="ppaction://hlinksldjump"/>
                </a:rPr>
                <a:t>Саморазвитие</a:t>
              </a:r>
              <a:r>
                <a:rPr lang="ru-RU" b="1" u="sng" dirty="0">
                  <a:solidFill>
                    <a:schemeClr val="accent5">
                      <a:lumMod val="50000"/>
                    </a:schemeClr>
                  </a:solidFill>
                </a:rPr>
                <a:t> и самообразование </a:t>
              </a: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3643306" y="5214950"/>
              <a:ext cx="2160000" cy="10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u="sng" dirty="0" smtClean="0">
                  <a:solidFill>
                    <a:schemeClr val="accent5">
                      <a:lumMod val="50000"/>
                    </a:schemeClr>
                  </a:solidFill>
                </a:rPr>
                <a:t>Продуктивная </a:t>
              </a:r>
              <a:r>
                <a:rPr lang="ru-RU" b="1" u="sng" dirty="0" smtClean="0">
                  <a:solidFill>
                    <a:schemeClr val="accent5">
                      <a:lumMod val="50000"/>
                    </a:schemeClr>
                  </a:solidFill>
                  <a:hlinkClick r:id="rId8" action="ppaction://hlinksldjump"/>
                </a:rPr>
                <a:t>творческая</a:t>
              </a:r>
              <a:endParaRPr lang="ru-RU" b="1" u="sng" dirty="0" smtClean="0">
                <a:solidFill>
                  <a:schemeClr val="accent5">
                    <a:lumMod val="50000"/>
                  </a:schemeClr>
                </a:solidFill>
              </a:endParaRPr>
            </a:p>
            <a:p>
              <a:pPr algn="ctr"/>
              <a:r>
                <a:rPr lang="ru-RU" b="1" u="sng" dirty="0" smtClean="0">
                  <a:solidFill>
                    <a:schemeClr val="accent5">
                      <a:lumMod val="50000"/>
                    </a:schemeClr>
                  </a:solidFill>
                </a:rPr>
                <a:t>деятельность</a:t>
              </a:r>
              <a:endParaRPr lang="ru-RU" b="1" u="sng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cxnSp>
        <p:nvCxnSpPr>
          <p:cNvPr id="13" name="Прямая со стрелкой 12"/>
          <p:cNvCxnSpPr>
            <a:stCxn id="6" idx="0"/>
            <a:endCxn id="7" idx="2"/>
          </p:cNvCxnSpPr>
          <p:nvPr/>
        </p:nvCxnSpPr>
        <p:spPr>
          <a:xfrm rot="5400000" flipH="1" flipV="1">
            <a:off x="4419694" y="1839505"/>
            <a:ext cx="705950" cy="441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7"/>
            <a:endCxn id="8" idx="1"/>
          </p:cNvCxnSpPr>
          <p:nvPr/>
        </p:nvCxnSpPr>
        <p:spPr>
          <a:xfrm rot="5400000" flipH="1" flipV="1">
            <a:off x="5761719" y="1656889"/>
            <a:ext cx="855887" cy="908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6"/>
            <a:endCxn id="11" idx="1"/>
          </p:cNvCxnSpPr>
          <p:nvPr/>
        </p:nvCxnSpPr>
        <p:spPr>
          <a:xfrm>
            <a:off x="6143636" y="3321843"/>
            <a:ext cx="571504" cy="57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4"/>
            <a:endCxn id="45" idx="0"/>
          </p:cNvCxnSpPr>
          <p:nvPr/>
        </p:nvCxnSpPr>
        <p:spPr>
          <a:xfrm rot="16200000" flipH="1">
            <a:off x="4415479" y="4764247"/>
            <a:ext cx="714380" cy="441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2"/>
            <a:endCxn id="10" idx="3"/>
          </p:cNvCxnSpPr>
          <p:nvPr/>
        </p:nvCxnSpPr>
        <p:spPr>
          <a:xfrm rot="10800000" flipV="1">
            <a:off x="2731472" y="3321842"/>
            <a:ext cx="626082" cy="57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6" idx="1"/>
            <a:endCxn id="9" idx="3"/>
          </p:cNvCxnSpPr>
          <p:nvPr/>
        </p:nvCxnSpPr>
        <p:spPr>
          <a:xfrm rot="16200000" flipV="1">
            <a:off x="2856296" y="1629599"/>
            <a:ext cx="784449" cy="10340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535785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Социальная компетентность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Умения: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делать выбор;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принимать решения;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брать ответственность;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бесконфликтно выходить из жизненных ситуаций.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500042"/>
            <a:ext cx="678661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Возможности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продуктивного обучения</a:t>
            </a:r>
          </a:p>
          <a:p>
            <a:pPr algn="ctr">
              <a:buFont typeface="Wingdings" pitchFamily="2" charset="2"/>
              <a:buChar char="Ø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Стимулирование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познавательной активности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учащихся;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Упор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деятельность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ученика;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Сотрудничество;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команде;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Ориентирование на конечный продукт;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Обеспечение мотивации деятельности;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Осознание собственного вклада в общую работу;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 проблем;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Поиск путей реализации проектов;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Установление причинно-следственных связей;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адекватной оценки и самооценки;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Умение использовать собственный опыт;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Адаптация к переменам;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способностей и талантов учеников.</a:t>
            </a:r>
          </a:p>
          <a:p>
            <a:pPr algn="just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1439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Пути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формирования компетентности учеников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2071678"/>
          <a:ext cx="8072494" cy="33832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36247"/>
                <a:gridCol w="403624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преподавателя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учеников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Предлагает задачи разного уровня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вариативные домашние задания, перечень тем творческих работ и докладов,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разные формы тематического оценивания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Выбирают уровень на тематическом оценивании, уровень домашней работы, темы творчески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работ из общего перечня.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Организовывает групповую работу,  создает группы сменного состава.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Работает в группе.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Определяет цель своей деятельности.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Рекомендует самооценивание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взаимооценивание, обеспечивает свободный выбор рецензента.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Дает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самооценку своему ответу, выбирает рецензента на свой ответ.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1214422"/>
            <a:ext cx="664373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Поликультурная</a:t>
            </a:r>
            <a:endParaRPr lang="ru-RU" sz="28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Умения: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Овладение достижениями культуры;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Понимание других людей, их индивидуальность, их отличий по национальным, культурным, религиозным признакам.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1538" y="1357298"/>
            <a:ext cx="73581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Возможности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продуктивного обучения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Расширение кругозора и повышение культурного уровня учащихся; 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Осознание роли и влияние предмета на развитие культуры;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Оценка достижений культуры и искусства;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Уважение чужого труда;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Отношение к собственной деятельности и деятельности других людей;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Формирование общечеловеческих ценностей.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1332</Words>
  <Application>Microsoft Office PowerPoint</Application>
  <PresentationFormat>Экран (4:3)</PresentationFormat>
  <Paragraphs>241</Paragraphs>
  <Slides>31</Slides>
  <Notes>0</Notes>
  <HiddenSlides>18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Формирование ключевых компетентностей учащихся на уроке математики</vt:lpstr>
      <vt:lpstr>Слайд 2</vt:lpstr>
      <vt:lpstr>Слайд 3</vt:lpstr>
      <vt:lpstr>Слайд 4</vt:lpstr>
      <vt:lpstr>Социальная компетентность  Умения:  - делать выбор; - принимать решения; - брать ответственность; - бесконфликтно выходить из жизненных ситуаций.  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www.PHILka.RU</cp:lastModifiedBy>
  <cp:revision>49</cp:revision>
  <dcterms:created xsi:type="dcterms:W3CDTF">2010-12-24T14:07:20Z</dcterms:created>
  <dcterms:modified xsi:type="dcterms:W3CDTF">2010-12-29T17:26:28Z</dcterms:modified>
</cp:coreProperties>
</file>