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9" r:id="rId3"/>
    <p:sldId id="260" r:id="rId4"/>
    <p:sldId id="261" r:id="rId5"/>
    <p:sldId id="257" r:id="rId6"/>
    <p:sldId id="258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7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4DC66-CCCB-4285-8203-F5D38269A295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B7D18-DB1F-449B-8903-3677B93C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69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B7D18-DB1F-449B-8903-3677B93CCC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10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8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17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64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956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29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30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85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725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03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8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0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8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7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42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7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3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2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3ECE11-4E06-442F-B244-48E75A16552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53CEA-7C6F-45BC-B2DD-E5A8C1768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475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795592" cy="6408712"/>
          </a:xfrm>
        </p:spPr>
        <p:txBody>
          <a:bodyPr>
            <a:no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Преемственность содержания на ступенях дошкольного и начального общего образования в контексте ФГОС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Воспитатель                                            </a:t>
            </a: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Кожанова Н.В.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2020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354162"/>
          </a:xfrm>
        </p:spPr>
        <p:txBody>
          <a:bodyPr>
            <a:no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Цели и задачи непрерывного образования</a:t>
            </a:r>
            <a:b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детей дошкольного и младшего школьного возраста</a:t>
            </a:r>
            <a:b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492896"/>
            <a:ext cx="8100392" cy="4104456"/>
          </a:xfrm>
        </p:spPr>
        <p:txBody>
          <a:bodyPr/>
          <a:lstStyle/>
          <a:p>
            <a:pPr marL="0" lvl="0" indent="0" algn="just">
              <a:spcBef>
                <a:spcPts val="300"/>
              </a:spcBef>
              <a:spcAft>
                <a:spcPts val="0"/>
              </a:spcAft>
              <a:buNone/>
              <a:tabLst>
                <a:tab pos="907415" algn="l"/>
              </a:tabLst>
            </a:pPr>
            <a:r>
              <a:rPr lang="ru-RU" dirty="0">
                <a:latin typeface="Arial"/>
                <a:ea typeface="Times New Roman"/>
              </a:rPr>
              <a:t>-</a:t>
            </a:r>
            <a:r>
              <a:rPr lang="ru-RU" b="1" dirty="0" smtClean="0">
                <a:latin typeface="Arial"/>
                <a:ea typeface="Times New Roman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воспитание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нравственного человека;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None/>
              <a:tabLst>
                <a:tab pos="907415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охрана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и укрепление физического и психического здоровья детей;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None/>
              <a:tabLst>
                <a:tab pos="907415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-сохранение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и поддержка индивидуальности ребенка,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None/>
              <a:tabLst>
                <a:tab pos="907415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физическое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и психическое развитие детей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5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62088" cy="1368152"/>
          </a:xfrm>
        </p:spPr>
        <p:txBody>
          <a:bodyPr>
            <a:normAutofit fontScale="90000"/>
          </a:bodyPr>
          <a:lstStyle/>
          <a:p>
            <a:pPr indent="450215" algn="ctr">
              <a:spcBef>
                <a:spcPts val="300"/>
              </a:spcBef>
              <a:spcAft>
                <a:spcPts val="0"/>
              </a:spcAft>
            </a:pPr>
            <a:r>
              <a:rPr lang="ru-RU" sz="2700" b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Непрерывность дошкольного и начального образования предполагает решение </a:t>
            </a:r>
            <a:r>
              <a:rPr lang="ru-RU" sz="27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следующих приоритетных задач</a:t>
            </a:r>
            <a:r>
              <a:rPr lang="ru-RU" sz="2700" b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4400" b="1" dirty="0">
                <a:effectLst/>
                <a:latin typeface="Times New Roman"/>
                <a:ea typeface="Times New Roman"/>
              </a:rPr>
              <a:t/>
            </a:r>
            <a:br>
              <a:rPr lang="ru-RU" sz="4400" b="1" dirty="0">
                <a:effectLst/>
                <a:latin typeface="Times New Roman"/>
                <a:ea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632848" cy="4896544"/>
          </a:xfrm>
        </p:spPr>
        <p:txBody>
          <a:bodyPr>
            <a:normAutofit/>
          </a:bodyPr>
          <a:lstStyle/>
          <a:p>
            <a:pPr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На дошкольной ступени: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приобщение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детей к ценностям здорового образа жизни; 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обеспечение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эмоционального благополучия каждого ребенка, развитие его положительного самоощущения; 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развитие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инициативности, любознательности, произвольности, способности к творческому самовыражению; 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формирование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различных знаний об окружающем мире, стимулирование коммуникативной, познавательной, игровой и др. активности детей в различных видах деятельности; 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развитие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компетентности в сфере отношений к миру, к людям, к себе; включение детей в различные формы сотрудничества (со взрослыми и детьми разного возраста).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938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62088" cy="1368152"/>
          </a:xfrm>
        </p:spPr>
        <p:txBody>
          <a:bodyPr>
            <a:normAutofit fontScale="90000"/>
          </a:bodyPr>
          <a:lstStyle/>
          <a:p>
            <a:pPr indent="450215" algn="ctr">
              <a:spcBef>
                <a:spcPts val="300"/>
              </a:spcBef>
              <a:spcAft>
                <a:spcPts val="0"/>
              </a:spcAft>
            </a:pPr>
            <a:r>
              <a:rPr lang="ru-RU" sz="2700" b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Непрерывность дошкольного и начального образования предполагает решение </a:t>
            </a:r>
            <a:r>
              <a:rPr lang="ru-RU" sz="27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следующих приоритетных задач</a:t>
            </a:r>
            <a:r>
              <a:rPr lang="ru-RU" sz="2700" b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4400" b="1" dirty="0">
                <a:effectLst/>
                <a:latin typeface="Times New Roman"/>
                <a:ea typeface="Times New Roman"/>
              </a:rPr>
              <a:t/>
            </a:r>
            <a:br>
              <a:rPr lang="ru-RU" sz="4400" b="1" dirty="0">
                <a:effectLst/>
                <a:latin typeface="Times New Roman"/>
                <a:ea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10160" cy="5157192"/>
          </a:xfrm>
        </p:spPr>
        <p:txBody>
          <a:bodyPr>
            <a:normAutofit fontScale="70000" lnSpcReduction="20000"/>
          </a:bodyPr>
          <a:lstStyle/>
          <a:p>
            <a:pPr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3400" b="1" dirty="0">
                <a:latin typeface="Times New Roman" pitchFamily="18" charset="0"/>
                <a:ea typeface="Times New Roman"/>
                <a:cs typeface="Times New Roman" pitchFamily="18" charset="0"/>
              </a:rPr>
              <a:t>На ступени начальной школы</a:t>
            </a:r>
            <a:endParaRPr lang="ru-RU" sz="3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3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осознанное </a:t>
            </a:r>
            <a:r>
              <a:rPr lang="ru-RU" sz="3400" dirty="0">
                <a:latin typeface="Times New Roman" pitchFamily="18" charset="0"/>
                <a:ea typeface="Times New Roman"/>
                <a:cs typeface="Times New Roman" pitchFamily="18" charset="0"/>
              </a:rPr>
              <a:t>принятие ценностей здорового образа жизни и регуляция своего поведения в соответствии с ними; 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sz="3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готовность </a:t>
            </a:r>
            <a:r>
              <a:rPr lang="ru-RU" sz="3400" dirty="0">
                <a:latin typeface="Times New Roman" pitchFamily="18" charset="0"/>
                <a:ea typeface="Times New Roman"/>
                <a:cs typeface="Times New Roman" pitchFamily="18" charset="0"/>
              </a:rPr>
              <a:t>к активному взаимодействию с окружающим миром (эмоциональная, интеллектуальная, коммуникативная, деловая и др.); 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sz="3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желание </a:t>
            </a:r>
            <a:r>
              <a:rPr lang="ru-RU" sz="3400" dirty="0">
                <a:latin typeface="Times New Roman" pitchFamily="18" charset="0"/>
                <a:ea typeface="Times New Roman"/>
                <a:cs typeface="Times New Roman" pitchFamily="18" charset="0"/>
              </a:rPr>
              <a:t>и умение учиться, готовность к образованию в основном звене школы и самообразованию; </a:t>
            </a: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sz="3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инициативность</a:t>
            </a:r>
            <a:r>
              <a:rPr lang="ru-RU" sz="3400" dirty="0">
                <a:latin typeface="Times New Roman" pitchFamily="18" charset="0"/>
                <a:ea typeface="Times New Roman"/>
                <a:cs typeface="Times New Roman" pitchFamily="18" charset="0"/>
              </a:rPr>
              <a:t>, самостоятельность, навыки сотрудничества в разных видах деятельности; </a:t>
            </a:r>
            <a:endParaRPr lang="ru-RU" sz="3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Bef>
                <a:spcPts val="300"/>
              </a:spcBef>
              <a:spcAft>
                <a:spcPts val="0"/>
              </a:spcAft>
              <a:buSzPts val="1000"/>
              <a:buNone/>
              <a:tabLst>
                <a:tab pos="457200" algn="l"/>
                <a:tab pos="685800" algn="l"/>
              </a:tabLst>
            </a:pPr>
            <a:r>
              <a:rPr lang="ru-RU" sz="3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совершенствование </a:t>
            </a:r>
            <a:r>
              <a:rPr lang="ru-RU" sz="3400" dirty="0">
                <a:latin typeface="Times New Roman" pitchFamily="18" charset="0"/>
                <a:ea typeface="Times New Roman"/>
                <a:cs typeface="Times New Roman" pitchFamily="18" charset="0"/>
              </a:rPr>
              <a:t>достижений дошкольного развития (на протяжении всего начального образования); </a:t>
            </a:r>
            <a:endParaRPr lang="ru-RU" sz="3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3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специальная </a:t>
            </a:r>
            <a:r>
              <a:rPr lang="ru-RU" sz="3400" dirty="0">
                <a:latin typeface="Times New Roman" pitchFamily="18" charset="0"/>
                <a:ea typeface="Times New Roman"/>
                <a:cs typeface="Times New Roman" pitchFamily="18" charset="0"/>
              </a:rPr>
              <a:t>помощь по развитию несформированных в дошкольном детстве качеств; индивидуализация процесса обучения, особенно в случаях опережающего развития или отставания.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01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90080" cy="1080120"/>
          </a:xfrm>
        </p:spPr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Преемственность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128792" cy="4403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оследовательный переход от одной ступени образования к другой, выражающейся в сохранении и постепенном изменении содержания, форм, методов, технологий обучения и воспитания.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(Р.А.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Должикова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Г.М.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Федосимов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93" y="404664"/>
            <a:ext cx="7890080" cy="16561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Преемственность между ДОО и школой </a:t>
            </a:r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492896"/>
            <a:ext cx="7560840" cy="37555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одержательная двусторонняя связь, предполагающая, с одной стороны, учет воспитателей тех требований, которые будут предъявляться детям в школе, а с другой стороны, опору учителя на те знания, умения, которые дети приобрели в детском саду.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01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344816" cy="490763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Преемственность осуществляется 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содержании программ, методах, формах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2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ормы преемственности ДОО и школы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200800" cy="48965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План преемственности ДОО и школы</a:t>
            </a:r>
          </a:p>
          <a:p>
            <a:pPr marL="8229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содержание, формы и методы совместной работы педагогических коллективов ДОО и школы</a:t>
            </a:r>
          </a:p>
          <a:p>
            <a:pPr marL="8229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содержание, формы и методы совместной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ознакомлению детей со школой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12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План преемственности ДОО и школы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406103" cy="561662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 часть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Планируемая работа направлена на установление продуктивного контакта между воспитателями ДОО и учителями начальной школы</a:t>
            </a:r>
          </a:p>
          <a:p>
            <a:pPr marL="82296" indent="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Формы работы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изучение образовательных программ ДОО и программ 1 класса;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взаимопосещения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воспитателей и учителей;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образовательный мониторинг;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участие в педагогических советах ДОО и школы;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совместное проведение родительских собраний;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взаимное консультирование и др.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7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22114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преемственности ДОО и школы</a:t>
            </a:r>
            <a:b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538152" cy="5616624"/>
          </a:xfrm>
        </p:spPr>
        <p:txBody>
          <a:bodyPr/>
          <a:lstStyle/>
          <a:p>
            <a:pPr marL="82296" indent="0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 часть</a:t>
            </a:r>
          </a:p>
          <a:p>
            <a:pPr marL="82296" lvl="0" indent="0">
              <a:buClr>
                <a:srgbClr val="FE8637"/>
              </a:buCl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Планируемая работа направлена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формирование у дошкольников положительной мотивации к школьному обучению.</a:t>
            </a:r>
          </a:p>
          <a:p>
            <a:pPr marL="82296" lvl="0" indent="0">
              <a:buClr>
                <a:srgbClr val="FE8637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Формы работы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lvl="0" indent="0">
              <a:buClr>
                <a:srgbClr val="FE8637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посещение детьми подготовительной к школе группы праздника 1 сентября в школе;</a:t>
            </a:r>
          </a:p>
          <a:p>
            <a:pPr marL="82296" lvl="0" indent="0">
              <a:buClr>
                <a:srgbClr val="FE8637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проведение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ня знаний в ДОО;</a:t>
            </a:r>
          </a:p>
          <a:p>
            <a:pPr marL="82296" lvl="0" indent="0">
              <a:buClr>
                <a:srgbClr val="FE8637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экскурсии на территорию школы;</a:t>
            </a:r>
          </a:p>
          <a:p>
            <a:pPr marL="82296" lvl="0" indent="0">
              <a:buClr>
                <a:srgbClr val="FE8637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экскурсии по зданию школы (в каникулы);</a:t>
            </a:r>
          </a:p>
          <a:p>
            <a:pPr marL="82296" lvl="0" indent="0">
              <a:buClr>
                <a:srgbClr val="FE8637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знакомство со школьной библиотекой и др.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74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Вариативные модели </a:t>
            </a:r>
            <a:r>
              <a:rPr lang="ru-RU" dirty="0" err="1" smtClean="0"/>
              <a:t>предшкольного</a:t>
            </a:r>
            <a:r>
              <a:rPr lang="ru-RU" dirty="0" smtClean="0"/>
              <a:t>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72400" cy="522156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Модель, ориентированная на полноценное формирование готовности ребенка к школе, включающей готовность к обучению; всестороннюю личностную готовность; физическую готовность («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гармоничная модель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82296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Модель, ориентированная преимущественно на личностное развитие и формирование физической готовности ребенка к школе («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развивающая модель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82296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Модель, направленная на формирование у ребенка не просто предпосылки к овладению чтением, письмом, счетом, а умения читать, считать, писать на достаточно высоком уровне</a:t>
            </a:r>
          </a:p>
          <a:p>
            <a:pPr marL="82296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Модель, ориентированная в основном на формирование готовности к обучению («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редукционная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8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144016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29.12.2012 N 273-ФЗ (ред. от 07.03.2018) "Об образовании в Российской Федерации</a:t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136904" cy="4248472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 10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системы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Российской Федерации устанавливаются следующие уровни общего образования:</a:t>
            </a: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дошкольное образование;</a:t>
            </a: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начальное общее образование;</a:t>
            </a: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основное общее образование;</a:t>
            </a: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среднее общее образование.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2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962088" cy="14401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Модели образовательных учреждений, предусматривающих группы </a:t>
            </a:r>
            <a:r>
              <a:rPr lang="ru-RU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предшкольной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подготовки: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610160" cy="489654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центры развития ребенка  (ЦРР);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центры образования;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УВК – начальная школа – детский сад, прогимназии;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предшкольное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образование на базе ДОО как вид группы кратковременного пребывания;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предшкольное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образование на базе школы (4 ч.)+ на базе ДОО как вид группы кратковременного пребывания;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общеобразовательные школы;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 базе учреждений дополнительного образования;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открытие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лекотек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173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Формы пребывания детей</a:t>
            </a:r>
            <a:endParaRPr lang="ru-RU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496944" cy="4835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группы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полнодневного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пребывания с полными образовательными циклами;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кратковременное пребывание детей в закрепленной группе ДОО;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группы выходного дня;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группы кратковременного пребывания для детей, родным языком которых не является русский;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утренние либо вечерние группы;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группы развития и творческие студии;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коррекционные группы;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группы с гибким режимом пребывания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666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Цели и задачи групп </a:t>
            </a:r>
            <a:r>
              <a:rPr lang="ru-RU" sz="3200" b="1" dirty="0" err="1" smtClean="0">
                <a:effectLst/>
                <a:latin typeface="Times New Roman" pitchFamily="18" charset="0"/>
                <a:cs typeface="Times New Roman" pitchFamily="18" charset="0"/>
              </a:rPr>
              <a:t>предшкольной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 подготовки:</a:t>
            </a:r>
            <a:endParaRPr lang="ru-RU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82168" cy="4619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выравнивание стартовых возможностей детей, идущих в 1 класс;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обеспечение преемственности программ дошкольного и начального общего образования;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формирование физической, личностной, интеллектуальной и социальной готовности детей старшего дошкольного возраста к обучению в школе;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обеспечение возможности получения дошкольного образования детьми из разных категорий семей;</a:t>
            </a:r>
          </a:p>
        </p:txBody>
      </p:sp>
    </p:spTree>
    <p:extLst>
      <p:ext uri="{BB962C8B-B14F-4D97-AF65-F5344CB8AC3E}">
        <p14:creationId xmlns:p14="http://schemas.microsoft.com/office/powerpoint/2010/main" val="248579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Цели и задачи групп </a:t>
            </a:r>
            <a:r>
              <a:rPr lang="ru-RU" sz="3200" b="1" dirty="0" err="1" smtClean="0">
                <a:effectLst/>
                <a:latin typeface="Times New Roman" pitchFamily="18" charset="0"/>
                <a:cs typeface="Times New Roman" pitchFamily="18" charset="0"/>
              </a:rPr>
              <a:t>предшкольной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 подготовки:</a:t>
            </a:r>
            <a:endParaRPr lang="ru-RU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66144" cy="4968552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создание оптимальных условий для охраны и укрепления здоровья, обеспечения интеллектуального, личностного, физического развития детей дошкольного возраста;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оказание своевременной систематической психолого-медико-педагогической помощи детям,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проблемами в физическом и психическом развитии;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взаимодействие с семьей для полноценного развития детей дошкольного возраста, педагогическое просвещение родителей;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приобщение детей к общечеловеческим ценностям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25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Условия организации групп </a:t>
            </a:r>
            <a:r>
              <a:rPr lang="ru-RU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предшкольной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подготовки: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466144" cy="42484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соответствующей психофизиологическим особенностям детей старшего дошкольного возраста и обеспечивающей развитие способностей каждого ребенка и реализацию творческого потенциала педагогов;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педагогического 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оординация взаимодействия взрослых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сотрудничества воспитателей, специалистов и родителей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4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14401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29.12.2012 N 273-ФЗ (ред. от 07.03.2018) "Об образовании в Российской Федерации</a:t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416824" cy="4176464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64. Дошкольное образование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Дошкольное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 направлено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258590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14401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29.12.2012 N 273-ФЗ (ред. от 07.03.2018) "Об образовании в Российской Федерации</a:t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7992888" cy="41044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64. Дошкольное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Образовательные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успешного освоения ими образовательных программ начального общего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основе индивидуального подхода к детям дошкольного возраста и специфичных для детей дошкольного возраста видов деятельности.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532440" cy="12289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ФГОС ДО (приказ № 1155 от 17.10.13)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560840" cy="44755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тандарт направлен на решение задач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«обеспечения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228998"/>
          </a:xfrm>
        </p:spPr>
        <p:txBody>
          <a:bodyPr>
            <a:normAutofit fontScale="90000"/>
          </a:bodyPr>
          <a:lstStyle/>
          <a:p>
            <a:r>
              <a:rPr lang="ru-RU" sz="3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ДО (приказ № 1155 от 17.10.13)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0516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результатам освоения основной образовательной программы дошкольного образования</a:t>
            </a:r>
          </a:p>
          <a:p>
            <a:pPr marL="82296" inden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4.7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Целевые ориентиры программы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0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НОО (в ред. приказов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России от 26.11.2010 № 1241,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22.09.2011 № 2357</a:t>
            </a:r>
            <a:r>
              <a:rPr lang="ru-RU" sz="2800" dirty="0" smtClean="0">
                <a:solidFill>
                  <a:srgbClr val="575F6D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7632848" cy="5256584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направлен на обеспечение: 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преемственности основных образовательных программ дошкольного, начального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общего образования….»</a:t>
            </a:r>
          </a:p>
          <a:p>
            <a:pPr marL="82296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основе Стандарта лежит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подход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который предполагает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воспитание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развитие качеств личности, отвечающих требованиям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информационного общества;</a:t>
            </a:r>
          </a:p>
          <a:p>
            <a:pPr marL="82296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учет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индивидуальных возрастных, психологических и физиологических особенностей обучающихся, роли и значения видов деятельности и форм общения для определения целей образования и воспитания и путей их достижения;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обеспечение преемственности дошкольного, начального общего, основного и среднего (полного) общего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890080" cy="2016224"/>
          </a:xfrm>
        </p:spPr>
        <p:txBody>
          <a:bodyPr>
            <a:no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КОНЦЕПЦИЯ</a:t>
            </a: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СОДЕРЖАНИЯ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НЕПРЕРЫВНОГО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(ДОШКОЛЬНОЕ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И НАЧАЛЬНОЕ ЗВЕНО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Утверждена Федеральным координационным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советом по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общему образованию Министерства образования РФ 17.06.2003 г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780928"/>
            <a:ext cx="7488832" cy="3467472"/>
          </a:xfrm>
        </p:spPr>
        <p:txBody>
          <a:bodyPr>
            <a:normAutofit/>
          </a:bodyPr>
          <a:lstStyle/>
          <a:p>
            <a:pPr marL="82296"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i="1" dirty="0">
                <a:latin typeface="Times New Roman" pitchFamily="18" charset="0"/>
                <a:ea typeface="Times New Roman"/>
                <a:cs typeface="Times New Roman" pitchFamily="18" charset="0"/>
              </a:rPr>
              <a:t>Непрерывное образование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 понимается как связь, согласованность и перспективность всех компонентов системы (целей, задач, содержания, методов, средств, форм организации воспитания и обучения) на каждой ступени образования для обеспечения </a:t>
            </a: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преемственности в развитии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ребенка.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2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890080" cy="2160240"/>
          </a:xfrm>
        </p:spPr>
        <p:txBody>
          <a:bodyPr>
            <a:no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КОНЦЕПЦИЯ</a:t>
            </a: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СОДЕРЖАНИЯ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НЕПРЕРЫВНОГО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(ДОШКОЛЬНОЕ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И НАЧАЛЬНОЕ ЗВЕНО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Утверждена Федеральным координационным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советом по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общему образованию Министерства образования РФ 17.06.2003 г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708920"/>
            <a:ext cx="8754176" cy="3960440"/>
          </a:xfrm>
        </p:spPr>
        <p:txBody>
          <a:bodyPr>
            <a:normAutofit/>
          </a:bodyPr>
          <a:lstStyle/>
          <a:p>
            <a:pPr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Концепция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непрерывного образования (дошкольное и начальное звено образования) </a:t>
            </a: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призвана: </a:t>
            </a:r>
          </a:p>
          <a:p>
            <a:pPr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выделить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приоритеты в содержании образования на каждом из этих этапов возрастного развития с учетом современной социальной ситуации; </a:t>
            </a: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определить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психологические и педагогические условия реализации непрерывности образования; - обозначить вклад каждой образовательной области в развитие дошкольника и младшего школьника; </a:t>
            </a: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дать возрастные характеристики ребенка к началу и концу его обучения в школе.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437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297</TotalTime>
  <Words>1437</Words>
  <Application>Microsoft Office PowerPoint</Application>
  <PresentationFormat>Экран (4:3)</PresentationFormat>
  <Paragraphs>128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Ион</vt:lpstr>
      <vt:lpstr>Презентация PowerPoint</vt:lpstr>
      <vt:lpstr>Федеральный закон от 29.12.2012 N 273-ФЗ (ред. от 07.03.2018) "Об образовании в Российской Федерации </vt:lpstr>
      <vt:lpstr>Федеральный закон от 29.12.2012 N 273-ФЗ (ред. от 07.03.2018) "Об образовании в Российской Федерации </vt:lpstr>
      <vt:lpstr>Федеральный закон от 29.12.2012 N 273-ФЗ (ред. от 07.03.2018) "Об образовании в Российской Федерации </vt:lpstr>
      <vt:lpstr>ФГОС ДО (приказ № 1155 от 17.10.13)</vt:lpstr>
      <vt:lpstr>ФГОС ДО (приказ № 1155 от 17.10.13)</vt:lpstr>
      <vt:lpstr>ФГОС НОО (в ред. приказов Минобрнауки  России от 26.11.2010 № 1241, от 22.09.2011 № 2357)</vt:lpstr>
      <vt:lpstr>КОНЦЕПЦИЯ СОДЕРЖАНИЯ НЕПРЕРЫВНОГО ОБРАЗОВАНИЯ (ДОШКОЛЬНОЕ И НАЧАЛЬНОЕ ЗВЕНО) Утверждена Федеральным координационным советом по общему образованию Министерства образования РФ 17.06.2003 г. </vt:lpstr>
      <vt:lpstr>КОНЦЕПЦИЯ СОДЕРЖАНИЯ НЕПРЕРЫВНОГО ОБРАЗОВАНИЯ (ДОШКОЛЬНОЕ И НАЧАЛЬНОЕ ЗВЕНО) Утверждена Федеральным координационным советом по общему образованию Министерства образования РФ 17.06.2003 г. </vt:lpstr>
      <vt:lpstr>Цели и задачи непрерывного образования детей дошкольного и младшего школьного возраста </vt:lpstr>
      <vt:lpstr>Непрерывность дошкольного и начального образования предполагает решение следующих приоритетных задач: </vt:lpstr>
      <vt:lpstr>Непрерывность дошкольного и начального образования предполагает решение следующих приоритетных задач: </vt:lpstr>
      <vt:lpstr>Преемственность - </vt:lpstr>
      <vt:lpstr>Преемственность между ДОО и школой - </vt:lpstr>
      <vt:lpstr>Презентация PowerPoint</vt:lpstr>
      <vt:lpstr>Формы преемственности ДОО и школы</vt:lpstr>
      <vt:lpstr>План преемственности ДОО и школы </vt:lpstr>
      <vt:lpstr>План преемственности ДОО и школы </vt:lpstr>
      <vt:lpstr>Вариативные модели предшкольного образования</vt:lpstr>
      <vt:lpstr>Модели образовательных учреждений, предусматривающих группы предшкольной подготовки:</vt:lpstr>
      <vt:lpstr>Формы пребывания детей</vt:lpstr>
      <vt:lpstr>Цели и задачи групп предшкольной подготовки:</vt:lpstr>
      <vt:lpstr>Цели и задачи групп предшкольной подготовки:</vt:lpstr>
      <vt:lpstr>Условия организации групп предшкольной подготовки: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1236547</cp:lastModifiedBy>
  <cp:revision>30</cp:revision>
  <dcterms:created xsi:type="dcterms:W3CDTF">2018-04-03T12:43:55Z</dcterms:created>
  <dcterms:modified xsi:type="dcterms:W3CDTF">2020-06-30T13:11:43Z</dcterms:modified>
</cp:coreProperties>
</file>