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D0B703B-EBEA-4564-BEFE-2636AE3F1E8D}" type="datetimeFigureOut">
              <a:rPr lang="ru-RU" smtClean="0"/>
              <a:pPr/>
              <a:t>27.10.2020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BA94E43-21BA-42C1-A13D-392CD236A78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D0B703B-EBEA-4564-BEFE-2636AE3F1E8D}"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A94E43-21BA-42C1-A13D-392CD236A784}"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D0B703B-EBEA-4564-BEFE-2636AE3F1E8D}" type="datetimeFigureOut">
              <a:rPr lang="ru-RU" smtClean="0"/>
              <a:pPr/>
              <a:t>27.10.2020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A94E43-21BA-42C1-A13D-392CD236A784}"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6D0B703B-EBEA-4564-BEFE-2636AE3F1E8D}" type="datetimeFigureOut">
              <a:rPr lang="ru-RU" smtClean="0"/>
              <a:pPr/>
              <a:t>27.10.2020</a:t>
            </a:fld>
            <a:endParaRPr lang="ru-RU"/>
          </a:p>
        </p:txBody>
      </p:sp>
      <p:sp>
        <p:nvSpPr>
          <p:cNvPr id="9" name="Номер слайда 8"/>
          <p:cNvSpPr>
            <a:spLocks noGrp="1"/>
          </p:cNvSpPr>
          <p:nvPr>
            <p:ph type="sldNum" sz="quarter" idx="15"/>
          </p:nvPr>
        </p:nvSpPr>
        <p:spPr/>
        <p:txBody>
          <a:bodyPr rtlCol="0"/>
          <a:lstStyle/>
          <a:p>
            <a:fld id="{7BA94E43-21BA-42C1-A13D-392CD236A784}"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D0B703B-EBEA-4564-BEFE-2636AE3F1E8D}" type="datetimeFigureOut">
              <a:rPr lang="ru-RU" smtClean="0"/>
              <a:pPr/>
              <a:t>27.10.2020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BA94E43-21BA-42C1-A13D-392CD236A78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6D0B703B-EBEA-4564-BEFE-2636AE3F1E8D}" type="datetimeFigureOut">
              <a:rPr lang="ru-RU" smtClean="0"/>
              <a:pPr/>
              <a:t>27.10.2020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A94E43-21BA-42C1-A13D-392CD236A784}"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D0B703B-EBEA-4564-BEFE-2636AE3F1E8D}" type="datetimeFigureOut">
              <a:rPr lang="ru-RU" smtClean="0"/>
              <a:pPr/>
              <a:t>27.10.2020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BA94E43-21BA-42C1-A13D-392CD236A784}"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6D0B703B-EBEA-4564-BEFE-2636AE3F1E8D}" type="datetimeFigureOut">
              <a:rPr lang="ru-RU" smtClean="0"/>
              <a:pPr/>
              <a:t>27.10.2020</a:t>
            </a:fld>
            <a:endParaRPr lang="ru-RU"/>
          </a:p>
        </p:txBody>
      </p:sp>
      <p:sp>
        <p:nvSpPr>
          <p:cNvPr id="7" name="Номер слайда 6"/>
          <p:cNvSpPr>
            <a:spLocks noGrp="1"/>
          </p:cNvSpPr>
          <p:nvPr>
            <p:ph type="sldNum" sz="quarter" idx="11"/>
          </p:nvPr>
        </p:nvSpPr>
        <p:spPr/>
        <p:txBody>
          <a:bodyPr rtlCol="0"/>
          <a:lstStyle/>
          <a:p>
            <a:fld id="{7BA94E43-21BA-42C1-A13D-392CD236A784}"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0B703B-EBEA-4564-BEFE-2636AE3F1E8D}" type="datetimeFigureOut">
              <a:rPr lang="ru-RU" smtClean="0"/>
              <a:pPr/>
              <a:t>27.10.2020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BA94E43-21BA-42C1-A13D-392CD236A784}" type="slidenum">
              <a:rPr lang="ru-RU" smtClean="0"/>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6D0B703B-EBEA-4564-BEFE-2636AE3F1E8D}" type="datetimeFigureOut">
              <a:rPr lang="ru-RU" smtClean="0"/>
              <a:pPr/>
              <a:t>27.10.2020</a:t>
            </a:fld>
            <a:endParaRPr lang="ru-RU"/>
          </a:p>
        </p:txBody>
      </p:sp>
      <p:sp>
        <p:nvSpPr>
          <p:cNvPr id="22" name="Номер слайда 21"/>
          <p:cNvSpPr>
            <a:spLocks noGrp="1"/>
          </p:cNvSpPr>
          <p:nvPr>
            <p:ph type="sldNum" sz="quarter" idx="15"/>
          </p:nvPr>
        </p:nvSpPr>
        <p:spPr/>
        <p:txBody>
          <a:bodyPr rtlCol="0"/>
          <a:lstStyle/>
          <a:p>
            <a:fld id="{7BA94E43-21BA-42C1-A13D-392CD236A784}"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6D0B703B-EBEA-4564-BEFE-2636AE3F1E8D}" type="datetimeFigureOut">
              <a:rPr lang="ru-RU" smtClean="0"/>
              <a:pPr/>
              <a:t>27.10.2020</a:t>
            </a:fld>
            <a:endParaRPr lang="ru-RU"/>
          </a:p>
        </p:txBody>
      </p:sp>
      <p:sp>
        <p:nvSpPr>
          <p:cNvPr id="18" name="Номер слайда 17"/>
          <p:cNvSpPr>
            <a:spLocks noGrp="1"/>
          </p:cNvSpPr>
          <p:nvPr>
            <p:ph type="sldNum" sz="quarter" idx="11"/>
          </p:nvPr>
        </p:nvSpPr>
        <p:spPr/>
        <p:txBody>
          <a:bodyPr rtlCol="0"/>
          <a:lstStyle/>
          <a:p>
            <a:fld id="{7BA94E43-21BA-42C1-A13D-392CD236A784}"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D0B703B-EBEA-4564-BEFE-2636AE3F1E8D}" type="datetimeFigureOut">
              <a:rPr lang="ru-RU" smtClean="0"/>
              <a:pPr/>
              <a:t>27.10.2020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BA94E43-21BA-42C1-A13D-392CD236A78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af369369\Desktop\9 мая\19c088de3eb4246dbf11a71c7ba3db6f_0_0.jpg"/>
          <p:cNvPicPr>
            <a:picLocks noChangeAspect="1" noChangeArrowheads="1"/>
          </p:cNvPicPr>
          <p:nvPr/>
        </p:nvPicPr>
        <p:blipFill>
          <a:blip r:embed="rId2" cstate="print"/>
          <a:srcRect/>
          <a:stretch>
            <a:fillRect/>
          </a:stretch>
        </p:blipFill>
        <p:spPr bwMode="auto">
          <a:xfrm>
            <a:off x="1799183" y="1772816"/>
            <a:ext cx="7344817" cy="452099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Заголовок 1"/>
          <p:cNvSpPr>
            <a:spLocks noGrp="1"/>
          </p:cNvSpPr>
          <p:nvPr>
            <p:ph type="ctrTitle"/>
          </p:nvPr>
        </p:nvSpPr>
        <p:spPr>
          <a:xfrm>
            <a:off x="395536" y="404665"/>
            <a:ext cx="8208912" cy="432048"/>
          </a:xfrm>
        </p:spPr>
        <p:txBody>
          <a:bodyPr>
            <a:normAutofit/>
          </a:bodyPr>
          <a:lstStyle/>
          <a:p>
            <a:r>
              <a:rPr lang="ru-RU" sz="2000" dirty="0"/>
              <a:t>РАЗВИТИЕ ТВОРЧЕСКИХ СПОСОБНОСТЕЙ ДЕТЕЙ.</a:t>
            </a:r>
          </a:p>
        </p:txBody>
      </p:sp>
      <p:sp>
        <p:nvSpPr>
          <p:cNvPr id="3" name="Подзаголовок 2"/>
          <p:cNvSpPr>
            <a:spLocks noGrp="1"/>
          </p:cNvSpPr>
          <p:nvPr>
            <p:ph type="subTitle" idx="1"/>
          </p:nvPr>
        </p:nvSpPr>
        <p:spPr>
          <a:xfrm>
            <a:off x="1691680" y="1268760"/>
            <a:ext cx="6264696" cy="720080"/>
          </a:xfrm>
        </p:spPr>
        <p:txBody>
          <a:bodyPr>
            <a:normAutofit fontScale="70000" lnSpcReduction="20000"/>
          </a:bodyPr>
          <a:lstStyle/>
          <a:p>
            <a:r>
              <a:rPr lang="ru-RU" sz="3600" dirty="0"/>
              <a:t>ТЕАТРАЛЬНАЯ ДЕЯТЕЛЬНОСТЬ </a:t>
            </a:r>
          </a:p>
        </p:txBody>
      </p:sp>
      <p:sp>
        <p:nvSpPr>
          <p:cNvPr id="8" name="Прямоугольник 7"/>
          <p:cNvSpPr/>
          <p:nvPr/>
        </p:nvSpPr>
        <p:spPr>
          <a:xfrm>
            <a:off x="6516216" y="6093296"/>
            <a:ext cx="2520280" cy="646331"/>
          </a:xfrm>
          <a:prstGeom prst="rect">
            <a:avLst/>
          </a:prstGeom>
          <a:noFill/>
        </p:spPr>
        <p:txBody>
          <a:bodyPr wrap="square" lIns="91440" tIns="45720" rIns="91440" bIns="45720">
            <a:spAutoFit/>
          </a:bodyPr>
          <a:lstStyle/>
          <a:p>
            <a:pPr algn="ctr"/>
            <a:r>
              <a:rPr lang="ru-RU" sz="1200" b="1" cap="none" spc="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Королькова</a:t>
            </a:r>
            <a:r>
              <a:rPr lang="ru-RU" sz="1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Ольга Михайловна </a:t>
            </a:r>
          </a:p>
          <a:p>
            <a:pPr algn="ctr"/>
            <a:endParaRPr lang="ru-RU" sz="1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172399" y="332656"/>
            <a:ext cx="45719" cy="144016"/>
          </a:xfrm>
        </p:spPr>
        <p:txBody>
          <a:bodyPr>
            <a:normAutofit fontScale="90000"/>
          </a:bodyPr>
          <a:lstStyle/>
          <a:p>
            <a:endParaRPr lang="ru-RU" dirty="0"/>
          </a:p>
        </p:txBody>
      </p:sp>
      <p:sp>
        <p:nvSpPr>
          <p:cNvPr id="3" name="Содержимое 2"/>
          <p:cNvSpPr>
            <a:spLocks noGrp="1"/>
          </p:cNvSpPr>
          <p:nvPr>
            <p:ph sz="quarter" idx="1"/>
          </p:nvPr>
        </p:nvSpPr>
        <p:spPr>
          <a:xfrm>
            <a:off x="539552" y="260648"/>
            <a:ext cx="7395592" cy="6169896"/>
          </a:xfrm>
        </p:spPr>
        <p:txBody>
          <a:bodyPr>
            <a:normAutofit fontScale="77500" lnSpcReduction="20000"/>
          </a:bodyPr>
          <a:lstStyle/>
          <a:p>
            <a:r>
              <a:rPr lang="ru-RU" b="1" dirty="0"/>
              <a:t>Работа с родителями</a:t>
            </a:r>
            <a:endParaRPr lang="ru-RU" dirty="0"/>
          </a:p>
          <a:p>
            <a:r>
              <a:rPr lang="ru-RU" dirty="0"/>
              <a:t>Я считаю, что успешное решение задач по развитию творческих способностей дошкольников через театрализованную деятельность возможно только при тесном сотрудничестве всех субъектов педагогического процесса. Особо важным считаю организацию сотрудничества с семьей. Только при соблюдении активности и заинтересованности родителей, их личный пример – важнейшее условие обеспечение успешности организуемой работы. Объединение педагогов, детей и родителей в совместной работе по приобщению к миру творчества и театра позволяет совершенствовать педагогическую подготовленность родителей вопросах воспитания собственных детей.  </a:t>
            </a:r>
          </a:p>
          <a:p>
            <a:r>
              <a:rPr lang="ru-RU" dirty="0"/>
              <a:t>В своей работе с родителями я ставила следующие задачи:</a:t>
            </a:r>
          </a:p>
          <a:p>
            <a:pPr lvl="0"/>
            <a:r>
              <a:rPr lang="ru-RU" dirty="0"/>
              <a:t>Заинтересовать родителей развитием театрализованной деятельности детей.</a:t>
            </a:r>
          </a:p>
          <a:p>
            <a:pPr lvl="0"/>
            <a:r>
              <a:rPr lang="ru-RU" dirty="0"/>
              <a:t>Познакомить родителей с разнообразием театров.</a:t>
            </a:r>
          </a:p>
          <a:p>
            <a:pPr lvl="0"/>
            <a:r>
              <a:rPr lang="ru-RU" dirty="0"/>
              <a:t>Информировать родителей о художественных произведениях, рекомендуемых для чтения.</a:t>
            </a:r>
          </a:p>
          <a:p>
            <a:pPr lvl="0"/>
            <a:r>
              <a:rPr lang="ru-RU" dirty="0"/>
              <a:t>Рассказать родителям о создании театра дома.</a:t>
            </a:r>
          </a:p>
          <a:p>
            <a:pPr lvl="0"/>
            <a:r>
              <a:rPr lang="ru-RU" dirty="0"/>
              <a:t>Вовлечь родителей в жизнь детского сада.</a:t>
            </a:r>
          </a:p>
          <a:p>
            <a:endParaRPr lang="ru-RU"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800" y="274638"/>
            <a:ext cx="175592" cy="562074"/>
          </a:xfrm>
        </p:spPr>
        <p:txBody>
          <a:bodyPr/>
          <a:lstStyle/>
          <a:p>
            <a:endParaRPr lang="ru-RU" dirty="0"/>
          </a:p>
        </p:txBody>
      </p:sp>
      <p:sp>
        <p:nvSpPr>
          <p:cNvPr id="3" name="Содержимое 2"/>
          <p:cNvSpPr>
            <a:spLocks noGrp="1"/>
          </p:cNvSpPr>
          <p:nvPr>
            <p:ph sz="quarter" idx="1"/>
          </p:nvPr>
        </p:nvSpPr>
        <p:spPr>
          <a:xfrm>
            <a:off x="683568" y="476672"/>
            <a:ext cx="7241232" cy="5997280"/>
          </a:xfrm>
        </p:spPr>
        <p:txBody>
          <a:bodyPr>
            <a:normAutofit fontScale="92500" lnSpcReduction="20000"/>
          </a:bodyPr>
          <a:lstStyle/>
          <a:p>
            <a:pPr lvl="0"/>
            <a:r>
              <a:rPr lang="ru-RU" dirty="0"/>
              <a:t>Дети стали больше проявлять участие в играх, повысилась активность и инициативность.</a:t>
            </a:r>
          </a:p>
          <a:p>
            <a:pPr lvl="0"/>
            <a:r>
              <a:rPr lang="ru-RU" dirty="0"/>
              <a:t>Дети овладели в соответствии с возрастом техникой управления куклами различных видов театра.</a:t>
            </a:r>
          </a:p>
          <a:p>
            <a:pPr lvl="0"/>
            <a:r>
              <a:rPr lang="ru-RU" dirty="0"/>
              <a:t>Через театрализованную  игру дети освоили невербальные средства общения: жесты, мимика, движения.</a:t>
            </a:r>
          </a:p>
          <a:p>
            <a:pPr lvl="0"/>
            <a:r>
              <a:rPr lang="ru-RU" dirty="0"/>
              <a:t>У детей развиваются нравственно-коммуникативные и волевые качества.</a:t>
            </a:r>
          </a:p>
          <a:p>
            <a:pPr lvl="0"/>
            <a:r>
              <a:rPr lang="ru-RU" dirty="0"/>
              <a:t>Дети стали эмоциональнее и выразительнее исполнять песни, танцы, стихи.</a:t>
            </a:r>
          </a:p>
          <a:p>
            <a:pPr lvl="0"/>
            <a:r>
              <a:rPr lang="ru-RU" dirty="0"/>
              <a:t>У детей появилось желание придумывать и рассказывать сказки, истории.</a:t>
            </a:r>
          </a:p>
          <a:p>
            <a:pPr lvl="0"/>
            <a:r>
              <a:rPr lang="ru-RU" dirty="0"/>
              <a:t>Активизировался словарь детей, её  интонационный строй, улучшается диалогическая речь.</a:t>
            </a:r>
          </a:p>
          <a:p>
            <a:pPr lvl="0"/>
            <a:r>
              <a:rPr lang="ru-RU" dirty="0"/>
              <a:t>Дети стали раскрепощаться и творить.</a:t>
            </a:r>
          </a:p>
          <a:p>
            <a:endParaRPr lang="ru-RU"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82664" y="274638"/>
            <a:ext cx="45719" cy="202034"/>
          </a:xfrm>
        </p:spPr>
        <p:txBody>
          <a:bodyPr>
            <a:normAutofit fontScale="90000"/>
          </a:bodyPr>
          <a:lstStyle/>
          <a:p>
            <a:endParaRPr lang="ru-RU" dirty="0"/>
          </a:p>
        </p:txBody>
      </p:sp>
      <p:sp>
        <p:nvSpPr>
          <p:cNvPr id="3" name="Содержимое 2"/>
          <p:cNvSpPr>
            <a:spLocks noGrp="1"/>
          </p:cNvSpPr>
          <p:nvPr>
            <p:ph sz="quarter" idx="1"/>
          </p:nvPr>
        </p:nvSpPr>
        <p:spPr>
          <a:xfrm>
            <a:off x="539552" y="260648"/>
            <a:ext cx="7385248" cy="6213304"/>
          </a:xfrm>
        </p:spPr>
        <p:txBody>
          <a:bodyPr>
            <a:normAutofit/>
          </a:bodyPr>
          <a:lstStyle/>
          <a:p>
            <a:r>
              <a:rPr lang="ru-RU" dirty="0"/>
              <a:t>Каждый человек стремится к счастью. А чтобы сделать ребёнка счастливым, надо возвысить его духовно и приобщить к творчеству, удовлетворить его внутренние желания; потребность в красоте, доброте, любви, истине, справедливости.</a:t>
            </a:r>
          </a:p>
          <a:p>
            <a:r>
              <a:rPr lang="ru-RU" dirty="0"/>
              <a:t>Подводя итоги проделанной работы, можно сказать, что вопрос о развитии творческих способностей через театрализованную деятельность является актуальным, и я рекомендую его использовать коллегам, уделяющим большое внимание творческому развитию дошкольников.</a:t>
            </a:r>
          </a:p>
          <a:p>
            <a:endParaRPr lang="ru-RU"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79080" y="274638"/>
            <a:ext cx="45719" cy="130026"/>
          </a:xfrm>
        </p:spPr>
        <p:txBody>
          <a:bodyPr>
            <a:normAutofit fontScale="90000"/>
          </a:bodyPr>
          <a:lstStyle/>
          <a:p>
            <a:endParaRPr lang="ru-RU"/>
          </a:p>
        </p:txBody>
      </p:sp>
      <p:sp>
        <p:nvSpPr>
          <p:cNvPr id="3" name="Содержимое 2"/>
          <p:cNvSpPr>
            <a:spLocks noGrp="1"/>
          </p:cNvSpPr>
          <p:nvPr>
            <p:ph sz="quarter" idx="1"/>
          </p:nvPr>
        </p:nvSpPr>
        <p:spPr>
          <a:xfrm>
            <a:off x="683568" y="260648"/>
            <a:ext cx="7241232" cy="6213304"/>
          </a:xfrm>
        </p:spPr>
        <p:txBody>
          <a:bodyPr>
            <a:normAutofit fontScale="85000" lnSpcReduction="10000"/>
          </a:bodyPr>
          <a:lstStyle/>
          <a:p>
            <a:r>
              <a:rPr lang="ru-RU" dirty="0"/>
              <a:t>Понятие «творчество» имеет многозначный характер и в литературе трактуется по-разному. В широком смысле творчество понимается, как деятельность, результат которой – создание новых материальных и духовных ценностей, отличающихся неповторимостью, оригинальностью и культурно-исторической уникальностью. Иначе говоря, новизна результата творческой деятельности носит объективный характер, поскольку создаёт то, чего раньше не существовало.</a:t>
            </a:r>
          </a:p>
          <a:p>
            <a:r>
              <a:rPr lang="ru-RU" dirty="0"/>
              <a:t>Творчество – постоянный спутник детского развития. «Творческая деятельность ребёнка – первый основополагающий этап присвоения </a:t>
            </a:r>
            <a:r>
              <a:rPr lang="ru-RU" dirty="0" err="1"/>
              <a:t>социокультурного</a:t>
            </a:r>
            <a:r>
              <a:rPr lang="ru-RU" dirty="0"/>
              <a:t> опыта» (А.Б. </a:t>
            </a:r>
            <a:r>
              <a:rPr lang="ru-RU" dirty="0" err="1"/>
              <a:t>Брушлинский</a:t>
            </a:r>
            <a:r>
              <a:rPr lang="ru-RU" dirty="0"/>
              <a:t>, Л.С. </a:t>
            </a:r>
            <a:r>
              <a:rPr lang="ru-RU" dirty="0" err="1"/>
              <a:t>Выготский</a:t>
            </a:r>
            <a:r>
              <a:rPr lang="ru-RU" dirty="0"/>
              <a:t>, В.Т. Кудрявцев, Н.Н. </a:t>
            </a:r>
            <a:r>
              <a:rPr lang="ru-RU" dirty="0" err="1"/>
              <a:t>Поддьяков</a:t>
            </a:r>
            <a:r>
              <a:rPr lang="ru-RU" dirty="0"/>
              <a:t> и другие).</a:t>
            </a:r>
          </a:p>
          <a:p>
            <a:r>
              <a:rPr lang="ru-RU" dirty="0"/>
              <a:t>Таким образом, в дошкольном возрасте закладываются основы творческой деятельности ребёнка, которые воплощаются в развитии способности к замыслу и его реализации, в умении комбинировать свои знания и представления, искренней передачи своих чувств.</a:t>
            </a:r>
          </a:p>
          <a:p>
            <a:endParaRPr lang="ru-RU"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800" y="188640"/>
            <a:ext cx="175592" cy="144016"/>
          </a:xfrm>
        </p:spPr>
        <p:txBody>
          <a:bodyPr>
            <a:normAutofit fontScale="90000"/>
          </a:bodyPr>
          <a:lstStyle/>
          <a:p>
            <a:endParaRPr lang="ru-RU" dirty="0"/>
          </a:p>
        </p:txBody>
      </p:sp>
      <p:sp>
        <p:nvSpPr>
          <p:cNvPr id="3" name="Содержимое 2"/>
          <p:cNvSpPr>
            <a:spLocks noGrp="1"/>
          </p:cNvSpPr>
          <p:nvPr>
            <p:ph sz="quarter" idx="1"/>
          </p:nvPr>
        </p:nvSpPr>
        <p:spPr>
          <a:xfrm>
            <a:off x="611560" y="476672"/>
            <a:ext cx="7313240" cy="5997280"/>
          </a:xfrm>
        </p:spPr>
        <p:txBody>
          <a:bodyPr>
            <a:normAutofit fontScale="92500" lnSpcReduction="20000"/>
          </a:bodyPr>
          <a:lstStyle/>
          <a:p>
            <a:r>
              <a:rPr lang="ru-RU" dirty="0"/>
              <a:t>ОДНИМ из путей, по которому развивается детское творчество, является мир искусства, а генетической основой художественного творчества – </a:t>
            </a:r>
            <a:r>
              <a:rPr lang="ru-RU" b="1" dirty="0"/>
              <a:t>детская игра. Игра </a:t>
            </a:r>
            <a:r>
              <a:rPr lang="ru-RU" dirty="0"/>
              <a:t>– наиболее доступный ребенку и интересный для него способ переработки и выражения впечатлений, знаний и эмоций. </a:t>
            </a:r>
            <a:r>
              <a:rPr lang="ru-RU" b="1" dirty="0"/>
              <a:t>Театрализованная игра </a:t>
            </a:r>
            <a:r>
              <a:rPr lang="ru-RU" dirty="0"/>
              <a:t>как один из ее видов является эффективным средством социализации дошкольника в процессе осмысления им нравственного подтекста литературного или </a:t>
            </a:r>
            <a:r>
              <a:rPr lang="ru-RU" dirty="0" err="1"/>
              <a:t>фольклерного</a:t>
            </a:r>
            <a:r>
              <a:rPr lang="ru-RU" dirty="0"/>
              <a:t> произведения. В театрализованной игре осуществляется эмоциональное развитие: дети знакомятся с чувствами, настроениями героев, осваивают способы их внешнего выражения, осознают причины того или иного настроя. Велико значение театрализованной игры и для речевого развития (совершенствование диалогов и монологов, освоение выразительности речи). Наконец, театрализованная игра является средством самовыражения и самореализации ребенка.</a:t>
            </a:r>
          </a:p>
          <a:p>
            <a:endParaRPr lang="ru-RU"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676456" y="116632"/>
            <a:ext cx="144016" cy="648072"/>
          </a:xfrm>
        </p:spPr>
        <p:txBody>
          <a:bodyPr/>
          <a:lstStyle/>
          <a:p>
            <a:endParaRPr lang="ru-RU" dirty="0"/>
          </a:p>
        </p:txBody>
      </p:sp>
      <p:sp>
        <p:nvSpPr>
          <p:cNvPr id="3" name="Содержимое 2"/>
          <p:cNvSpPr>
            <a:spLocks noGrp="1"/>
          </p:cNvSpPr>
          <p:nvPr>
            <p:ph sz="quarter" idx="1"/>
          </p:nvPr>
        </p:nvSpPr>
        <p:spPr>
          <a:xfrm>
            <a:off x="611560" y="332656"/>
            <a:ext cx="7313240" cy="6141296"/>
          </a:xfrm>
        </p:spPr>
        <p:txBody>
          <a:bodyPr>
            <a:normAutofit fontScale="62500" lnSpcReduction="20000"/>
          </a:bodyPr>
          <a:lstStyle/>
          <a:p>
            <a:r>
              <a:rPr lang="ru-RU" dirty="0"/>
              <a:t>«Волшебный край!» - так когда-то назвал театр великий русский поэт А.С.Пушкин. Чувства поэта разделяют и взрослые, и дети, соприкоснувшиеся с этим удивительным видом искусства. Театр является одной из самых ярких красочных и доступных восприятию дошкольника сфер искусства. Он развивает воображение и фантазию, способствует творческому развитию ребёнка и формированию базиса его личностной культуры. </a:t>
            </a:r>
            <a:r>
              <a:rPr lang="ru-RU" b="1" u="sng" dirty="0"/>
              <a:t>Вся наша жизнь </a:t>
            </a:r>
            <a:r>
              <a:rPr lang="ru-RU" dirty="0"/>
              <a:t>- это большая сцена и то, какую роль выбирает ребёнок в этой жизни, зависит от его первого дошкольного опыта, где он получает не только информацию об окружающем мире, законах общества, красоте человеческих отношений, но и учится жить в этом мире, строить свои отношения.</a:t>
            </a:r>
          </a:p>
          <a:p>
            <a:r>
              <a:rPr lang="ru-RU" b="1" u="sng" dirty="0"/>
              <a:t>Мир детства, внутренний мир ребёнка </a:t>
            </a:r>
            <a:r>
              <a:rPr lang="ru-RU" dirty="0"/>
              <a:t>- ключ ко многим волнующим проблемам нашей жизни. Раскрыть заветную дверь в мир детского сознания помогает игра. Дети верят в чудеса и в то, что где-то на земле есть необыкновенная сказочная страна, в которой птицы и звери, простая домашняя утварь и люди могут говорить друг с другом и жить в дружбе, где дружба побеждает злое колдовство. И эта волшебная страна существует, и называется она </a:t>
            </a:r>
            <a:r>
              <a:rPr lang="ru-RU" b="1" u="sng" dirty="0"/>
              <a:t>Театр!</a:t>
            </a:r>
          </a:p>
          <a:p>
            <a:r>
              <a:rPr lang="ru-RU" dirty="0"/>
              <a:t>Сказочные представления в театре вводят ребёнка в мир птиц и животных, способных говорить, думать и поступать по-человечески. Ребёнок проникается этими чувствами, переживает вместе с ними, а вместе с тем постигает простую и сложную, поучительную и убедительную правду жизни. </a:t>
            </a:r>
            <a:r>
              <a:rPr lang="ru-RU" b="1" u="sng" dirty="0"/>
              <a:t>Театрализованная деятельность - это мостик, который помогает детям попасть в их дальнейшую взрослую жизнь и сформировать положительный опыт восприятия окружающей действительности.</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054672" y="274638"/>
            <a:ext cx="45719" cy="274042"/>
          </a:xfrm>
        </p:spPr>
        <p:txBody>
          <a:bodyPr>
            <a:normAutofit fontScale="90000"/>
          </a:bodyPr>
          <a:lstStyle/>
          <a:p>
            <a:endParaRPr lang="ru-RU" dirty="0"/>
          </a:p>
        </p:txBody>
      </p:sp>
      <p:sp>
        <p:nvSpPr>
          <p:cNvPr id="3" name="Содержимое 2"/>
          <p:cNvSpPr>
            <a:spLocks noGrp="1"/>
          </p:cNvSpPr>
          <p:nvPr>
            <p:ph sz="quarter" idx="1"/>
          </p:nvPr>
        </p:nvSpPr>
        <p:spPr>
          <a:xfrm>
            <a:off x="611560" y="332656"/>
            <a:ext cx="7313240" cy="6141296"/>
          </a:xfrm>
        </p:spPr>
        <p:txBody>
          <a:bodyPr>
            <a:normAutofit fontScale="77500" lnSpcReduction="20000"/>
          </a:bodyPr>
          <a:lstStyle/>
          <a:p>
            <a:r>
              <a:rPr lang="ru-RU" dirty="0"/>
              <a:t>Характерными особенностями театрализованных игр являются литературная или фольклорная основа их содержания и наличие зрителей. Их можно разделить на две основные группы: драматизации и режиссерские (каждая из них, в свою очередь, подразделяется на несколько видов).</a:t>
            </a:r>
          </a:p>
          <a:p>
            <a:r>
              <a:rPr lang="ru-RU" dirty="0"/>
              <a:t>В </a:t>
            </a:r>
            <a:r>
              <a:rPr lang="ru-RU" b="1" dirty="0"/>
              <a:t>играх - драматизациях</a:t>
            </a:r>
            <a:r>
              <a:rPr lang="ru-RU" dirty="0"/>
              <a:t> ребенок, исполняя роль в качестве «артиста», самостоятельно создает образ с помощью комплекса средств вербальной и невербальной выразительности. Видами драматизации являются игры-имитации образов животных, людей, литературных персонажей; ролевые диалоги на основе текста; инсценировки произведений; постановки спектаклей по одному или нескольким произведениям; игры-импровизации с разыгрыванием сюжета (или нескольких сюжетов) без предварительной подготовки.</a:t>
            </a:r>
          </a:p>
          <a:p>
            <a:r>
              <a:rPr lang="ru-RU" dirty="0"/>
              <a:t>В </a:t>
            </a:r>
            <a:r>
              <a:rPr lang="ru-RU" b="1" dirty="0"/>
              <a:t>режиссерской игре</a:t>
            </a:r>
            <a:r>
              <a:rPr lang="ru-RU" dirty="0"/>
              <a:t> «артистами являются игрушки или их заместители, а ребенок, организуя деятельность как «сценарист и режиссер», управляет «артистами». «Озвучивая» героев и комментируя сюжет, он использует разные средства вербальной выразительности. Виды режиссерских игр определяются в соответствии с разнообразием театров, используемых в детском саду: настольный, плоскостной и объемный, кукольный (бибабо, пальчиковый, марионеток) и т.д.</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7924799" y="274638"/>
            <a:ext cx="45719" cy="346050"/>
          </a:xfrm>
        </p:spPr>
        <p:txBody>
          <a:bodyPr>
            <a:normAutofit fontScale="90000"/>
          </a:bodyPr>
          <a:lstStyle/>
          <a:p>
            <a:endParaRPr lang="ru-RU" dirty="0"/>
          </a:p>
        </p:txBody>
      </p:sp>
      <p:sp>
        <p:nvSpPr>
          <p:cNvPr id="3" name="Содержимое 2"/>
          <p:cNvSpPr>
            <a:spLocks noGrp="1"/>
          </p:cNvSpPr>
          <p:nvPr>
            <p:ph sz="quarter" idx="1"/>
          </p:nvPr>
        </p:nvSpPr>
        <p:spPr>
          <a:xfrm>
            <a:off x="611560" y="260648"/>
            <a:ext cx="7313240" cy="6213304"/>
          </a:xfrm>
        </p:spPr>
        <p:txBody>
          <a:bodyPr>
            <a:normAutofit fontScale="55000" lnSpcReduction="20000"/>
          </a:bodyPr>
          <a:lstStyle/>
          <a:p>
            <a:r>
              <a:rPr lang="ru-RU" dirty="0"/>
              <a:t>Система работы по развитию театрализованной деятельности делится на три этапа:</a:t>
            </a:r>
          </a:p>
          <a:p>
            <a:pPr lvl="0"/>
            <a:r>
              <a:rPr lang="ru-RU" dirty="0"/>
              <a:t>1. художественное восприятие литературных и фольклорных произведений;</a:t>
            </a:r>
          </a:p>
          <a:p>
            <a:pPr lvl="0"/>
            <a:r>
              <a:rPr lang="ru-RU" dirty="0"/>
              <a:t>2. освоение специальных умений для становления основных («актер», «режиссер») и дополнительных позиций («сценарист», «оформитель», «костюмер»);</a:t>
            </a:r>
          </a:p>
          <a:p>
            <a:pPr lvl="0"/>
            <a:r>
              <a:rPr lang="ru-RU" dirty="0"/>
              <a:t>3. самостоятельная творческая деятельность.</a:t>
            </a:r>
          </a:p>
          <a:p>
            <a:r>
              <a:rPr lang="ru-RU" dirty="0"/>
              <a:t>Педагогическая задача усложняется синтетической природой театрализованной деятельности, в которой восприятие, мышление, воображение, речь выступают в тесной взаимосвязи друг с другом и проявляются в разных видах детской активности (речевая, двигательная, музыкальная и пр.).</a:t>
            </a:r>
          </a:p>
          <a:p>
            <a:r>
              <a:rPr lang="ru-RU" dirty="0"/>
              <a:t>Значит, театрализованная деятельность интегративна, причем активность и творчество проявляются в трех аспектах:</a:t>
            </a:r>
          </a:p>
          <a:p>
            <a:pPr lvl="0"/>
            <a:r>
              <a:rPr lang="ru-RU" dirty="0"/>
              <a:t>1. в создании драматического содержания, т.е. в интерпретации, переосмыслении заданного литературным текстом сюжета или сочинении вариативного либо собственного сюжета;</a:t>
            </a:r>
          </a:p>
          <a:p>
            <a:pPr lvl="0"/>
            <a:r>
              <a:rPr lang="ru-RU" dirty="0"/>
              <a:t>2. в исполнении собственного замысла, т.е. в умении адекватно воплощать художественный образ с помощью разных средств выразительности: интонации, мимики, пантомимики, движения, напева;</a:t>
            </a:r>
          </a:p>
          <a:p>
            <a:pPr lvl="0"/>
            <a:r>
              <a:rPr lang="ru-RU" dirty="0"/>
              <a:t>3. в оформлении спектакля – в создании (подбор, изготовление, нестандартное использование) декораций, костюмов, музыкального сопровождения, афиш, программок.</a:t>
            </a:r>
          </a:p>
          <a:p>
            <a:r>
              <a:rPr lang="ru-RU" dirty="0"/>
              <a:t>Из-за этих особенностей театрализованной деятельности по отношению к ней чаще используется термин «театрально-игровая деятельность». В программе «Детство» театрально-игровая деятельность детей рассматривается в двух взаимосвязанных аспектах:</a:t>
            </a:r>
          </a:p>
          <a:p>
            <a:pPr lvl="0"/>
            <a:r>
              <a:rPr lang="ru-RU" dirty="0"/>
              <a:t>1. как разновидность художественной деятельности она входит в раздел «Ребенок в мире художественной литературы, изобразительного искусства и музыки», где интегрируется со следующими видами деятельности: литературная, музыкальная и изобразительная;</a:t>
            </a:r>
          </a:p>
          <a:p>
            <a:pPr lvl="0"/>
            <a:r>
              <a:rPr lang="ru-RU" dirty="0"/>
              <a:t>2. как творческая сюжетная игра, бытующая в самостоятельном игровом опыте ребенка, она представлена в разделе «В игре ребенок развивается, познает мир, общается».</a:t>
            </a:r>
          </a:p>
          <a:p>
            <a:endParaRPr lang="ru-RU"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054672" y="274638"/>
            <a:ext cx="45719" cy="202034"/>
          </a:xfrm>
        </p:spPr>
        <p:txBody>
          <a:bodyPr>
            <a:normAutofit fontScale="90000"/>
          </a:bodyPr>
          <a:lstStyle/>
          <a:p>
            <a:endParaRPr lang="ru-RU" dirty="0"/>
          </a:p>
        </p:txBody>
      </p:sp>
      <p:sp>
        <p:nvSpPr>
          <p:cNvPr id="3" name="Содержимое 2"/>
          <p:cNvSpPr>
            <a:spLocks noGrp="1"/>
          </p:cNvSpPr>
          <p:nvPr>
            <p:ph sz="quarter" idx="1"/>
          </p:nvPr>
        </p:nvSpPr>
        <p:spPr>
          <a:xfrm>
            <a:off x="323528" y="332656"/>
            <a:ext cx="7601272" cy="6141296"/>
          </a:xfrm>
        </p:spPr>
        <p:txBody>
          <a:bodyPr>
            <a:normAutofit fontScale="85000" lnSpcReduction="10000"/>
          </a:bodyPr>
          <a:lstStyle/>
          <a:p>
            <a:r>
              <a:rPr lang="ru-RU" b="1" dirty="0"/>
              <a:t>Цель, задачи.</a:t>
            </a:r>
            <a:endParaRPr lang="ru-RU" dirty="0"/>
          </a:p>
          <a:p>
            <a:r>
              <a:rPr lang="ru-RU" i="1" dirty="0"/>
              <a:t>Цель :</a:t>
            </a:r>
            <a:r>
              <a:rPr lang="ru-RU" dirty="0"/>
              <a:t> развитие творческих способностей у детей дошкольного возраста через театрализованную деятельность.</a:t>
            </a:r>
          </a:p>
          <a:p>
            <a:r>
              <a:rPr lang="ru-RU" i="1" dirty="0"/>
              <a:t>Задачи:</a:t>
            </a:r>
            <a:endParaRPr lang="ru-RU" dirty="0"/>
          </a:p>
          <a:p>
            <a:pPr lvl="0"/>
            <a:r>
              <a:rPr lang="ru-RU" dirty="0"/>
              <a:t>Побуждать в душе каждого ребёнка чувство прекрасного и прививать любовь к искусству.</a:t>
            </a:r>
          </a:p>
          <a:p>
            <a:pPr lvl="0"/>
            <a:r>
              <a:rPr lang="ru-RU" dirty="0"/>
              <a:t>Познакомить детей с различными видами театра.</a:t>
            </a:r>
          </a:p>
          <a:p>
            <a:pPr lvl="0"/>
            <a:r>
              <a:rPr lang="ru-RU" dirty="0"/>
              <a:t>Прививать детям первичные навыки в области театрального искусства (использование мимики, жестов, голоса).</a:t>
            </a:r>
          </a:p>
          <a:p>
            <a:pPr lvl="0"/>
            <a:r>
              <a:rPr lang="ru-RU" dirty="0"/>
              <a:t>Обучать приёмам </a:t>
            </a:r>
            <a:r>
              <a:rPr lang="ru-RU" dirty="0" err="1"/>
              <a:t>кукловождения</a:t>
            </a:r>
            <a:r>
              <a:rPr lang="ru-RU" dirty="0"/>
              <a:t>  различных видов кукол.</a:t>
            </a:r>
          </a:p>
          <a:p>
            <a:pPr lvl="0"/>
            <a:r>
              <a:rPr lang="ru-RU" dirty="0"/>
              <a:t>Учить детей разыгрывать несложные представления по знакомым литературным произведениям.</a:t>
            </a:r>
          </a:p>
          <a:p>
            <a:pPr lvl="0"/>
            <a:r>
              <a:rPr lang="ru-RU" dirty="0"/>
              <a:t>Развивать эмоциональность и выразительность речи у дошкольников.</a:t>
            </a:r>
          </a:p>
          <a:p>
            <a:pPr lvl="0"/>
            <a:r>
              <a:rPr lang="ru-RU" dirty="0"/>
              <a:t>Воспитывать дружеские взаимоотношения во время театрализации.</a:t>
            </a:r>
          </a:p>
          <a:p>
            <a:endParaRPr lang="ru-RU"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100392" y="274638"/>
            <a:ext cx="72008" cy="130026"/>
          </a:xfrm>
        </p:spPr>
        <p:txBody>
          <a:bodyPr>
            <a:normAutofit fontScale="90000"/>
          </a:bodyPr>
          <a:lstStyle/>
          <a:p>
            <a:endParaRPr lang="ru-RU" dirty="0"/>
          </a:p>
        </p:txBody>
      </p:sp>
      <p:sp>
        <p:nvSpPr>
          <p:cNvPr id="3" name="Содержимое 2"/>
          <p:cNvSpPr>
            <a:spLocks noGrp="1"/>
          </p:cNvSpPr>
          <p:nvPr>
            <p:ph sz="quarter" idx="1"/>
          </p:nvPr>
        </p:nvSpPr>
        <p:spPr>
          <a:xfrm>
            <a:off x="323528" y="332656"/>
            <a:ext cx="7601272" cy="6141296"/>
          </a:xfrm>
        </p:spPr>
        <p:txBody>
          <a:bodyPr>
            <a:normAutofit fontScale="55000" lnSpcReduction="20000"/>
          </a:bodyPr>
          <a:lstStyle/>
          <a:p>
            <a:r>
              <a:rPr lang="ru-RU" dirty="0"/>
              <a:t>В работе с детьми раннего возраста предпочтение отдаётся театрализованной деятельности, потому что она помогает быстрее адаптироваться к детскому саду. Малыши охотно изображают различных животных, с удовольствием перевоплощаются в котят, собачек, маленьких козлят и т.д.</a:t>
            </a:r>
          </a:p>
          <a:p>
            <a:r>
              <a:rPr lang="ru-RU" dirty="0"/>
              <a:t>Драматизация – одна из групп театрализованной игры. В играх – драматизациях ребенок – артист самостоятельно создает образ с помощью комплекса средств выразительности (интонация, мимика, пантомима), производит собственные действия исполнения роли. В игре – драматизации ребенок использует какой–либо сюжет, сценарий которого заранее существует, но не является жестким каноном, а служит канвой, в пределах которой развивается импровизация. Игра – драматизация – это маленький спектакль и, в то же время, переходная форма от игры к искусству. Близость к игре как ведущему виду деятельности ребенка, характерное для игры перевоплощение в образ того или иного персонажа превращают этот вид деятельности в один из самых любимых детьми. Каждая сказка проигрывается неоднократно. Она повторяется (но это будет каждый раз другая сказка) до тех пор, пока каждый ребенок не проиграет все роли, которые он хочет. В традиционной педагогике игры-драматизации относят к творческим.</a:t>
            </a:r>
          </a:p>
          <a:p>
            <a:r>
              <a:rPr lang="ru-RU" dirty="0"/>
              <a:t>Формируя интерес к играм – драматизациям, необходимо как можно больше читать и рассказывать детям сказки и другие литературные произведения. </a:t>
            </a:r>
          </a:p>
          <a:p>
            <a:r>
              <a:rPr lang="ru-RU" dirty="0"/>
              <a:t>Каждый день я   ребятам читала произведения из  разных жанров, стараясь голосом и мимикой передать характер героев.</a:t>
            </a:r>
          </a:p>
          <a:p>
            <a:r>
              <a:rPr lang="ru-RU" dirty="0"/>
              <a:t>Вместе с ребятами мы обыгрывали </a:t>
            </a:r>
            <a:r>
              <a:rPr lang="ru-RU" dirty="0" err="1"/>
              <a:t>потешки</a:t>
            </a:r>
            <a:r>
              <a:rPr lang="ru-RU" dirty="0"/>
              <a:t> («Кисонька - </a:t>
            </a:r>
            <a:r>
              <a:rPr lang="ru-RU" dirty="0" err="1"/>
              <a:t>мурысонька</a:t>
            </a:r>
            <a:r>
              <a:rPr lang="ru-RU" dirty="0"/>
              <a:t>», «У Алёнки в гостях» и другие), произведения А. </a:t>
            </a:r>
            <a:r>
              <a:rPr lang="ru-RU" dirty="0" err="1"/>
              <a:t>Барто</a:t>
            </a:r>
            <a:r>
              <a:rPr lang="ru-RU" dirty="0"/>
              <a:t> («Зайка», «Бычок»), имитировали движения различных животных (кошечка, лисичка, медведь, волк и других животных). А также драматизировали сказки – «Курочка ряба», «Репка». Конечно же, малыши ещё не в совершенстве передают образы героев, но они очень стараются. А какое удовольствие это им доставляет! Чтобы дети развивались творчески в играх-драматизациях, я предлагала им поиграть с игрушками-зверушками, пофантазировать, как с ними можно обыграть различные действия. А ещё ребята, самостоятельно использовали театр, разговаривали от имени героев сказок, действовали с картинками - героями.</a:t>
            </a:r>
          </a:p>
          <a:p>
            <a:endParaRPr lang="ru-RU"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054672" y="274638"/>
            <a:ext cx="45719" cy="130026"/>
          </a:xfrm>
        </p:spPr>
        <p:txBody>
          <a:bodyPr>
            <a:normAutofit fontScale="90000"/>
          </a:bodyPr>
          <a:lstStyle/>
          <a:p>
            <a:endParaRPr lang="ru-RU" dirty="0"/>
          </a:p>
        </p:txBody>
      </p:sp>
      <p:sp>
        <p:nvSpPr>
          <p:cNvPr id="3" name="Содержимое 2"/>
          <p:cNvSpPr>
            <a:spLocks noGrp="1"/>
          </p:cNvSpPr>
          <p:nvPr>
            <p:ph sz="quarter" idx="1"/>
          </p:nvPr>
        </p:nvSpPr>
        <p:spPr>
          <a:xfrm>
            <a:off x="683568" y="260648"/>
            <a:ext cx="7241232" cy="6213304"/>
          </a:xfrm>
        </p:spPr>
        <p:txBody>
          <a:bodyPr>
            <a:normAutofit fontScale="62500" lnSpcReduction="20000"/>
          </a:bodyPr>
          <a:lstStyle/>
          <a:p>
            <a:r>
              <a:rPr lang="ru-RU" dirty="0"/>
              <a:t>С целью формирования представлений о дружбе, развитии доброжелательного отношения к окружающим, желании поддержать друга были проведены игры: «Угадай название сказки», «Назови друга ласково», «Изобрази отгадку» (с помощью мимики и жестов изобразить героев сказки), «Изменю себя друзья, догадайтесь, кто же я?», беседы: «Скажи хорошее о друге», «Как можно пожалеть». А также игры на развитие умений составлять последовательный сюжет произведения: «Любимые сказки», «Из какой сказки иллюстрация?»</a:t>
            </a:r>
          </a:p>
          <a:p>
            <a:r>
              <a:rPr lang="ru-RU" dirty="0"/>
              <a:t>Театральная деятельность позволяет формировать опыт социальных навыков поведения благодаря, тому, что каждое литературное произведение или сказка для детей дошкольного возраста всегда имеют нравственную направленность (дружба, доброта, смелость). Благодаря сказке ребенок познает мир умом и сердцем. И не только познает, но и выражает свое собственное отношение к добру и злу. Любимые герои становятся образцом для подражания и отождествления. Именно</a:t>
            </a:r>
          </a:p>
          <a:p>
            <a:r>
              <a:rPr lang="ru-RU" dirty="0"/>
              <a:t>способность ребенка к такой идентификации с полюбившимся образом позволяет педагогам через театральную деятельность отыскать позитивное влияние на детей.</a:t>
            </a:r>
          </a:p>
          <a:p>
            <a:r>
              <a:rPr lang="ru-RU" dirty="0"/>
              <a:t>В средней группе дети участвовали в постановках сказок: «Теремок», «Под грибом», «Колобок – колючий бок», также были драматизированы отрывки из сказки «Три поросёнка». Детям был показан настольный театр «Колобок – колючий бок», «Под грибом», «Про машину», «Три поросёнка», </a:t>
            </a:r>
          </a:p>
          <a:p>
            <a:r>
              <a:rPr lang="ru-RU" dirty="0"/>
              <a:t>Театрализованная деятельность позволяет решать многие задачи программы детского сада: от ознакомления с общественными явлениями, формирования элементарных математических представлений до физического совершенствования.</a:t>
            </a:r>
          </a:p>
          <a:p>
            <a:endParaRPr lang="ru-RU"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383</TotalTime>
  <Words>2008</Words>
  <Application>Microsoft Office PowerPoint</Application>
  <PresentationFormat>Экран (4:3)</PresentationFormat>
  <Paragraphs>63</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Century Schoolbook</vt:lpstr>
      <vt:lpstr>Wingdings</vt:lpstr>
      <vt:lpstr>Wingdings 2</vt:lpstr>
      <vt:lpstr>Эркер</vt:lpstr>
      <vt:lpstr>РАЗВИТИЕ ТВОРЧЕСКИХ СПОСОБНОСТЕЙ ДЕТЕЙ.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graf369369</dc:creator>
  <cp:lastModifiedBy>Asus</cp:lastModifiedBy>
  <cp:revision>38</cp:revision>
  <dcterms:created xsi:type="dcterms:W3CDTF">2020-01-26T16:56:11Z</dcterms:created>
  <dcterms:modified xsi:type="dcterms:W3CDTF">2020-10-27T06:49:46Z</dcterms:modified>
</cp:coreProperties>
</file>