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65" r:id="rId5"/>
    <p:sldId id="259" r:id="rId6"/>
    <p:sldId id="266" r:id="rId7"/>
    <p:sldId id="268" r:id="rId8"/>
    <p:sldId id="267" r:id="rId9"/>
    <p:sldId id="278" r:id="rId10"/>
    <p:sldId id="279" r:id="rId11"/>
    <p:sldId id="280" r:id="rId12"/>
    <p:sldId id="281" r:id="rId13"/>
    <p:sldId id="272" r:id="rId14"/>
    <p:sldId id="282" r:id="rId15"/>
    <p:sldId id="263" r:id="rId16"/>
    <p:sldId id="274" r:id="rId17"/>
    <p:sldId id="283" r:id="rId18"/>
    <p:sldId id="261" r:id="rId19"/>
    <p:sldId id="284" r:id="rId20"/>
    <p:sldId id="269" r:id="rId21"/>
    <p:sldId id="275" r:id="rId22"/>
    <p:sldId id="276" r:id="rId23"/>
    <p:sldId id="286" r:id="rId24"/>
    <p:sldId id="277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21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23C89906-74A4-4FFC-B7C9-9B5D494F1823}" type="datetimeFigureOut">
              <a:rPr lang="ru-RU" smtClean="0"/>
              <a:pPr/>
              <a:t>10.01.2018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D52FAFEC-E3C0-423B-AD9F-319C0F6B33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89906-74A4-4FFC-B7C9-9B5D494F1823}" type="datetimeFigureOut">
              <a:rPr lang="ru-RU" smtClean="0"/>
              <a:pPr/>
              <a:t>10.01.2018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FAFEC-E3C0-423B-AD9F-319C0F6B33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89906-74A4-4FFC-B7C9-9B5D494F1823}" type="datetimeFigureOut">
              <a:rPr lang="ru-RU" smtClean="0"/>
              <a:pPr/>
              <a:t>10.01.2018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FAFEC-E3C0-423B-AD9F-319C0F6B33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23C89906-74A4-4FFC-B7C9-9B5D494F1823}" type="datetimeFigureOut">
              <a:rPr lang="ru-RU" smtClean="0"/>
              <a:pPr/>
              <a:t>10.01.2018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D52FAFEC-E3C0-423B-AD9F-319C0F6B335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23C89906-74A4-4FFC-B7C9-9B5D494F1823}" type="datetimeFigureOut">
              <a:rPr lang="ru-RU" smtClean="0"/>
              <a:pPr/>
              <a:t>10.01.2018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D52FAFEC-E3C0-423B-AD9F-319C0F6B33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89906-74A4-4FFC-B7C9-9B5D494F1823}" type="datetimeFigureOut">
              <a:rPr lang="ru-RU" smtClean="0"/>
              <a:pPr/>
              <a:t>10.01.2018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FAFEC-E3C0-423B-AD9F-319C0F6B335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89906-74A4-4FFC-B7C9-9B5D494F1823}" type="datetimeFigureOut">
              <a:rPr lang="ru-RU" smtClean="0"/>
              <a:pPr/>
              <a:t>10.01.2018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FAFEC-E3C0-423B-AD9F-319C0F6B335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23C89906-74A4-4FFC-B7C9-9B5D494F1823}" type="datetimeFigureOut">
              <a:rPr lang="ru-RU" smtClean="0"/>
              <a:pPr/>
              <a:t>10.01.2018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D52FAFEC-E3C0-423B-AD9F-319C0F6B335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89906-74A4-4FFC-B7C9-9B5D494F1823}" type="datetimeFigureOut">
              <a:rPr lang="ru-RU" smtClean="0"/>
              <a:pPr/>
              <a:t>10.01.2018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FAFEC-E3C0-423B-AD9F-319C0F6B33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23C89906-74A4-4FFC-B7C9-9B5D494F1823}" type="datetimeFigureOut">
              <a:rPr lang="ru-RU" smtClean="0"/>
              <a:pPr/>
              <a:t>10.01.2018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D52FAFEC-E3C0-423B-AD9F-319C0F6B335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23C89906-74A4-4FFC-B7C9-9B5D494F1823}" type="datetimeFigureOut">
              <a:rPr lang="ru-RU" smtClean="0"/>
              <a:pPr/>
              <a:t>10.01.2018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D52FAFEC-E3C0-423B-AD9F-319C0F6B335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23C89906-74A4-4FFC-B7C9-9B5D494F1823}" type="datetimeFigureOut">
              <a:rPr lang="ru-RU" smtClean="0"/>
              <a:pPr/>
              <a:t>10.01.2018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D52FAFEC-E3C0-423B-AD9F-319C0F6B335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51720" y="1628800"/>
            <a:ext cx="6550496" cy="1658615"/>
          </a:xfrm>
        </p:spPr>
        <p:txBody>
          <a:bodyPr>
            <a:normAutofit fontScale="90000"/>
          </a:bodyPr>
          <a:lstStyle/>
          <a:p>
            <a:pPr algn="just"/>
            <a:r>
              <a:rPr lang="ru-RU" dirty="0" smtClean="0">
                <a:solidFill>
                  <a:schemeClr val="tx1"/>
                </a:solidFill>
              </a:rPr>
              <a:t>Организация внеурочной деятельности в рамках реализации ФГОС образования обучающихся с умственной отсталостью в структуре  АООП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148064" y="5229200"/>
            <a:ext cx="3736504" cy="648072"/>
          </a:xfrm>
        </p:spPr>
        <p:txBody>
          <a:bodyPr/>
          <a:lstStyle/>
          <a:p>
            <a:r>
              <a:rPr lang="ru-RU" dirty="0" smtClean="0"/>
              <a:t>Подготовила: Иванова И. М.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 smtClean="0"/>
              <a:t>творчески растущей личности, с формированной гражданской ответственностью и правовым  и самосознанием, подготовленной к жизнедеятельности в новых условиях, способной на социально значимою практическую </a:t>
            </a:r>
            <a:r>
              <a:rPr lang="ru-RU" sz="2200" dirty="0" smtClean="0"/>
              <a:t>деятельность</a:t>
            </a:r>
            <a:r>
              <a:rPr lang="ru-RU" dirty="0" smtClean="0"/>
              <a:t> реализацию добровольческих инициатив.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548680"/>
            <a:ext cx="7467600" cy="6624736"/>
          </a:xfrm>
        </p:spPr>
        <p:txBody>
          <a:bodyPr>
            <a:normAutofit/>
          </a:bodyPr>
          <a:lstStyle/>
          <a:p>
            <a:r>
              <a:rPr lang="ru-RU" sz="2200" dirty="0" smtClean="0"/>
              <a:t>Задачи:</a:t>
            </a:r>
          </a:p>
          <a:p>
            <a:endParaRPr lang="ru-RU" sz="2200" dirty="0" smtClean="0"/>
          </a:p>
          <a:p>
            <a:pPr lvl="0"/>
            <a:r>
              <a:rPr lang="ru-RU" sz="2200" dirty="0" smtClean="0"/>
              <a:t>сформировать коммуникативную грамотность учащихся. </a:t>
            </a:r>
          </a:p>
          <a:p>
            <a:pPr lvl="0"/>
            <a:r>
              <a:rPr lang="ru-RU" sz="2200" dirty="0" smtClean="0"/>
              <a:t>сформировать учащихся навык ответственного коммуникативного поведения, умению корректировать своё общение в зависимости от ситуации .</a:t>
            </a:r>
          </a:p>
          <a:p>
            <a:pPr lvl="0"/>
            <a:r>
              <a:rPr lang="ru-RU" sz="2200" dirty="0" smtClean="0"/>
              <a:t>вооружить учащихся знанием принятых в культурном обществе норм этикетов поведение и общение, а также норм культур речи.</a:t>
            </a:r>
          </a:p>
          <a:p>
            <a:pPr lvl="0"/>
            <a:r>
              <a:rPr lang="ru-RU" sz="2200" dirty="0" smtClean="0"/>
              <a:t>обучить учащихся основным правилам и приёмам эффективного коммуникативного поведения в различных ситуациях.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lvl="0"/>
            <a:r>
              <a:rPr lang="ru-RU" sz="2200" dirty="0" smtClean="0"/>
              <a:t>включение учащихся в разностороннюю деятельность.</a:t>
            </a:r>
          </a:p>
          <a:p>
            <a:pPr lvl="0"/>
            <a:r>
              <a:rPr lang="ru-RU" sz="2200" dirty="0" smtClean="0"/>
              <a:t>развитие навыков организации и осуществление сотрудничества с педагогами ,сверстниками ,родителями , старшими детьми в решений общих проблем.</a:t>
            </a:r>
          </a:p>
          <a:p>
            <a:pPr lvl="0"/>
            <a:r>
              <a:rPr lang="ru-RU" sz="2200" dirty="0" smtClean="0"/>
              <a:t>создание условий для эффективной реализации основных целевых образовательных программ различного уровня, реализуемых внеурочное время.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D:\Фотки\Интернаты\Иванова И М\IMG_9715.JPG"/>
          <p:cNvPicPr>
            <a:picLocks noChangeAspect="1" noChangeArrowheads="1"/>
          </p:cNvPicPr>
          <p:nvPr/>
        </p:nvPicPr>
        <p:blipFill>
          <a:blip r:embed="rId2" cstate="print"/>
          <a:srcRect l="21012" r="15288"/>
          <a:stretch>
            <a:fillRect/>
          </a:stretch>
        </p:blipFill>
        <p:spPr bwMode="auto">
          <a:xfrm>
            <a:off x="4572000" y="1628800"/>
            <a:ext cx="4283968" cy="44834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G:\IMG_38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284984"/>
            <a:ext cx="4320480" cy="3240360"/>
          </a:xfrm>
          <a:prstGeom prst="rect">
            <a:avLst/>
          </a:prstGeom>
          <a:noFill/>
        </p:spPr>
      </p:pic>
      <p:pic>
        <p:nvPicPr>
          <p:cNvPr id="1027" name="Picture 3" descr="F:\Иванова И М\IMG_179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60648"/>
            <a:ext cx="4464495" cy="32849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IMG_05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411795"/>
            <a:ext cx="4427984" cy="34462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 descr="G:\IMG_27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3261230"/>
            <a:ext cx="4392488" cy="35967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2" name="Picture 4" descr="G:\IMG_97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32656"/>
            <a:ext cx="4362370" cy="3096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3" name="Picture 5" descr="G:\IMG_196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5976" y="260648"/>
            <a:ext cx="4473343" cy="30963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827584" y="476672"/>
            <a:ext cx="8316416" cy="158417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Спортивно-оздоровительное направление</a:t>
            </a:r>
            <a:endParaRPr lang="ru-RU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6146" name="Picture 2" descr="D:\Фотки\Интернаты\Иванова И М\Русская лапта\IMG_68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640"/>
            <a:ext cx="4818956" cy="32126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2" name="Picture 2" descr="G:\IMG_65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212976"/>
            <a:ext cx="4968552" cy="3312368"/>
          </a:xfrm>
          <a:prstGeom prst="rect">
            <a:avLst/>
          </a:prstGeom>
          <a:noFill/>
        </p:spPr>
      </p:pic>
      <p:pic>
        <p:nvPicPr>
          <p:cNvPr id="5123" name="Picture 3" descr="D:\Фотки\Интернаты\Интернат2017\IMG_20170213_1345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620688"/>
            <a:ext cx="4050450" cy="540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D:\Фотки\Интернаты\Иванова И М\Шашки\IMG_96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5117132" cy="34114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2" name="Picture 4" descr="D:\Фотки\Интернаты\Иванова И М\Утренняя зарядка\IMG_5140.JPG"/>
          <p:cNvPicPr>
            <a:picLocks noChangeAspect="1" noChangeArrowheads="1"/>
          </p:cNvPicPr>
          <p:nvPr/>
        </p:nvPicPr>
        <p:blipFill>
          <a:blip r:embed="rId3" cstate="print"/>
          <a:srcRect t="17763" r="25189"/>
          <a:stretch>
            <a:fillRect/>
          </a:stretch>
        </p:blipFill>
        <p:spPr bwMode="auto">
          <a:xfrm>
            <a:off x="683568" y="3284984"/>
            <a:ext cx="4875581" cy="3573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0" name="Picture 2" descr="D:\Фотки\Интернаты\Иванова И М\Веселые старты 7-ые\IMG_7816.JPG"/>
          <p:cNvPicPr>
            <a:picLocks noChangeAspect="1" noChangeArrowheads="1"/>
          </p:cNvPicPr>
          <p:nvPr/>
        </p:nvPicPr>
        <p:blipFill>
          <a:blip r:embed="rId4" cstate="print"/>
          <a:srcRect l="19377"/>
          <a:stretch>
            <a:fillRect/>
          </a:stretch>
        </p:blipFill>
        <p:spPr bwMode="auto">
          <a:xfrm>
            <a:off x="4499992" y="764704"/>
            <a:ext cx="4644008" cy="3840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G:\IMG_446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4248472" cy="3528273"/>
          </a:xfrm>
          <a:prstGeom prst="rect">
            <a:avLst/>
          </a:prstGeom>
          <a:noFill/>
        </p:spPr>
      </p:pic>
      <p:pic>
        <p:nvPicPr>
          <p:cNvPr id="3076" name="Picture 4" descr="G:\IMG_40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3140968"/>
            <a:ext cx="4320480" cy="35073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23528" y="404664"/>
            <a:ext cx="7992888" cy="936104"/>
          </a:xfrm>
        </p:spPr>
        <p:txBody>
          <a:bodyPr>
            <a:normAutofit/>
          </a:bodyPr>
          <a:lstStyle/>
          <a:p>
            <a:pPr marL="457200" indent="-457200" algn="ctr">
              <a:buNone/>
            </a:pPr>
            <a:endParaRPr lang="ru-RU" sz="3200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027" name="Picture 3" descr="D:\Фотки\Интернаты\IMG_0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1034392"/>
            <a:ext cx="4680520" cy="32767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66" name="Picture 2" descr="D:\Фотки\Интернаты\IMG_0012.JPG"/>
          <p:cNvPicPr>
            <a:picLocks noChangeAspect="1" noChangeArrowheads="1"/>
          </p:cNvPicPr>
          <p:nvPr/>
        </p:nvPicPr>
        <p:blipFill>
          <a:blip r:embed="rId3" cstate="print"/>
          <a:srcRect r="12595" b="8112"/>
          <a:stretch>
            <a:fillRect/>
          </a:stretch>
        </p:blipFill>
        <p:spPr bwMode="auto">
          <a:xfrm>
            <a:off x="4067944" y="3645024"/>
            <a:ext cx="3744416" cy="2952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D:\Фотки\Интернаты\Интернат2017\IMG_0004.JPG"/>
          <p:cNvPicPr>
            <a:picLocks noChangeAspect="1" noChangeArrowheads="1"/>
          </p:cNvPicPr>
          <p:nvPr/>
        </p:nvPicPr>
        <p:blipFill>
          <a:blip r:embed="rId4" cstate="print"/>
          <a:srcRect l="4054"/>
          <a:stretch>
            <a:fillRect/>
          </a:stretch>
        </p:blipFill>
        <p:spPr bwMode="auto">
          <a:xfrm>
            <a:off x="179512" y="1412776"/>
            <a:ext cx="4248471" cy="3528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D:\Фотки\Интернаты\Интернат2017\IMG_20171011_163130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32656"/>
            <a:ext cx="4392488" cy="3313166"/>
          </a:xfrm>
          <a:prstGeom prst="rect">
            <a:avLst/>
          </a:prstGeom>
          <a:noFill/>
        </p:spPr>
      </p:pic>
      <p:pic>
        <p:nvPicPr>
          <p:cNvPr id="4099" name="Picture 3" descr="D:\Фотки\Интернаты\Интернат2017\IMG_20171217_1121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645024"/>
            <a:ext cx="4392488" cy="3186354"/>
          </a:xfrm>
          <a:prstGeom prst="rect">
            <a:avLst/>
          </a:prstGeom>
          <a:noFill/>
        </p:spPr>
      </p:pic>
      <p:pic>
        <p:nvPicPr>
          <p:cNvPr id="4102" name="Picture 6" descr="D:\Фотки\Интернаты\Интернат2017\IMG_20170113_1455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1124744"/>
            <a:ext cx="3888432" cy="51845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76672"/>
            <a:ext cx="7056784" cy="1373014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rgbClr val="C00000"/>
                </a:solidFill>
              </a:rPr>
              <a:t>Цель внеурочной</a:t>
            </a:r>
            <a:br>
              <a:rPr lang="ru-RU" sz="3600" dirty="0" smtClean="0">
                <a:solidFill>
                  <a:srgbClr val="C00000"/>
                </a:solidFill>
              </a:rPr>
            </a:br>
            <a:r>
              <a:rPr lang="ru-RU" sz="3600" dirty="0" smtClean="0">
                <a:solidFill>
                  <a:srgbClr val="C00000"/>
                </a:solidFill>
              </a:rPr>
              <a:t>деятельности: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139136" cy="4205064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создание условий для достижения</a:t>
            </a:r>
          </a:p>
          <a:p>
            <a:pPr>
              <a:buNone/>
            </a:pPr>
            <a:r>
              <a:rPr lang="ru-RU" dirty="0" smtClean="0"/>
              <a:t>обучающегося необходимого для жизни в</a:t>
            </a:r>
          </a:p>
          <a:p>
            <a:pPr>
              <a:buNone/>
            </a:pPr>
            <a:r>
              <a:rPr lang="ru-RU" dirty="0" smtClean="0"/>
              <a:t>обществе социального опыта и формирования</a:t>
            </a:r>
          </a:p>
          <a:p>
            <a:pPr>
              <a:buNone/>
            </a:pPr>
            <a:r>
              <a:rPr lang="ru-RU" dirty="0" smtClean="0"/>
              <a:t>принимаемой обществом системы ценностей;</a:t>
            </a:r>
          </a:p>
          <a:p>
            <a:pPr>
              <a:buNone/>
            </a:pPr>
            <a:endParaRPr lang="ru-RU" dirty="0" smtClean="0"/>
          </a:p>
          <a:p>
            <a:r>
              <a:rPr lang="ru-RU" dirty="0" smtClean="0"/>
              <a:t>создание условий для всестороннего развития</a:t>
            </a:r>
          </a:p>
          <a:p>
            <a:pPr>
              <a:buNone/>
            </a:pPr>
            <a:r>
              <a:rPr lang="ru-RU" dirty="0" smtClean="0"/>
              <a:t>и социализации каждого обучающегося с</a:t>
            </a:r>
          </a:p>
          <a:p>
            <a:pPr>
              <a:buNone/>
            </a:pPr>
            <a:r>
              <a:rPr lang="ru-RU" dirty="0" smtClean="0"/>
              <a:t>умственной отсталостью, создание</a:t>
            </a:r>
          </a:p>
          <a:p>
            <a:pPr marL="457200" indent="-457200">
              <a:buNone/>
            </a:pPr>
            <a:r>
              <a:rPr lang="ru-RU" dirty="0" smtClean="0"/>
              <a:t>воспитывающей среды, обеспечивающей</a:t>
            </a:r>
          </a:p>
          <a:p>
            <a:pPr>
              <a:buNone/>
            </a:pPr>
            <a:r>
              <a:rPr lang="ru-RU" dirty="0" smtClean="0"/>
              <a:t>развитие социальных, интеллектуальных</a:t>
            </a:r>
          </a:p>
          <a:p>
            <a:pPr>
              <a:buNone/>
            </a:pPr>
            <a:r>
              <a:rPr lang="ru-RU" dirty="0" smtClean="0"/>
              <a:t>интересов учащихся в свободное время.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D:\Фотки\Интернаты\image (6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324529" cy="69933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Фотки\Интернаты\022.JPG"/>
          <p:cNvPicPr>
            <a:picLocks noChangeAspect="1" noChangeArrowheads="1"/>
          </p:cNvPicPr>
          <p:nvPr/>
        </p:nvPicPr>
        <p:blipFill>
          <a:blip r:embed="rId2" cstate="print"/>
          <a:srcRect r="4256" b="8039"/>
          <a:stretch>
            <a:fillRect/>
          </a:stretch>
        </p:blipFill>
        <p:spPr bwMode="auto">
          <a:xfrm>
            <a:off x="251520" y="260648"/>
            <a:ext cx="4860032" cy="3501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4" descr="D:\Фотки\Интернаты\044.JPG"/>
          <p:cNvPicPr>
            <a:picLocks noChangeAspect="1" noChangeArrowheads="1"/>
          </p:cNvPicPr>
          <p:nvPr/>
        </p:nvPicPr>
        <p:blipFill>
          <a:blip r:embed="rId3" cstate="print"/>
          <a:srcRect l="11181" r="15521"/>
          <a:stretch>
            <a:fillRect/>
          </a:stretch>
        </p:blipFill>
        <p:spPr bwMode="auto">
          <a:xfrm>
            <a:off x="4572000" y="836712"/>
            <a:ext cx="4248472" cy="43471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19" name="Picture 3" descr="C:\Users\Админ\Documents\картины с бисером\veresk_iz_bisera_3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501008"/>
            <a:ext cx="4627244" cy="31089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:\IMG_03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9024" y="500336"/>
            <a:ext cx="8389440" cy="58089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889844"/>
            <a:ext cx="849694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sz="3200" dirty="0" smtClean="0">
                <a:solidFill>
                  <a:srgbClr val="FF0000"/>
                </a:solidFill>
              </a:rPr>
              <a:t>ВЫВОД:</a:t>
            </a:r>
          </a:p>
          <a:p>
            <a:pPr algn="ctr"/>
            <a:endParaRPr lang="ru-RU" sz="2800" dirty="0" smtClean="0">
              <a:solidFill>
                <a:srgbClr val="FF0000"/>
              </a:solidFill>
            </a:endParaRPr>
          </a:p>
          <a:p>
            <a:r>
              <a:rPr lang="ru-RU" sz="2200" dirty="0" smtClean="0"/>
              <a:t>Внеурочная деятельность представляет собой систему, которая функционирует на основе социального заказа общества и выполняет заданную социальную роль. Оно оказывает широкий спектр разнообразных услуг, удовлетворяет постоянно изменяющиеся индивидуальные образовательные потребности детей, обеспечивает  свободу выбора видов, форм деятельности и детских объединений по интересам, освоение новых социальных ролей, неформальное общение, а также создает условия для творческого развития каждого ребенка, его адаптации к социальным изменениям и приобщения к культурным ценностям.</a:t>
            </a:r>
          </a:p>
          <a:p>
            <a:r>
              <a:rPr lang="ru-RU" sz="2200" dirty="0" smtClean="0"/>
              <a:t> </a:t>
            </a:r>
            <a:endParaRPr lang="ru-RU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1988840"/>
            <a:ext cx="10441160" cy="1143000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solidFill>
                  <a:srgbClr val="C00000"/>
                </a:solidFill>
              </a:rPr>
              <a:t>Спасибо за внимание!</a:t>
            </a:r>
            <a:endParaRPr lang="ru-RU" sz="48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274638"/>
            <a:ext cx="6665168" cy="1138138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C00000"/>
                </a:solidFill>
              </a:rPr>
              <a:t>Задачи:</a:t>
            </a:r>
            <a:endParaRPr lang="ru-RU" sz="3600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539552" y="1412776"/>
            <a:ext cx="8604448" cy="5832648"/>
          </a:xfrm>
        </p:spPr>
        <p:txBody>
          <a:bodyPr>
            <a:normAutofit fontScale="47500" lnSpcReduction="20000"/>
          </a:bodyPr>
          <a:lstStyle/>
          <a:p>
            <a:r>
              <a:rPr lang="ru-RU" sz="3800" dirty="0" smtClean="0"/>
              <a:t>коррекция всех компонентов психофизического, интеллектуального,</a:t>
            </a:r>
          </a:p>
          <a:p>
            <a:pPr>
              <a:buNone/>
            </a:pPr>
            <a:r>
              <a:rPr lang="ru-RU" sz="3800" dirty="0" smtClean="0"/>
              <a:t>личностного развития обучающихся с умственной отсталостью с учетом их</a:t>
            </a:r>
          </a:p>
          <a:p>
            <a:pPr>
              <a:buNone/>
            </a:pPr>
            <a:r>
              <a:rPr lang="ru-RU" sz="3800" dirty="0" smtClean="0"/>
              <a:t>возрастных и индивидуальных особенностей;</a:t>
            </a:r>
          </a:p>
          <a:p>
            <a:r>
              <a:rPr lang="ru-RU" sz="3800" dirty="0" smtClean="0"/>
              <a:t>развитие активности, самостоятельности и независимости в </a:t>
            </a:r>
          </a:p>
          <a:p>
            <a:pPr>
              <a:buNone/>
            </a:pPr>
            <a:r>
              <a:rPr lang="ru-RU" sz="3800" dirty="0" smtClean="0"/>
              <a:t>повседневной жизни;</a:t>
            </a:r>
          </a:p>
          <a:p>
            <a:r>
              <a:rPr lang="ru-RU" sz="3800" dirty="0" smtClean="0"/>
              <a:t>развитие возможных избирательных способностей и интересов ребенка</a:t>
            </a:r>
          </a:p>
          <a:p>
            <a:pPr>
              <a:buNone/>
            </a:pPr>
            <a:r>
              <a:rPr lang="ru-RU" sz="3800" dirty="0" smtClean="0"/>
              <a:t>в разных видах деятельности;</a:t>
            </a:r>
          </a:p>
          <a:p>
            <a:r>
              <a:rPr lang="ru-RU" sz="3800" dirty="0" smtClean="0"/>
              <a:t>формирование основ нравственного самосознания личности, умения</a:t>
            </a:r>
          </a:p>
          <a:p>
            <a:pPr marL="457200" indent="-457200">
              <a:buNone/>
            </a:pPr>
            <a:r>
              <a:rPr lang="ru-RU" sz="3800" dirty="0" smtClean="0"/>
              <a:t>правильно оценивать окружающее и самих себя,</a:t>
            </a:r>
          </a:p>
          <a:p>
            <a:r>
              <a:rPr lang="ru-RU" sz="3800" dirty="0" smtClean="0"/>
              <a:t>формирование эстетических потребностей, ценностей и чувств;</a:t>
            </a:r>
          </a:p>
          <a:p>
            <a:r>
              <a:rPr lang="ru-RU" sz="3800" dirty="0" smtClean="0"/>
              <a:t>развитие трудолюбия, способности к преодолению трудностей,</a:t>
            </a:r>
          </a:p>
          <a:p>
            <a:pPr>
              <a:buNone/>
            </a:pPr>
            <a:r>
              <a:rPr lang="ru-RU" sz="3800" dirty="0" smtClean="0"/>
              <a:t>целеустремлённости и настойчивости в достижении результата;</a:t>
            </a:r>
          </a:p>
          <a:p>
            <a:r>
              <a:rPr lang="ru-RU" sz="3800" dirty="0" smtClean="0"/>
              <a:t>формирование положительного отношения к базовым общественным</a:t>
            </a:r>
          </a:p>
          <a:p>
            <a:pPr>
              <a:buNone/>
            </a:pPr>
            <a:r>
              <a:rPr lang="ru-RU" sz="3800" dirty="0" smtClean="0"/>
              <a:t>ценностям;</a:t>
            </a:r>
          </a:p>
          <a:p>
            <a:r>
              <a:rPr lang="ru-RU" sz="3800" dirty="0" smtClean="0"/>
              <a:t>развитие доброжелательности и эмоциональной отзывчивости,</a:t>
            </a:r>
          </a:p>
          <a:p>
            <a:pPr>
              <a:buNone/>
            </a:pPr>
            <a:r>
              <a:rPr lang="ru-RU" sz="3800" dirty="0" smtClean="0"/>
              <a:t>понимания других людей и сопереживания им.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Фотки\Интернаты\ima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76672"/>
            <a:ext cx="7884368" cy="59132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764704"/>
            <a:ext cx="7467600" cy="1143000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rgbClr val="C00000"/>
                </a:solidFill>
              </a:rPr>
              <a:t>Основные направления</a:t>
            </a:r>
            <a:br>
              <a:rPr lang="ru-RU" sz="3600" dirty="0" smtClean="0">
                <a:solidFill>
                  <a:srgbClr val="C00000"/>
                </a:solidFill>
              </a:rPr>
            </a:br>
            <a:r>
              <a:rPr lang="ru-RU" sz="3600" dirty="0" smtClean="0">
                <a:solidFill>
                  <a:srgbClr val="C00000"/>
                </a:solidFill>
              </a:rPr>
              <a:t>внеурочной деятельности: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859216" cy="5069160"/>
          </a:xfrm>
        </p:spPr>
        <p:txBody>
          <a:bodyPr>
            <a:normAutofit/>
          </a:bodyPr>
          <a:lstStyle/>
          <a:p>
            <a:pPr>
              <a:buNone/>
            </a:pPr>
            <a:endParaRPr lang="ru-RU" sz="3200" dirty="0" smtClean="0"/>
          </a:p>
          <a:p>
            <a:pPr marL="514350" indent="-514350">
              <a:buFont typeface="+mj-lt"/>
              <a:buAutoNum type="arabicPeriod"/>
            </a:pPr>
            <a:r>
              <a:rPr lang="ru-RU" sz="3200" dirty="0" smtClean="0"/>
              <a:t>Духовно-нравственное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200" dirty="0" smtClean="0"/>
              <a:t>Общекультурное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200" dirty="0" smtClean="0"/>
              <a:t>Спортивно-оздоровительное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200" dirty="0" smtClean="0"/>
              <a:t>Социальное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908720"/>
            <a:ext cx="7467600" cy="85496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chemeClr val="accent3">
                    <a:lumMod val="75000"/>
                  </a:schemeClr>
                </a:solidFill>
              </a:rPr>
              <a:t>Воспитательная программа «</a:t>
            </a:r>
            <a:r>
              <a:rPr lang="ru-RU" sz="3200" b="1" dirty="0" err="1" smtClean="0">
                <a:solidFill>
                  <a:schemeClr val="accent3">
                    <a:lumMod val="75000"/>
                  </a:schemeClr>
                </a:solidFill>
              </a:rPr>
              <a:t>Бисероплетение</a:t>
            </a:r>
            <a:r>
              <a:rPr lang="ru-RU" sz="3200" b="1" dirty="0" smtClean="0">
                <a:solidFill>
                  <a:schemeClr val="accent3">
                    <a:lumMod val="75000"/>
                  </a:schemeClr>
                </a:solidFill>
              </a:rPr>
              <a:t>»</a:t>
            </a:r>
            <a:br>
              <a:rPr lang="ru-RU" sz="3200" b="1" dirty="0" smtClean="0">
                <a:solidFill>
                  <a:schemeClr val="accent3">
                    <a:lumMod val="75000"/>
                  </a:schemeClr>
                </a:solidFill>
              </a:rPr>
            </a:br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95536" y="1412776"/>
            <a:ext cx="7827640" cy="4997152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Цель программы:</a:t>
            </a:r>
          </a:p>
          <a:p>
            <a:pPr lvl="0"/>
            <a:r>
              <a:rPr lang="ru-RU" dirty="0" smtClean="0"/>
              <a:t>Формирование у воспитанников художественного вкуса, развитие творческих умений, осознание ими чувства прекрасного через их собственное творчество.</a:t>
            </a:r>
          </a:p>
          <a:p>
            <a:pPr>
              <a:buNone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Задачи:</a:t>
            </a:r>
          </a:p>
          <a:p>
            <a:pPr lvl="0"/>
            <a:r>
              <a:rPr lang="ru-RU" dirty="0" smtClean="0"/>
              <a:t>Прививать интерес к </a:t>
            </a:r>
            <a:r>
              <a:rPr lang="ru-RU" dirty="0" err="1" smtClean="0"/>
              <a:t>бисероплетению</a:t>
            </a:r>
            <a:endParaRPr lang="ru-RU" dirty="0" smtClean="0"/>
          </a:p>
          <a:p>
            <a:pPr lvl="0"/>
            <a:r>
              <a:rPr lang="ru-RU" dirty="0" smtClean="0"/>
              <a:t>Развивать творческие возможности воспитанников</a:t>
            </a:r>
          </a:p>
          <a:p>
            <a:pPr lvl="0"/>
            <a:r>
              <a:rPr lang="ru-RU" dirty="0" smtClean="0"/>
              <a:t>Научить изготавливать поделки из бисера</a:t>
            </a:r>
          </a:p>
          <a:p>
            <a:pPr lvl="0"/>
            <a:r>
              <a:rPr lang="ru-RU" dirty="0" smtClean="0"/>
              <a:t>Развивать мелкую моторику рук и правильное использование цветовой гаммы</a:t>
            </a:r>
          </a:p>
          <a:p>
            <a:pPr lvl="0"/>
            <a:r>
              <a:rPr lang="ru-RU" dirty="0" smtClean="0"/>
              <a:t>Воспитывать трудолюбие, самостоятельность, эстетический вкус, чувство прекрасного и гордости за свой выполненный труд.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Фотки\Интернаты\IMG_20180102_150339.jpg"/>
          <p:cNvPicPr>
            <a:picLocks noChangeAspect="1" noChangeArrowheads="1"/>
          </p:cNvPicPr>
          <p:nvPr/>
        </p:nvPicPr>
        <p:blipFill>
          <a:blip r:embed="rId2" cstate="print"/>
          <a:srcRect t="5901" r="5901"/>
          <a:stretch>
            <a:fillRect/>
          </a:stretch>
        </p:blipFill>
        <p:spPr bwMode="auto">
          <a:xfrm>
            <a:off x="323529" y="188640"/>
            <a:ext cx="3960440" cy="2970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C:\Users\Админ\Documents\картины с бисером\IMG_20170824_0847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476672"/>
            <a:ext cx="4395024" cy="5860032"/>
          </a:xfrm>
          <a:prstGeom prst="rect">
            <a:avLst/>
          </a:prstGeom>
          <a:noFill/>
        </p:spPr>
      </p:pic>
      <p:pic>
        <p:nvPicPr>
          <p:cNvPr id="4" name="Picture 2" descr="D:\Фотки\Интернаты\Интернат2017\IMG_00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3356992"/>
            <a:ext cx="4320480" cy="3240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Админ\Documents\картины с бисером\IMG_20170824_084544.jpg"/>
          <p:cNvPicPr>
            <a:picLocks noChangeAspect="1" noChangeArrowheads="1"/>
          </p:cNvPicPr>
          <p:nvPr/>
        </p:nvPicPr>
        <p:blipFill>
          <a:blip r:embed="rId2" cstate="print"/>
          <a:srcRect l="3590" t="4873" r="3078" b="4936"/>
          <a:stretch>
            <a:fillRect/>
          </a:stretch>
        </p:blipFill>
        <p:spPr bwMode="auto">
          <a:xfrm>
            <a:off x="4561282" y="476672"/>
            <a:ext cx="4582718" cy="59046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3" descr="D:\Фотки\Интернаты\IMG_20180102_150419.jpg"/>
          <p:cNvPicPr>
            <a:picLocks noChangeAspect="1" noChangeArrowheads="1"/>
          </p:cNvPicPr>
          <p:nvPr/>
        </p:nvPicPr>
        <p:blipFill>
          <a:blip r:embed="rId3" cstate="print"/>
          <a:srcRect r="8295" b="9051"/>
          <a:stretch>
            <a:fillRect/>
          </a:stretch>
        </p:blipFill>
        <p:spPr bwMode="auto">
          <a:xfrm>
            <a:off x="251520" y="188641"/>
            <a:ext cx="4427984" cy="3240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3" name="Picture 5" descr="D:\Фотки\Интернаты\016(1).jpg"/>
          <p:cNvPicPr>
            <a:picLocks noChangeAspect="1" noChangeArrowheads="1"/>
          </p:cNvPicPr>
          <p:nvPr/>
        </p:nvPicPr>
        <p:blipFill>
          <a:blip r:embed="rId4" cstate="print"/>
          <a:srcRect l="11413" r="9838" b="9051"/>
          <a:stretch>
            <a:fillRect/>
          </a:stretch>
        </p:blipFill>
        <p:spPr bwMode="auto">
          <a:xfrm>
            <a:off x="179512" y="3284984"/>
            <a:ext cx="4427984" cy="33123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Воспитательная программа «путешествие по этикету»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Цель:  </a:t>
            </a:r>
          </a:p>
          <a:p>
            <a:pPr lvl="0"/>
            <a:r>
              <a:rPr lang="ru-RU" sz="2000" dirty="0" smtClean="0"/>
              <a:t>создание условий для достижения учащимся необходимого для жизни в обществе социального опыта и формирование принимаемой обществом системы ценностей, создание условий для многогранного развития и социализации каждого учащегося в свободное от учёбы время;</a:t>
            </a:r>
          </a:p>
          <a:p>
            <a:r>
              <a:rPr lang="ru-RU" sz="2000" dirty="0" smtClean="0"/>
              <a:t>создание воспитательной среды, обеспечивающей активизацию социальных интеллектуальных интересов учащихся в свободное время , развития здоровой  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541</TotalTime>
  <Words>471</Words>
  <Application>Microsoft Office PowerPoint</Application>
  <PresentationFormat>Экран (4:3)</PresentationFormat>
  <Paragraphs>66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Эркер</vt:lpstr>
      <vt:lpstr>Организация внеурочной деятельности в рамках реализации ФГОС образования обучающихся с умственной отсталостью в структуре  АООП</vt:lpstr>
      <vt:lpstr>Цель внеурочной деятельности: </vt:lpstr>
      <vt:lpstr>Задачи:</vt:lpstr>
      <vt:lpstr>Слайд 4</vt:lpstr>
      <vt:lpstr>Основные направления внеурочной деятельности: </vt:lpstr>
      <vt:lpstr>Воспитательная программа «Бисероплетение» </vt:lpstr>
      <vt:lpstr>Слайд 7</vt:lpstr>
      <vt:lpstr>Слайд 8</vt:lpstr>
      <vt:lpstr>Воспитательная программа «путешествие по этикету»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Организация внеурочной деятельности в рамках реализации ФГОС образования обучающихся с умственной отсталостью в структуре  АООП</dc:title>
  <dc:creator>Админ</dc:creator>
  <cp:lastModifiedBy>Ученик№1</cp:lastModifiedBy>
  <cp:revision>49</cp:revision>
  <dcterms:created xsi:type="dcterms:W3CDTF">2018-01-01T13:16:52Z</dcterms:created>
  <dcterms:modified xsi:type="dcterms:W3CDTF">2018-01-10T05:39:45Z</dcterms:modified>
</cp:coreProperties>
</file>