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663" autoAdjust="0"/>
  </p:normalViewPr>
  <p:slideViewPr>
    <p:cSldViewPr>
      <p:cViewPr varScale="1">
        <p:scale>
          <a:sx n="70" d="100"/>
          <a:sy n="70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A61B4-0A31-41ED-99CA-67E16BE8CC8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4D39-D88C-4B02-9886-0E72E1F0A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62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4D39-D88C-4B02-9886-0E72E1F0A5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55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1FDE2-CF65-47D1-B42B-5436631B1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337DD-99F6-49A7-9BD1-6301777EA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6140-8AE4-479D-B4FF-FEB9AB47E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F779-5DE8-4D26-A26A-420BCC19C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5E09E-4984-4820-9959-B5CCB92E3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22FD6-8A8B-4D3D-94DC-3C96E68F5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3D35-5454-4477-90D0-FFD61A60F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D7AA9-814A-4066-B2C6-89C63067C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EC50A-735E-4DAD-9393-AB9D7B3D2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77AE5-CD0B-46CF-BFA8-AE3D19F1D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CB0B0-671C-4FA6-9BCF-12C9368E9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C93713-5858-4D20-89BC-6D3F5E5015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Изучение  математики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контексте ее применения в жизни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429132"/>
            <a:ext cx="6400800" cy="1752600"/>
          </a:xfrm>
        </p:spPr>
        <p:txBody>
          <a:bodyPr/>
          <a:lstStyle/>
          <a:p>
            <a:r>
              <a:rPr lang="ru-RU" dirty="0" err="1" smtClean="0"/>
              <a:t>Арыкина</a:t>
            </a:r>
            <a:r>
              <a:rPr lang="ru-RU" dirty="0" smtClean="0"/>
              <a:t> О.Д., педагог дополнительного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142852"/>
            <a:ext cx="547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err="1" smtClean="0">
                <a:solidFill>
                  <a:schemeClr val="bg1"/>
                </a:solidFill>
              </a:rPr>
              <a:t>ДТДиМ</a:t>
            </a:r>
            <a:r>
              <a:rPr lang="ru-RU" sz="1800" dirty="0" smtClean="0">
                <a:solidFill>
                  <a:schemeClr val="bg1"/>
                </a:solidFill>
              </a:rPr>
              <a:t> «Дворец творчества детей и молодёжи имени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Добробабиной</a:t>
            </a:r>
            <a:r>
              <a:rPr lang="ru-RU" sz="1800" dirty="0" smtClean="0">
                <a:solidFill>
                  <a:schemeClr val="bg1"/>
                </a:solidFill>
              </a:rPr>
              <a:t> А.П. города Белово»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3568" y="213285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Изучение  математики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контексте ее применения в жизни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dirty="0" smtClean="0"/>
              <a:t>Одним из способов развития математической грамотности является повышение самостоятельного (преобразующего) мышления у учащихся через элементы </a:t>
            </a:r>
            <a:r>
              <a:rPr lang="ru-RU" sz="2800" b="1" dirty="0" smtClean="0"/>
              <a:t>развивающего</a:t>
            </a:r>
            <a:r>
              <a:rPr lang="ru-RU" sz="2800" dirty="0" smtClean="0"/>
              <a:t> обучения, </a:t>
            </a:r>
            <a:r>
              <a:rPr lang="ru-RU" sz="2800" dirty="0" smtClean="0"/>
              <a:t>например, умение </a:t>
            </a:r>
            <a:r>
              <a:rPr lang="ru-RU" sz="2800" dirty="0" smtClean="0"/>
              <a:t>работать с учебным текстом и организация процесса обучения на основе современных </a:t>
            </a:r>
            <a:r>
              <a:rPr lang="ru-RU" sz="2800" b="1" dirty="0" smtClean="0"/>
              <a:t>информационно-коммуникационных технологий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Повышению </a:t>
            </a:r>
            <a:r>
              <a:rPr lang="ru-RU" dirty="0" smtClean="0"/>
              <a:t>качества усвоения учащимися учебного материала </a:t>
            </a:r>
            <a:r>
              <a:rPr lang="ru-RU" dirty="0" smtClean="0"/>
              <a:t>способствуют </a:t>
            </a:r>
            <a:r>
              <a:rPr lang="ru-RU" b="1" dirty="0" smtClean="0"/>
              <a:t>оценивание, самопроверка и взаимопроверка</a:t>
            </a:r>
            <a:r>
              <a:rPr lang="ru-RU" dirty="0" smtClean="0"/>
              <a:t>, учащиеся начинают ощущать себя активными участниками </a:t>
            </a:r>
            <a:r>
              <a:rPr lang="ru-RU" dirty="0" smtClean="0"/>
              <a:t>процесса </a:t>
            </a:r>
            <a:r>
              <a:rPr lang="ru-RU" dirty="0" smtClean="0"/>
              <a:t>обучения, учатся защищать свою работу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Формируется умение: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114800"/>
          </a:xfrm>
        </p:spPr>
        <p:txBody>
          <a:bodyPr/>
          <a:lstStyle/>
          <a:p>
            <a:r>
              <a:rPr lang="ru-RU" sz="2400" b="1" dirty="0" smtClean="0"/>
              <a:t>распознавать</a:t>
            </a:r>
            <a:r>
              <a:rPr lang="ru-RU" sz="2400" dirty="0" smtClean="0"/>
              <a:t> </a:t>
            </a:r>
            <a:r>
              <a:rPr lang="ru-RU" sz="2400" dirty="0" smtClean="0"/>
              <a:t>проблемы, </a:t>
            </a:r>
            <a:r>
              <a:rPr lang="ru-RU" sz="2400" dirty="0" smtClean="0"/>
              <a:t> </a:t>
            </a:r>
            <a:r>
              <a:rPr lang="ru-RU" sz="2400" dirty="0" smtClean="0"/>
              <a:t>которые могут быть решены средствами математики;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формулировать </a:t>
            </a:r>
            <a:r>
              <a:rPr lang="ru-RU" sz="2400" dirty="0" smtClean="0"/>
              <a:t>эти проблемы на языке математики;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решать </a:t>
            </a:r>
            <a:r>
              <a:rPr lang="ru-RU" sz="2400" dirty="0" smtClean="0"/>
              <a:t>эти проблемы, используя математические знания и методы;</a:t>
            </a:r>
          </a:p>
          <a:p>
            <a:r>
              <a:rPr lang="ru-RU" sz="2400" b="1" dirty="0" smtClean="0"/>
              <a:t> анализировать </a:t>
            </a:r>
            <a:r>
              <a:rPr lang="ru-RU" sz="2400" dirty="0" smtClean="0"/>
              <a:t>использованные </a:t>
            </a:r>
            <a:r>
              <a:rPr lang="ru-RU" sz="2400" dirty="0" smtClean="0"/>
              <a:t>методы решения;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интерпретировать </a:t>
            </a:r>
            <a:r>
              <a:rPr lang="ru-RU" sz="2400" dirty="0" smtClean="0"/>
              <a:t>полученные результаты с учетом поставленной проблемы;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формулировать </a:t>
            </a:r>
            <a:r>
              <a:rPr lang="ru-RU" sz="2400" dirty="0" smtClean="0"/>
              <a:t>и записывать окончательные результаты решения поставленной задачи. </a:t>
            </a:r>
          </a:p>
          <a:p>
            <a:endParaRPr lang="ru-RU" sz="24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Поскольку наибольшую трудность в решении задач представляет раздел «стереометрия»», он рассматривается с применением геометрических фигур, собранных своими руками из подручного материала – спичек, трубочек для коктейля,  для визуализации трехмерных фигур и разделяющих их плоскостей. При решении задач по теме «Скалярное произведение векторов» используются Атлас мира, карта Кемеровской области  и карта автомобильных дорог РФ.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bg1"/>
                </a:solidFill>
              </a:rPr>
              <a:t>ДТДиМ</a:t>
            </a:r>
            <a:r>
              <a:rPr lang="ru-RU" sz="1800" dirty="0" smtClean="0">
                <a:solidFill>
                  <a:schemeClr val="bg1"/>
                </a:solidFill>
              </a:rPr>
              <a:t> «Дворец творчества детей и молодёжи имени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Добробабиной</a:t>
            </a:r>
            <a:r>
              <a:rPr lang="ru-RU" sz="1800" dirty="0" smtClean="0">
                <a:solidFill>
                  <a:schemeClr val="bg1"/>
                </a:solidFill>
              </a:rPr>
              <a:t> А.П. города Белово»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Изучение  </a:t>
            </a:r>
            <a:r>
              <a:rPr lang="ru-RU" b="1" dirty="0" smtClean="0">
                <a:solidFill>
                  <a:schemeClr val="tx2"/>
                </a:solidFill>
              </a:rPr>
              <a:t>математики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контексте ее применения в жизни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869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Арыкина</a:t>
            </a:r>
            <a:r>
              <a:rPr lang="ru-RU" dirty="0" smtClean="0"/>
              <a:t> О.Д., педагог дополнительного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Без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высокого уровня </a:t>
            </a:r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математического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образования невозможны выполнение поставленной задачи по созданию инновационной экономики, реализация долгосрочных целей и задач социально-экономического развития Российской Федерации, модернизация 25 млн. высокотехнологичных рабочих мест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i="1" dirty="0" smtClean="0"/>
              <a:t>В.В.Путин</a:t>
            </a:r>
            <a:endParaRPr lang="ru-RU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829624" cy="3587163"/>
          </a:xfrm>
        </p:spPr>
        <p:txBody>
          <a:bodyPr/>
          <a:lstStyle/>
          <a:p>
            <a:r>
              <a:rPr lang="ru-RU" sz="2800" dirty="0"/>
              <a:t>Математическая грамотность -  способность </a:t>
            </a:r>
            <a:r>
              <a:rPr lang="ru-RU" sz="2800" dirty="0" smtClean="0"/>
              <a:t>человека</a:t>
            </a:r>
            <a:br>
              <a:rPr lang="ru-RU" sz="2800" dirty="0" smtClean="0"/>
            </a:br>
            <a:r>
              <a:rPr lang="ru-RU" sz="2800" dirty="0"/>
              <a:t> определять и </a:t>
            </a:r>
            <a:r>
              <a:rPr lang="ru-RU" sz="2800" dirty="0" smtClean="0"/>
              <a:t>понимать</a:t>
            </a:r>
            <a:br>
              <a:rPr lang="ru-RU" sz="2800" dirty="0" smtClean="0"/>
            </a:br>
            <a:r>
              <a:rPr lang="ru-RU" sz="2800" dirty="0"/>
              <a:t> роль </a:t>
            </a:r>
            <a:r>
              <a:rPr lang="ru-RU" sz="2800" dirty="0" smtClean="0"/>
              <a:t>математики</a:t>
            </a:r>
            <a:r>
              <a:rPr lang="ru-RU" sz="2800" dirty="0"/>
              <a:t> в мире, в котором он 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6769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«Нескучная математика»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Новизна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программы: она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своем содержании рассматривает вопросы практического применения математических задач, преподаваемых в школе, их связь с жизнью и с последующей профессиональной деятельностью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Педагогическая целесообразность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данной программы состоит в том, что она не только конкретизирует, углубляет и систематизирует полученные в школе математические знания, но и способствует применению математики в повседневной жизни, также закрепляет полученные навыки в решении практических задач.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ольга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0188051"/>
              </p:ext>
            </p:extLst>
          </p:nvPr>
        </p:nvGraphicFramePr>
        <p:xfrm>
          <a:off x="83896" y="-33949"/>
          <a:ext cx="5926138" cy="4570412"/>
        </p:xfrm>
        <a:graphic>
          <a:graphicData uri="http://schemas.openxmlformats.org/presentationml/2006/ole">
            <p:oleObj spid="_x0000_s1032" name="Документ" r:id="rId3" imgW="5925852" imgH="4570537" progId="Word.Document.12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9946273"/>
              </p:ext>
            </p:extLst>
          </p:nvPr>
        </p:nvGraphicFramePr>
        <p:xfrm>
          <a:off x="5998367" y="2794000"/>
          <a:ext cx="3282950" cy="4064000"/>
        </p:xfrm>
        <a:graphic>
          <a:graphicData uri="http://schemas.openxmlformats.org/presentationml/2006/ole">
            <p:oleObj spid="_x0000_s1033" name="Документ" r:id="rId4" imgW="5925852" imgH="733780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3324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/>
              <a:t>«Математика в жизни</a:t>
            </a:r>
            <a:r>
              <a:rPr lang="ru-RU" sz="2800" dirty="0" smtClean="0"/>
              <a:t>»: математика </a:t>
            </a:r>
            <a:r>
              <a:rPr lang="ru-RU" sz="2800" dirty="0"/>
              <a:t>дома, в космосе и астрономии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в бухгалтерии, торговле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в экологии, в строительстве, в банковском деле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в медицине и спорте,  музыке и танцах, в кулинарии, в селе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в лесозаготовках, в раскрое одежды, на заправочной станции, на СТО.</a:t>
            </a:r>
          </a:p>
        </p:txBody>
      </p:sp>
    </p:spTree>
    <p:extLst>
      <p:ext uri="{BB962C8B-B14F-4D97-AF65-F5344CB8AC3E}">
        <p14:creationId xmlns:p14="http://schemas.microsoft.com/office/powerpoint/2010/main" xmlns="" val="113938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Формирование  </a:t>
            </a:r>
            <a:r>
              <a:rPr lang="ru-RU" dirty="0" smtClean="0"/>
              <a:t>математической грамотности требует изменений в содержании деятельности педагога и учащегося  на занятии. Научиться действовать учащийся  может только </a:t>
            </a:r>
            <a:r>
              <a:rPr lang="ru-RU" b="1" dirty="0" smtClean="0"/>
              <a:t>в процессе самого действия</a:t>
            </a:r>
            <a:r>
              <a:rPr lang="ru-RU" dirty="0" smtClean="0"/>
              <a:t>, а работа педагога  на занятии - это грамотное использование образовательных технологий,  позволяющих выработать  математическую грамотность учащихся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стые шаблоны (88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(88)</Template>
  <TotalTime>248</TotalTime>
  <Words>392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простые шаблоны (88)</vt:lpstr>
      <vt:lpstr>Документ</vt:lpstr>
      <vt:lpstr>Изучение  математики в контексте ее применения в жизни  </vt:lpstr>
      <vt:lpstr>  Без высокого уровня математического образования невозможны выполнение поставленной задачи по созданию инновационной экономики, реализация долгосрочных целей и задач социально-экономического развития Российской Федерации, модернизация 25 млн. высокотехнологичных рабочих мест.  В.В.Путин</vt:lpstr>
      <vt:lpstr>Математическая грамотность -  способность человека  определять и понимать  роль математики в мире, в котором он 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гражданину.</vt:lpstr>
      <vt:lpstr>«Нескучная математика»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Формируется умение:</vt:lpstr>
      <vt:lpstr>ДТДиМ «Дворец творчества детей и молодёжи имени  Добробабиной А.П. города Белово»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 математики в контексте ее применения в жизни</dc:title>
  <dc:creator>Администратор</dc:creator>
  <cp:keywords>exciting online presentation communicate impactful exchange information broadcast collaborate on-screen projector white</cp:keywords>
  <dc:description>Use this template for creative presentations on any internet related topics.</dc:description>
  <cp:lastModifiedBy>Ольга</cp:lastModifiedBy>
  <cp:revision>24</cp:revision>
  <dcterms:created xsi:type="dcterms:W3CDTF">2021-12-17T09:08:18Z</dcterms:created>
  <dcterms:modified xsi:type="dcterms:W3CDTF">2021-12-20T17:15:26Z</dcterms:modified>
  <cp:category>Internet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Online</vt:lpwstr>
  </property>
  <property fmtid="{D5CDD505-2E9C-101B-9397-08002B2CF9AE}" pid="3" name="Style">
    <vt:lpwstr>P</vt:lpwstr>
  </property>
  <property fmtid="{D5CDD505-2E9C-101B-9397-08002B2CF9AE}" pid="4" name="Folder">
    <vt:lpwstr>Internet</vt:lpwstr>
  </property>
  <property fmtid="{D5CDD505-2E9C-101B-9397-08002B2CF9AE}" pid="5" name="Attribution">
    <vt:lpwstr>Copyright © 2003 KMT Software, Inc.</vt:lpwstr>
  </property>
</Properties>
</file>