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8" r:id="rId5"/>
    <p:sldId id="269" r:id="rId6"/>
    <p:sldId id="262" r:id="rId7"/>
    <p:sldId id="271" r:id="rId8"/>
    <p:sldId id="272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45" autoAdjust="0"/>
  </p:normalViewPr>
  <p:slideViewPr>
    <p:cSldViewPr>
      <p:cViewPr varScale="1">
        <p:scale>
          <a:sx n="64" d="100"/>
          <a:sy n="64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Адаптация учебных материалов как один из способов преодоления трудностей в обучении.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48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Из 10 примеров решить </a:t>
            </a:r>
          </a:p>
          <a:p>
            <a:pPr marL="0" indent="0">
              <a:buNone/>
            </a:pPr>
            <a:r>
              <a:rPr lang="ru-RU" sz="4000" dirty="0" smtClean="0"/>
              <a:t>5-6   (уровень сложности по теме сохраняется.)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Упрощение содержания задания.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9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680520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Используем распечатанную таблицу.</a:t>
            </a:r>
          </a:p>
          <a:p>
            <a:r>
              <a:rPr lang="ru-RU" dirty="0" smtClean="0"/>
              <a:t>Используем визуальные подсказки.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ВАЖНО</a:t>
            </a:r>
            <a:r>
              <a:rPr lang="ru-RU" dirty="0">
                <a:solidFill>
                  <a:srgbClr val="FF0000"/>
                </a:solidFill>
              </a:rPr>
              <a:t>!  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073E87"/>
                </a:solidFill>
              </a:rPr>
              <a:t>Использованию визуальных </a:t>
            </a:r>
            <a:r>
              <a:rPr lang="ru-RU" dirty="0" smtClean="0">
                <a:solidFill>
                  <a:srgbClr val="073E87"/>
                </a:solidFill>
              </a:rPr>
              <a:t>подсказок </a:t>
            </a:r>
            <a:r>
              <a:rPr lang="ru-RU" dirty="0">
                <a:solidFill>
                  <a:srgbClr val="073E87"/>
                </a:solidFill>
              </a:rPr>
              <a:t>ребенка необходимо обучать!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527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Обучение оформлению работ.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772816"/>
            <a:ext cx="8280920" cy="48965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smtClean="0">
                <a:solidFill>
                  <a:srgbClr val="FF0000"/>
                </a:solidFill>
              </a:rPr>
              <a:t>Трудности понимания: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устной и письменной  речи;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dirty="0" smtClean="0"/>
              <a:t>ечь учителя,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и</a:t>
            </a:r>
            <a:r>
              <a:rPr lang="ru-RU" dirty="0" smtClean="0"/>
              <a:t>нструкции к заданиям;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т</a:t>
            </a:r>
            <a:r>
              <a:rPr lang="ru-RU" dirty="0" smtClean="0"/>
              <a:t>ексты по всем предметам;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/>
              <a:t>абстрактных понятий по всем предметам, скрытого смысла, переносного значения.</a:t>
            </a:r>
          </a:p>
          <a:p>
            <a:pPr marL="0" indent="0">
              <a:buNone/>
            </a:pPr>
            <a:r>
              <a:rPr lang="ru-RU" dirty="0" smtClean="0"/>
              <a:t>-Трудности при изучении отдельных учебных предметов:</a:t>
            </a:r>
          </a:p>
          <a:p>
            <a:pPr marL="0" indent="0">
              <a:buNone/>
            </a:pPr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по математике- </a:t>
            </a:r>
            <a:r>
              <a:rPr lang="ru-RU" dirty="0" smtClean="0"/>
              <a:t>решение задач, действия с единицами длины, времени, массы;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по русскому языку- </a:t>
            </a:r>
            <a:r>
              <a:rPr lang="ru-RU" dirty="0" smtClean="0"/>
              <a:t>написание сочинений и изложений, различные разборы;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о чтению  </a:t>
            </a:r>
            <a:r>
              <a:rPr lang="ru-RU" dirty="0" smtClean="0"/>
              <a:t>- ответы на вопросы по прочитанному, понимание скрытого смысла, пересказ текстов;</a:t>
            </a:r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п</a:t>
            </a:r>
            <a:r>
              <a:rPr lang="ru-RU" b="1" dirty="0" smtClean="0">
                <a:solidFill>
                  <a:srgbClr val="FF0000"/>
                </a:solidFill>
              </a:rPr>
              <a:t>о устным предметам </a:t>
            </a:r>
            <a:r>
              <a:rPr lang="ru-RU" dirty="0" smtClean="0"/>
              <a:t>– пересказ текстов.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Какие трудности могут быть у детей с РАС в процессе обучения?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3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472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      </a:t>
            </a:r>
            <a:r>
              <a:rPr lang="ru-RU" sz="3600" dirty="0" smtClean="0">
                <a:solidFill>
                  <a:srgbClr val="FF0000"/>
                </a:solidFill>
              </a:rPr>
              <a:t>Адаптация «внешнего вида» задания.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                   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     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                 Когда необходимо?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Трудности зрительного восприятия информации;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большой объем задания;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недостаточная скорость письма;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повышенная утомляемость.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/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/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72067" y="3068959"/>
            <a:ext cx="7408333" cy="30572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81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904656"/>
          </a:xfrm>
        </p:spPr>
        <p:txBody>
          <a:bodyPr>
            <a:noAutofit/>
          </a:bodyPr>
          <a:lstStyle/>
          <a:p>
            <a:pPr lvl="0" algn="l">
              <a:spcBef>
                <a:spcPct val="20000"/>
              </a:spcBef>
            </a:pPr>
            <a:r>
              <a:rPr lang="ru-RU" sz="3200" dirty="0" smtClean="0">
                <a:solidFill>
                  <a:srgbClr val="073E87"/>
                </a:solidFill>
              </a:rPr>
              <a:t>1. Увеличение </a:t>
            </a:r>
            <a:r>
              <a:rPr lang="ru-RU" sz="3200" dirty="0">
                <a:solidFill>
                  <a:srgbClr val="073E87"/>
                </a:solidFill>
              </a:rPr>
              <a:t>шрифта, интервалов между словами, строчками, дополнительная маркировка цветом.</a:t>
            </a:r>
            <a:br>
              <a:rPr lang="ru-RU" sz="3200" dirty="0">
                <a:solidFill>
                  <a:srgbClr val="073E87"/>
                </a:solidFill>
              </a:rPr>
            </a:b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024" y="11277872"/>
            <a:ext cx="10369686" cy="777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84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445624" cy="6336704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 2. размещение задания на отдельном листе;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3. задание в виде бланка(вставить слова, словосочетания, данные задачи).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420889"/>
            <a:ext cx="7408333" cy="3705274"/>
          </a:xfrm>
        </p:spPr>
        <p:txBody>
          <a:bodyPr>
            <a:normAutofit/>
          </a:bodyPr>
          <a:lstStyle/>
          <a:p>
            <a:r>
              <a:rPr lang="ru-RU" b="1" dirty="0" smtClean="0"/>
              <a:t>Наглядный материал </a:t>
            </a:r>
            <a:r>
              <a:rPr lang="ru-RU" dirty="0" smtClean="0"/>
              <a:t>(презентации, видео).</a:t>
            </a:r>
          </a:p>
          <a:p>
            <a:r>
              <a:rPr lang="ru-RU" dirty="0" smtClean="0"/>
              <a:t>Использование тестов и рабочих тетрадей для проверки знаний.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800200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</a:rPr>
              <a:t>    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           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/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            </a:t>
            </a:r>
            <a:r>
              <a:rPr lang="ru-RU" sz="4000" dirty="0" smtClean="0">
                <a:solidFill>
                  <a:schemeClr val="tx1"/>
                </a:solidFill>
              </a:rPr>
              <a:t>Дополнительная визуализация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       </a:t>
            </a:r>
            <a:r>
              <a:rPr lang="ru-RU" sz="2900" dirty="0" smtClean="0">
                <a:solidFill>
                  <a:prstClr val="black"/>
                </a:solidFill>
              </a:rPr>
              <a:t>Когда </a:t>
            </a:r>
            <a:r>
              <a:rPr lang="ru-RU" sz="2900" dirty="0">
                <a:solidFill>
                  <a:prstClr val="black"/>
                </a:solidFill>
              </a:rPr>
              <a:t>необходимо</a:t>
            </a:r>
            <a:r>
              <a:rPr lang="ru-RU" sz="2900" dirty="0" smtClean="0">
                <a:solidFill>
                  <a:prstClr val="black"/>
                </a:solidFill>
              </a:rPr>
              <a:t>?</a:t>
            </a:r>
            <a:br>
              <a:rPr lang="ru-RU" sz="2900" dirty="0" smtClean="0">
                <a:solidFill>
                  <a:prstClr val="black"/>
                </a:solidFill>
              </a:rPr>
            </a:br>
            <a:r>
              <a:rPr lang="ru-RU" sz="2700" dirty="0">
                <a:solidFill>
                  <a:prstClr val="black"/>
                </a:solidFill>
              </a:rPr>
              <a:t>Трудности понимания </a:t>
            </a:r>
            <a:r>
              <a:rPr lang="ru-RU" sz="2700" dirty="0" smtClean="0">
                <a:solidFill>
                  <a:prstClr val="black"/>
                </a:solidFill>
              </a:rPr>
              <a:t>речи,</a:t>
            </a:r>
            <a:br>
              <a:rPr lang="ru-RU" sz="2700" dirty="0" smtClean="0">
                <a:solidFill>
                  <a:prstClr val="black"/>
                </a:solidFill>
              </a:rPr>
            </a:br>
            <a:r>
              <a:rPr lang="ru-RU" sz="2700" dirty="0" smtClean="0">
                <a:solidFill>
                  <a:prstClr val="black"/>
                </a:solidFill>
              </a:rPr>
              <a:t>трудности понимания абстрактных понятий,</a:t>
            </a:r>
            <a:br>
              <a:rPr lang="ru-RU" sz="2700" dirty="0" smtClean="0">
                <a:solidFill>
                  <a:prstClr val="black"/>
                </a:solidFill>
              </a:rPr>
            </a:br>
            <a:r>
              <a:rPr lang="ru-RU" sz="2900" dirty="0" smtClean="0">
                <a:solidFill>
                  <a:prstClr val="black"/>
                </a:solidFill>
              </a:rPr>
              <a:t>недостаточная мотивация.</a:t>
            </a:r>
            <a:r>
              <a:rPr lang="ru-RU" sz="3200" dirty="0" smtClean="0">
                <a:solidFill>
                  <a:prstClr val="black"/>
                </a:solidFill>
              </a:rPr>
              <a:t/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sz="2900" dirty="0">
                <a:solidFill>
                  <a:prstClr val="black"/>
                </a:solidFill>
              </a:rPr>
              <a:t/>
            </a:r>
            <a:br>
              <a:rPr lang="ru-RU" sz="2900" dirty="0">
                <a:solidFill>
                  <a:prstClr val="black"/>
                </a:solidFill>
              </a:rPr>
            </a:br>
            <a:r>
              <a:rPr lang="ru-RU" sz="2900" dirty="0" smtClean="0">
                <a:solidFill>
                  <a:prstClr val="black"/>
                </a:solidFill>
              </a:rPr>
              <a:t/>
            </a:r>
            <a:br>
              <a:rPr lang="ru-RU" sz="2900" dirty="0" smtClean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20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178904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1"/>
                </a:solidFill>
              </a:rPr>
              <a:t>Использование </a:t>
            </a:r>
            <a:r>
              <a:rPr lang="ru-RU" b="1" dirty="0">
                <a:solidFill>
                  <a:schemeClr val="tx1"/>
                </a:solidFill>
              </a:rPr>
              <a:t>схем, таблиц, мнемосхем</a:t>
            </a:r>
            <a:r>
              <a:rPr lang="ru-RU" dirty="0">
                <a:solidFill>
                  <a:schemeClr val="tx1"/>
                </a:solidFill>
              </a:rPr>
              <a:t>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040" y="11205864"/>
            <a:ext cx="38404800" cy="288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00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5904656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Подбор  значений,   </a:t>
            </a:r>
            <a:r>
              <a:rPr lang="ru-RU" sz="2800" b="1" dirty="0">
                <a:solidFill>
                  <a:schemeClr val="tx1"/>
                </a:solidFill>
              </a:rPr>
              <a:t>объясняющих </a:t>
            </a:r>
            <a:r>
              <a:rPr lang="ru-RU" sz="2800" dirty="0">
                <a:solidFill>
                  <a:schemeClr val="tx1"/>
                </a:solidFill>
              </a:rPr>
              <a:t>абстрактные понятия (доброта, скорость, цвет, отличие, равенство</a:t>
            </a:r>
            <a:r>
              <a:rPr lang="ru-RU" sz="2800" dirty="0" smtClean="0">
                <a:solidFill>
                  <a:schemeClr val="tx1"/>
                </a:solidFill>
              </a:rPr>
              <a:t>), </a:t>
            </a:r>
            <a:r>
              <a:rPr lang="ru-RU" sz="2800" dirty="0">
                <a:solidFill>
                  <a:schemeClr val="tx1"/>
                </a:solidFill>
              </a:rPr>
              <a:t>скрытого смысла, переносного </a:t>
            </a:r>
            <a:r>
              <a:rPr lang="ru-RU" sz="2800" dirty="0" smtClean="0">
                <a:solidFill>
                  <a:schemeClr val="tx1"/>
                </a:solidFill>
              </a:rPr>
              <a:t>значения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53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5" y="2675467"/>
            <a:ext cx="8172896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dirty="0" smtClean="0"/>
              <a:t>Х    +     2   =   8</a:t>
            </a:r>
          </a:p>
          <a:p>
            <a:pPr marL="0" indent="0">
              <a:buNone/>
            </a:pPr>
            <a:r>
              <a:rPr lang="ru-RU" sz="1200" dirty="0" smtClean="0"/>
              <a:t>___</a:t>
            </a:r>
            <a:r>
              <a:rPr lang="ru-RU" sz="1000" dirty="0" smtClean="0"/>
              <a:t>_</a:t>
            </a:r>
            <a:r>
              <a:rPr lang="ru-RU" sz="1200" dirty="0" smtClean="0"/>
              <a:t>______________________________________________________________________________________-___</a:t>
            </a:r>
          </a:p>
          <a:p>
            <a:pPr marL="0" indent="0">
              <a:buNone/>
            </a:pPr>
            <a:r>
              <a:rPr lang="ru-RU" sz="2800" dirty="0"/>
              <a:t>у</a:t>
            </a:r>
            <a:r>
              <a:rPr lang="ru-RU" sz="2800" dirty="0" smtClean="0"/>
              <a:t>меньшаемое            вычитаемое                    разность</a:t>
            </a:r>
          </a:p>
          <a:p>
            <a:pPr marL="0" indent="0">
              <a:buNone/>
            </a:pPr>
            <a:r>
              <a:rPr lang="ru-RU" sz="2800" dirty="0" smtClean="0"/>
              <a:t>                        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Адаптация способа подачи.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9552" y="544522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79912" y="5892898"/>
            <a:ext cx="457200" cy="48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92898"/>
            <a:ext cx="4667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2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1974</TotalTime>
  <Words>229</Words>
  <Application>Microsoft Office PowerPoint</Application>
  <PresentationFormat>Экран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Волна</vt:lpstr>
      <vt:lpstr>Адаптация учебных материалов как один из способов преодоления трудностей в обучении.</vt:lpstr>
      <vt:lpstr>Какие трудности могут быть у детей с РАС в процессе обучения?</vt:lpstr>
      <vt:lpstr>        Адаптация «внешнего вида» задания.                                                 Когда необходимо? Трудности зрительного восприятия информации; большой объем задания; недостаточная скорость письма; повышенная утомляемость.    </vt:lpstr>
      <vt:lpstr>1. Увеличение шрифта, интервалов между словами, строчками, дополнительная маркировка цветом. </vt:lpstr>
      <vt:lpstr> 2. размещение задания на отдельном листе;  3. задание в виде бланка(вставить слова, словосочетания, данные задачи).</vt:lpstr>
      <vt:lpstr>                                 Дополнительная визуализация.                   Когда необходимо? Трудности понимания речи, трудности понимания абстрактных понятий, недостаточная мотивация.   </vt:lpstr>
      <vt:lpstr> Использование схем, таблиц, мнемосхем. </vt:lpstr>
      <vt:lpstr>Подбор  значений,   объясняющих абстрактные понятия (доброта, скорость, цвет, отличие, равенство), скрытого смысла, переносного значения.</vt:lpstr>
      <vt:lpstr>Адаптация способа подачи.</vt:lpstr>
      <vt:lpstr>Упрощение содержания задания.</vt:lpstr>
      <vt:lpstr>Обучение оформлению работ.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учебных материалов как один из способов преодоления трудностей в обучении.</dc:title>
  <dc:creator>User</dc:creator>
  <cp:lastModifiedBy>User</cp:lastModifiedBy>
  <cp:revision>49</cp:revision>
  <dcterms:created xsi:type="dcterms:W3CDTF">2022-02-14T09:08:52Z</dcterms:created>
  <dcterms:modified xsi:type="dcterms:W3CDTF">2022-06-15T10:18:00Z</dcterms:modified>
</cp:coreProperties>
</file>