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79" r:id="rId5"/>
    <p:sldId id="258" r:id="rId6"/>
    <p:sldId id="281" r:id="rId7"/>
    <p:sldId id="259" r:id="rId8"/>
    <p:sldId id="282" r:id="rId9"/>
    <p:sldId id="275" r:id="rId10"/>
    <p:sldId id="260" r:id="rId11"/>
    <p:sldId id="261" r:id="rId12"/>
    <p:sldId id="276" r:id="rId13"/>
    <p:sldId id="262" r:id="rId14"/>
    <p:sldId id="278" r:id="rId15"/>
    <p:sldId id="269" r:id="rId16"/>
    <p:sldId id="283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EBF3-079B-4BD1-98FF-65DC5AE0F9B4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5AAC-A539-4AC5-A415-FD680F38D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2C9F-84C5-489E-8979-AFCDB3615110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304E-7546-42FE-AF2F-6445DB562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F51A-6C12-4BE0-AA02-65775FF0E551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9BEB-F2EF-4FD8-B468-F9BFAC419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2AEF-4595-4247-BCDE-CEFC3519F89E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B927-EF5A-4140-9A90-D5B57F2FE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7EE6-22A1-46F1-BE6D-E12B73F299A4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3FDE-60EB-4925-89B8-FCCFF96B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26E3-6E2B-43D3-AF0E-04232D9EFA05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0E46-3AF1-44B1-AB26-032116BAC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2705B-C7B4-4506-B187-5767B41792DD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8EDE-608E-4D62-A6F0-E075B75FD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763C-23C5-4C50-8AAC-3A29A0EB9595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15E5-F35A-4840-B4C5-595F83AF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8C2A-73A6-4ED9-B644-73AE2BB99D9C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CC13-0354-4A47-AA54-3EF1545BA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EA96-FC46-46BD-B9AA-0760F419F039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27E2-EB25-4DF3-914D-B324047AC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4A340-014C-4BCF-9933-4A8FA7664F67}" type="datetimeFigureOut">
              <a:rPr lang="ru-RU"/>
              <a:pPr>
                <a:defRPr/>
              </a:pPr>
              <a:t>27.12.2006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7E14C-B457-46BF-BF58-9072C9C81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84" r:id="rId8"/>
    <p:sldLayoutId id="2147483676" r:id="rId9"/>
    <p:sldLayoutId id="21474836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8458200" cy="3743325"/>
          </a:xfrm>
        </p:spPr>
        <p:txBody>
          <a:bodyPr lIns="0" rIns="18288"/>
          <a:lstStyle/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smtClean="0"/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smtClean="0"/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</a:rPr>
              <a:t>Педагогический проект</a:t>
            </a:r>
            <a:endParaRPr lang="ru-RU" sz="360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</a:rPr>
              <a:t>«Использование технологии «Сказочные лабиринты игры» в образовательной деятельности по ФЭМП»          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latin typeface="Times New Roman" pitchFamily="18" charset="0"/>
              </a:rPr>
              <a:t>                                                                      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b="1" i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b="1" i="1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latin typeface="Times New Roman" pitchFamily="18" charset="0"/>
              </a:rPr>
              <a:t>                                                                    </a:t>
            </a:r>
            <a:r>
              <a:rPr lang="ru-RU" sz="2000" b="1" smtClean="0">
                <a:latin typeface="Times New Roman" pitchFamily="18" charset="0"/>
              </a:rPr>
              <a:t>Воспитатель: Гладкова Т.Н.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                                                                                            </a:t>
            </a:r>
          </a:p>
        </p:txBody>
      </p:sp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3365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38175" algn="l"/>
              </a:tabLst>
            </a:pPr>
            <a:r>
              <a:rPr lang="ru-RU" sz="1800" b="1">
                <a:cs typeface="Times New Roman" pitchFamily="18" charset="0"/>
              </a:rPr>
              <a:t>МУНИЦИПАЛЬНОЕ БЮДЖЕТНОЕ ОБЩЕОБРАЗОВАТЕЛЬНОЕ УЧРЕЖДЕНИЕ НАЧАЛЬНАЯ ШКОЛА «ПРОГИМНАЗИЯ»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C:\Users\HomePC\Desktop\все документы\воскобович\видео воскобовича\Кадр квадрат воскобовича 30марта (00-06-32).jpg"/>
          <p:cNvPicPr>
            <a:picLocks noChangeAspect="1" noChangeArrowheads="1"/>
          </p:cNvPicPr>
          <p:nvPr/>
        </p:nvPicPr>
        <p:blipFill>
          <a:blip r:embed="rId2"/>
          <a:srcRect l="25826" t="21964" r="11803" b="9195"/>
          <a:stretch>
            <a:fillRect/>
          </a:stretch>
        </p:blipFill>
        <p:spPr bwMode="auto">
          <a:xfrm>
            <a:off x="1582738" y="1052513"/>
            <a:ext cx="5862637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250825" y="0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>
              <a:latin typeface="Constantia" pitchFamily="18" charset="0"/>
            </a:endParaRPr>
          </a:p>
          <a:p>
            <a:pPr algn="ctr"/>
            <a:r>
              <a:rPr lang="ru-RU" sz="1800">
                <a:latin typeface="Constantia" pitchFamily="18" charset="0"/>
              </a:rPr>
              <a:t>«</a:t>
            </a:r>
            <a:r>
              <a:rPr lang="ru-RU" sz="2400" b="1">
                <a:cs typeface="Times New Roman" pitchFamily="18" charset="0"/>
              </a:rPr>
              <a:t>Путешествие в сказку с «Квадратом  Воскобовича» </a:t>
            </a:r>
            <a:endParaRPr lang="ru-RU" sz="1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5"/>
          <p:cNvSpPr>
            <a:spLocks noChangeArrowheads="1"/>
          </p:cNvSpPr>
          <p:nvPr/>
        </p:nvSpPr>
        <p:spPr bwMode="auto">
          <a:xfrm>
            <a:off x="971550" y="188913"/>
            <a:ext cx="6337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Знакомство со шнуром –затейником. Д/И: «Чей домик»</a:t>
            </a:r>
          </a:p>
        </p:txBody>
      </p:sp>
      <p:pic>
        <p:nvPicPr>
          <p:cNvPr id="22530" name="Picture 2" descr="C:\Users\user\Desktop\фото для проекта\IMG_E6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300163"/>
            <a:ext cx="34607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user\Desktop\фото для проекта\IMG_E6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1019175"/>
            <a:ext cx="3663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user\Desktop\фото для проекта\DSCN2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6888" y="3857625"/>
            <a:ext cx="402907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6"/>
          <p:cNvSpPr>
            <a:spLocks noChangeArrowheads="1"/>
          </p:cNvSpPr>
          <p:nvPr/>
        </p:nvSpPr>
        <p:spPr bwMode="auto">
          <a:xfrm>
            <a:off x="250825" y="404813"/>
            <a:ext cx="860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Times New Roman" pitchFamily="18" charset="0"/>
              </a:rPr>
              <a:t>Использование Кораблика« Плюх -плюх »</a:t>
            </a:r>
          </a:p>
        </p:txBody>
      </p:sp>
      <p:pic>
        <p:nvPicPr>
          <p:cNvPr id="23554" name="Picture 2" descr="C:\Users\user\Desktop\фото для проекта\DSCN2512.JPG"/>
          <p:cNvPicPr>
            <a:picLocks noChangeAspect="1" noChangeArrowheads="1"/>
          </p:cNvPicPr>
          <p:nvPr/>
        </p:nvPicPr>
        <p:blipFill>
          <a:blip r:embed="rId2"/>
          <a:srcRect l="10558" t="2795" r="19501" b="19878"/>
          <a:stretch>
            <a:fillRect/>
          </a:stretch>
        </p:blipFill>
        <p:spPr bwMode="auto">
          <a:xfrm>
            <a:off x="638175" y="1341438"/>
            <a:ext cx="37179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user\Desktop\фото для проекта\DSCN2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341438"/>
            <a:ext cx="44291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Users\HomePC\Desktop\все документы\воскобович\видео воскобовича\Кадр фэмп занятие 18мая (00-01-59).jpg"/>
          <p:cNvPicPr>
            <a:picLocks noChangeAspect="1" noChangeArrowheads="1"/>
          </p:cNvPicPr>
          <p:nvPr/>
        </p:nvPicPr>
        <p:blipFill>
          <a:blip r:embed="rId2"/>
          <a:srcRect l="9242" t="24490" r="15468"/>
          <a:stretch>
            <a:fillRect/>
          </a:stretch>
        </p:blipFill>
        <p:spPr bwMode="auto">
          <a:xfrm>
            <a:off x="971550" y="785813"/>
            <a:ext cx="6840538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image (21).jpg"/>
          <p:cNvPicPr>
            <a:picLocks noChangeAspect="1"/>
          </p:cNvPicPr>
          <p:nvPr/>
        </p:nvPicPr>
        <p:blipFill>
          <a:blip r:embed="rId2"/>
          <a:srcRect l="8086" t="9531" r="5843"/>
          <a:stretch>
            <a:fillRect/>
          </a:stretch>
        </p:blipFill>
        <p:spPr bwMode="auto">
          <a:xfrm>
            <a:off x="508000" y="1738313"/>
            <a:ext cx="3776663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image (8).jpg"/>
          <p:cNvPicPr>
            <a:picLocks noChangeAspect="1"/>
          </p:cNvPicPr>
          <p:nvPr/>
        </p:nvPicPr>
        <p:blipFill>
          <a:blip r:embed="rId3"/>
          <a:srcRect l="11488" t="633" r="8699" b="64468"/>
          <a:stretch>
            <a:fillRect/>
          </a:stretch>
        </p:blipFill>
        <p:spPr bwMode="auto">
          <a:xfrm>
            <a:off x="5065713" y="1738313"/>
            <a:ext cx="382746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331913" y="908050"/>
            <a:ext cx="6264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Знакомство с играми Воскобовича: «Лепестки»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"/>
          <p:cNvSpPr>
            <a:spLocks noChangeArrowheads="1"/>
          </p:cNvSpPr>
          <p:nvPr/>
        </p:nvSpPr>
        <p:spPr bwMode="auto">
          <a:xfrm>
            <a:off x="179388" y="404813"/>
            <a:ext cx="8713787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Times New Roman" pitchFamily="18" charset="0"/>
              </a:rPr>
              <a:t>Анализ результативности проекта</a:t>
            </a:r>
            <a:r>
              <a:rPr lang="ru-RU" b="1">
                <a:cs typeface="Times New Roman" pitchFamily="18" charset="0"/>
              </a:rPr>
              <a:t>:</a:t>
            </a:r>
          </a:p>
          <a:p>
            <a:pPr algn="ctr"/>
            <a:endParaRPr lang="ru-RU" b="1">
              <a:cs typeface="Times New Roman" pitchFamily="18" charset="0"/>
            </a:endParaRPr>
          </a:p>
          <a:p>
            <a:r>
              <a:rPr lang="ru-RU" b="1">
                <a:cs typeface="Times New Roman" pitchFamily="18" charset="0"/>
              </a:rPr>
              <a:t>-</a:t>
            </a:r>
            <a:r>
              <a:rPr lang="ru-RU">
                <a:cs typeface="Times New Roman" pitchFamily="18" charset="0"/>
              </a:rPr>
              <a:t>Повышение педагогической грамотности родителей. </a:t>
            </a:r>
          </a:p>
          <a:p>
            <a:r>
              <a:rPr lang="ru-RU">
                <a:cs typeface="Times New Roman" pitchFamily="18" charset="0"/>
              </a:rPr>
              <a:t>-Дети проявляют познавательную активность, творческую инициативу, стараются преодолевать трудности в совместной с воспитателем и самостоятельной деятельности.</a:t>
            </a:r>
            <a:r>
              <a:rPr lang="ru-RU">
                <a:ea typeface="Calibri" pitchFamily="34" charset="0"/>
                <a:cs typeface="Times New Roman" pitchFamily="18" charset="0"/>
              </a:rPr>
              <a:t>    ( Размещают  флажки на «Кораблике «Плюх – плюх» по словесному заданию сортировка по цвету, количественный счёт; к</a:t>
            </a:r>
            <a:r>
              <a:rPr lang="ru-RU"/>
              <a:t>онструируют  по схемам  с «2-х цветным квадратом», придумывают  новые фигуры; на Коврографе -   осваивали  классифицирование множества по двум-трём свойствам: цвет и форма, размер и форма; закрепляли знания геометрических фигур; умение ориентироваться на плоскости, учились сравнивать предметы по длине ширине, высоте ; развивали речь с помощью сказочных героев).  </a:t>
            </a:r>
          </a:p>
          <a:p>
            <a:r>
              <a:rPr lang="ru-RU"/>
              <a:t>-Педагоги осваивают данную технологию (пройдены курсы повышения квалификации  и планируется дальнейшее повышение).</a:t>
            </a:r>
          </a:p>
          <a:p>
            <a:r>
              <a:rPr lang="ru-RU"/>
              <a:t>- Улучшились результаты диагностики по разделу «Познавательное развитие».</a:t>
            </a:r>
          </a:p>
          <a:p>
            <a:pPr>
              <a:buFontTx/>
              <a:buChar char="-"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Дипломы\Уточки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2487613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825750"/>
            <a:ext cx="25209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E:\Грамоты детей 17-18\луки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628775"/>
            <a:ext cx="2894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720725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28663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600">
              <a:latin typeface="Arial" charset="0"/>
            </a:endParaRPr>
          </a:p>
          <a:p>
            <a:pPr eaLnBrk="0" hangingPunct="0"/>
            <a:endParaRPr lang="ru-RU" sz="1400" i="1" u="sng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i="1" u="sng">
              <a:cs typeface="Times New Roman" pitchFamily="18" charset="0"/>
            </a:endParaRPr>
          </a:p>
          <a:p>
            <a:pPr eaLnBrk="0" hangingPunct="0"/>
            <a:endParaRPr lang="ru-RU" sz="600">
              <a:latin typeface="Arial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331913" y="2636838"/>
            <a:ext cx="6696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cs typeface="Times New Roman" pitchFamily="18" charset="0"/>
              </a:rPr>
              <a:t>Спасибо за внимание!</a:t>
            </a:r>
            <a:endParaRPr lang="ru-RU" sz="4000">
              <a:latin typeface="Constantia" pitchFamily="18" charset="0"/>
            </a:endParaRPr>
          </a:p>
        </p:txBody>
      </p:sp>
      <p:sp>
        <p:nvSpPr>
          <p:cNvPr id="28675" name="AutoShape 2" descr="ÐÐ°ÑÑÐ¸Ð½ÐºÐ¸ Ð¿Ð¾ Ð·Ð°Ð¿ÑÐ¾ÑÑ ÐºÐ°ÑÑÐ¸Ð½ÐºÐ¸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AutoShape 4" descr="ÐÐ°ÑÑÐ¸Ð½ÐºÐ¸ Ð¿Ð¾ Ð·Ð°Ð¿ÑÐ¾ÑÑ ÐºÐ°ÑÑÐ¸Ð½ÐºÐ¸ Ð´ÐµÑÐµÐ¹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7" name="Picture 6" descr="ÐÐ°ÑÑÐ¸Ð½ÐºÐ¸ Ð¿Ð¾ Ð·Ð°Ð¿ÑÐ¾ÑÑ ÐºÐ°ÑÑÐ¸Ð½ÐºÐ¸ Ð´ÐµÑ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44863"/>
            <a:ext cx="55435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</a:rPr>
              <a:t>Пояснительная записка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</a:rPr>
              <a:t>Проект</a:t>
            </a:r>
            <a:r>
              <a:rPr lang="ru-RU" sz="2200" smtClean="0"/>
              <a:t> </a:t>
            </a:r>
            <a:r>
              <a:rPr lang="ru-RU" sz="2200" smtClean="0">
                <a:latin typeface="Times New Roman" pitchFamily="18" charset="0"/>
              </a:rPr>
              <a:t>«Использование технологии «Сказочные лабиринты игры» в образовательной деятельности по ФЭМП» разработан на основе ФГОС ДО. При разработке авторы опирались на исследования Эльконина Д.Б., Леонтьева А.Н., Поддъякова Н.Н., Лейтеса Н.С., Гальперина П.Я.,           Выготского Л.С..                                                                                     В ходе работы над проектом использовались следующие технологии: авторская технология Воскобовича В.В. «Сказочные лабиринты игры», здоровьесберегающая, игровая, личностно-ориентированная, деятельностный подход. </a:t>
            </a:r>
          </a:p>
          <a:p>
            <a:pPr>
              <a:buFont typeface="Wingdings 2" pitchFamily="18" charset="2"/>
              <a:buNone/>
            </a:pPr>
            <a:r>
              <a:rPr lang="ru-RU" sz="2200" u="sng" smtClean="0">
                <a:latin typeface="Times New Roman" pitchFamily="18" charset="0"/>
              </a:rPr>
              <a:t>Срок	реализации:</a:t>
            </a:r>
            <a:r>
              <a:rPr lang="ru-RU" sz="2200" smtClean="0">
                <a:latin typeface="Times New Roman" pitchFamily="18" charset="0"/>
              </a:rPr>
              <a:t>	3 года                                                                                         </a:t>
            </a:r>
            <a:r>
              <a:rPr lang="ru-RU" sz="2200" u="sng" smtClean="0">
                <a:latin typeface="Times New Roman" pitchFamily="18" charset="0"/>
              </a:rPr>
              <a:t>Тип	проекта</a:t>
            </a:r>
            <a:r>
              <a:rPr lang="ru-RU" sz="2200" smtClean="0">
                <a:latin typeface="Times New Roman" pitchFamily="18" charset="0"/>
              </a:rPr>
              <a:t>: исследовательский, долгосрочный                 </a:t>
            </a:r>
            <a:r>
              <a:rPr lang="ru-RU" sz="2200" u="sng" smtClean="0">
                <a:latin typeface="Times New Roman" pitchFamily="18" charset="0"/>
              </a:rPr>
              <a:t>Целевая аудитория</a:t>
            </a:r>
            <a:r>
              <a:rPr lang="ru-RU" sz="2200" smtClean="0">
                <a:latin typeface="Times New Roman" pitchFamily="18" charset="0"/>
              </a:rPr>
              <a:t>: дети дошкольного возраста, воспитатели, родители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323850" y="736600"/>
            <a:ext cx="856932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cs typeface="Times New Roman" pitchFamily="18" charset="0"/>
              </a:rPr>
              <a:t>Актуальность</a:t>
            </a:r>
            <a:endParaRPr lang="ru-RU" sz="3600">
              <a:cs typeface="Times New Roman" pitchFamily="18" charset="0"/>
            </a:endParaRPr>
          </a:p>
          <a:p>
            <a:r>
              <a:rPr lang="ru-RU" sz="2800">
                <a:cs typeface="Times New Roman" pitchFamily="18" charset="0"/>
              </a:rPr>
              <a:t>1. Необходимость повышения эффективности и качества образовательного процесса.</a:t>
            </a:r>
          </a:p>
          <a:p>
            <a:r>
              <a:rPr lang="ru-RU" sz="2800">
                <a:cs typeface="Times New Roman" pitchFamily="18" charset="0"/>
              </a:rPr>
              <a:t>2.Современные требования подготовки ребёнка к школьному обучению математике на основе развивающих подходов.</a:t>
            </a:r>
          </a:p>
          <a:p>
            <a:r>
              <a:rPr lang="ru-RU" sz="2800">
                <a:cs typeface="Times New Roman" pitchFamily="18" charset="0"/>
              </a:rPr>
              <a:t>3. Инновационный подход к образовательной деятельности, направленной на интенсивное интеллектуальное развитие дошкольников, формированию у дошкольников элементарных математических представлений, основ системного видения мира.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360362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Цели проекта: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47211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Цель 1 уровня (уровень ФГОС ДО):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Развитие личности дошкольника на основе усвоения предпосылок универсальных учебных действий, познания и освоения мира.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Цель 2 уровня (уровень системы педагогической деятельности)</a:t>
            </a:r>
            <a:r>
              <a:rPr lang="ru-RU" sz="2000" b="1" smtClean="0">
                <a:latin typeface="Times New Roman" pitchFamily="18" charset="0"/>
              </a:rPr>
              <a:t>:</a:t>
            </a:r>
            <a:r>
              <a:rPr lang="ru-RU" sz="2000" smtClean="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Формирование и развитие ценностного отношения дошкольников к совместной, познавательно-исследовательской, продуктивной, ориентированной на достижение образовательных результатов на основе осуществления регулятивных, познавательных, коммуникативных и универсальных действий с изучаемым предметным содержанием.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Цель 3 уровня (уровень деятельности различных участников образовательных отношений: коллег, социальных партнёров, родителей, воспитанников, др. заинтересованных лиц)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Формирование и развитие любознательности, познавательного интереса, инициативности при взаимодействии ребёнка и взрослого в процессе проектной деятельности, направленной на формирование знаний по ФЭМП посредством использования  технологии Воскобовича В.В., и осознание практической значимости полученных знаний в жизненных ситуациях.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</a:rPr>
              <a:t>Цель 4 уровня (уровень образовательной деятельности  дошкольников в рамках НОД, совместной деятельности</a:t>
            </a:r>
            <a:r>
              <a:rPr lang="ru-RU" sz="2000" smtClean="0">
                <a:latin typeface="Times New Roman" pitchFamily="18" charset="0"/>
              </a:rPr>
              <a:t> )                                                                          Понимание значимости знаний по ФЭМП, их практическое применение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850" y="-1211263"/>
            <a:ext cx="8351838" cy="812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ru-RU" b="1">
              <a:cs typeface="Times New Roman" pitchFamily="18" charset="0"/>
            </a:endParaRPr>
          </a:p>
          <a:p>
            <a:pPr marL="342900" indent="-342900" algn="ctr"/>
            <a:endParaRPr lang="ru-RU" b="1">
              <a:cs typeface="Times New Roman" pitchFamily="18" charset="0"/>
            </a:endParaRPr>
          </a:p>
          <a:p>
            <a:pPr marL="342900" indent="-342900" algn="ctr"/>
            <a:endParaRPr lang="ru-RU" b="1">
              <a:cs typeface="Times New Roman" pitchFamily="18" charset="0"/>
            </a:endParaRPr>
          </a:p>
          <a:p>
            <a:pPr marL="342900" indent="-342900" algn="ctr"/>
            <a:endParaRPr lang="ru-RU" b="1">
              <a:cs typeface="Times New Roman" pitchFamily="18" charset="0"/>
            </a:endParaRPr>
          </a:p>
          <a:p>
            <a:pPr marL="342900" indent="-342900" algn="ctr"/>
            <a:r>
              <a:rPr lang="ru-RU" sz="2800" b="1">
                <a:cs typeface="Times New Roman" pitchFamily="18" charset="0"/>
              </a:rPr>
              <a:t>Задачи проекта: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1800" b="1">
                <a:cs typeface="Times New Roman" pitchFamily="18" charset="0"/>
              </a:rPr>
              <a:t>Уровень детей</a:t>
            </a:r>
          </a:p>
          <a:p>
            <a:pPr marL="342900" indent="-342900"/>
            <a:r>
              <a:rPr lang="ru-RU" sz="1800" u="sng">
                <a:cs typeface="Times New Roman" pitchFamily="18" charset="0"/>
              </a:rPr>
              <a:t>Познавательное развитие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1. Развивать у ребенка познавательно-исследовательскую деятельность; учить решать интеллектуальные задачи, адекватные возрасту;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2. Самостоятельно применять усвоенные знания и способы деятельности для решения новых задач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1800" u="sng">
                <a:cs typeface="Times New Roman" pitchFamily="18" charset="0"/>
              </a:rPr>
              <a:t>Художественно-эстетическое развитие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1.Закрепление формообразующих движений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2. Усвоение сенсорных эталонов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3. Формирование умения составлять узоры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1800" u="sng">
                <a:cs typeface="Times New Roman" pitchFamily="18" charset="0"/>
              </a:rPr>
              <a:t>Социально-коммуникативное развитие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1. Учить детей конструктивным способам взаимодействия со сверстниками и взрослыми, т.е. уметь договариваться, распределять действия при сотрудничестве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1800" u="sng">
                <a:cs typeface="Times New Roman" pitchFamily="18" charset="0"/>
              </a:rPr>
              <a:t>Речевое развитие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1.Познакомить детей с математическими понятиями, активизировать их в речи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1800" u="sng">
                <a:cs typeface="Times New Roman" pitchFamily="18" charset="0"/>
              </a:rPr>
              <a:t>Физическое развитие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sz="1800">
                <a:cs typeface="Times New Roman" pitchFamily="18" charset="0"/>
              </a:rPr>
              <a:t>Развивать у ребёнка мелкую моторику рук</a:t>
            </a:r>
          </a:p>
          <a:p>
            <a:pPr marL="342900" indent="-342900" eaLnBrk="0" hangingPunct="0"/>
            <a:r>
              <a:rPr lang="ru-RU" sz="1800" b="1">
                <a:cs typeface="Times New Roman" pitchFamily="18" charset="0"/>
              </a:rPr>
              <a:t>Уровень педагогов: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sz="1800">
                <a:cs typeface="Times New Roman" pitchFamily="18" charset="0"/>
              </a:rPr>
              <a:t>Повышение качества образовательного процесса по ФЭМП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sz="1800">
                <a:cs typeface="Times New Roman" pitchFamily="18" charset="0"/>
              </a:rPr>
              <a:t>Освоение технологии Воскобовича В.В.</a:t>
            </a:r>
          </a:p>
          <a:p>
            <a:pPr marL="342900" indent="-342900" eaLnBrk="0" hangingPunct="0"/>
            <a:r>
              <a:rPr lang="ru-RU" sz="1800" b="1">
                <a:cs typeface="Times New Roman" pitchFamily="18" charset="0"/>
              </a:rPr>
              <a:t>Уровень родителей:</a:t>
            </a:r>
          </a:p>
          <a:p>
            <a:pPr marL="342900" indent="-342900" eaLnBrk="0" hangingPunct="0"/>
            <a:r>
              <a:rPr lang="ru-RU" sz="1800">
                <a:cs typeface="Times New Roman" pitchFamily="18" charset="0"/>
              </a:rPr>
              <a:t>1. Повышение педагогической грамотности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3603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Основные принципы реализации проекта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Принцип развития</a:t>
            </a:r>
          </a:p>
          <a:p>
            <a:r>
              <a:rPr lang="ru-RU" sz="2800" smtClean="0">
                <a:latin typeface="Times New Roman" pitchFamily="18" charset="0"/>
              </a:rPr>
              <a:t>Принцип системности</a:t>
            </a:r>
          </a:p>
          <a:p>
            <a:r>
              <a:rPr lang="ru-RU" sz="2800" smtClean="0">
                <a:latin typeface="Times New Roman" pitchFamily="18" charset="0"/>
              </a:rPr>
              <a:t>Принцип дифференциации и индивидуализации</a:t>
            </a:r>
          </a:p>
          <a:p>
            <a:r>
              <a:rPr lang="ru-RU" sz="2800" smtClean="0">
                <a:latin typeface="Times New Roman" pitchFamily="18" charset="0"/>
              </a:rPr>
              <a:t>Принцип проблемно-диалогического общения</a:t>
            </a:r>
          </a:p>
          <a:p>
            <a:r>
              <a:rPr lang="ru-RU" sz="2800" smtClean="0">
                <a:latin typeface="Times New Roman" pitchFamily="18" charset="0"/>
              </a:rPr>
              <a:t>Принцип доступности</a:t>
            </a:r>
          </a:p>
          <a:p>
            <a:r>
              <a:rPr lang="ru-RU" sz="2800" smtClean="0">
                <a:latin typeface="Times New Roman" pitchFamily="18" charset="0"/>
              </a:rPr>
              <a:t>Принцип последовательности</a:t>
            </a:r>
          </a:p>
          <a:p>
            <a:r>
              <a:rPr lang="ru-RU" sz="2800" smtClean="0">
                <a:latin typeface="Times New Roman" pitchFamily="18" charset="0"/>
              </a:rPr>
              <a:t>Принцип преемственности</a:t>
            </a:r>
          </a:p>
          <a:p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8313" y="447675"/>
            <a:ext cx="8064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План реализации проекта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333333"/>
                </a:solidFill>
                <a:cs typeface="Times New Roman" pitchFamily="18" charset="0"/>
              </a:rPr>
              <a:t>I</a:t>
            </a:r>
            <a:r>
              <a:rPr lang="ru-RU" sz="2400" b="1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ru-RU" sz="2400" b="1">
                <a:cs typeface="Times New Roman" pitchFamily="18" charset="0"/>
              </a:rPr>
              <a:t>этап – организационно-подготовительный</a:t>
            </a:r>
            <a:r>
              <a:rPr lang="ru-RU" sz="2400" b="1" i="1">
                <a:cs typeface="Times New Roman" pitchFamily="18" charset="0"/>
              </a:rPr>
              <a:t> 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1.Изучение научно-методической литературы. </a:t>
            </a:r>
          </a:p>
          <a:p>
            <a:pPr eaLnBrk="0" hangingPunct="0"/>
            <a:r>
              <a:rPr lang="ru-RU" sz="2400">
                <a:cs typeface="Times New Roman" pitchFamily="18" charset="0"/>
              </a:rPr>
              <a:t>2.Отбор игр соответственно возрасту. </a:t>
            </a:r>
          </a:p>
          <a:p>
            <a:pPr eaLnBrk="0" hangingPunct="0"/>
            <a:r>
              <a:rPr lang="ru-RU" sz="2400">
                <a:cs typeface="Times New Roman" pitchFamily="18" charset="0"/>
              </a:rPr>
              <a:t>3. Ознакомление  родителей  с методикой развивающих игр</a:t>
            </a:r>
          </a:p>
          <a:p>
            <a:pPr eaLnBrk="0" hangingPunct="0"/>
            <a:r>
              <a:rPr lang="ru-RU" sz="2400">
                <a:cs typeface="Times New Roman" pitchFamily="18" charset="0"/>
              </a:rPr>
              <a:t>4. Организация РППС</a:t>
            </a:r>
          </a:p>
          <a:p>
            <a:r>
              <a:rPr lang="en-US" sz="2400" b="1">
                <a:cs typeface="Times New Roman" pitchFamily="18" charset="0"/>
              </a:rPr>
              <a:t>II</a:t>
            </a:r>
            <a:r>
              <a:rPr lang="ru-RU" sz="2400" b="1">
                <a:cs typeface="Times New Roman" pitchFamily="18" charset="0"/>
              </a:rPr>
              <a:t> этап – основной</a:t>
            </a:r>
            <a:endParaRPr lang="en-US" sz="2400" b="1">
              <a:cs typeface="Times New Roman" pitchFamily="18" charset="0"/>
            </a:endParaRPr>
          </a:p>
          <a:p>
            <a:r>
              <a:rPr lang="ru-RU" sz="2400">
                <a:cs typeface="Times New Roman" pitchFamily="18" charset="0"/>
              </a:rPr>
              <a:t> 1. Разработка занятий с использованием технологии Воскобовича В.В.</a:t>
            </a:r>
          </a:p>
          <a:p>
            <a:r>
              <a:rPr lang="ru-RU" sz="2400">
                <a:cs typeface="Times New Roman" pitchFamily="18" charset="0"/>
              </a:rPr>
              <a:t> 2. Внедрение игр в образовательный процесс</a:t>
            </a:r>
          </a:p>
          <a:p>
            <a:r>
              <a:rPr lang="ru-RU" sz="2400">
                <a:cs typeface="Times New Roman" pitchFamily="18" charset="0"/>
              </a:rPr>
              <a:t> 3. Организация совместной деятельности с родителями</a:t>
            </a:r>
          </a:p>
          <a:p>
            <a:r>
              <a:rPr lang="ru-RU" sz="2400">
                <a:cs typeface="Times New Roman" pitchFamily="18" charset="0"/>
              </a:rPr>
              <a:t> 4. Обогащение РППС</a:t>
            </a:r>
          </a:p>
          <a:p>
            <a:r>
              <a:rPr lang="en-US" sz="2400" b="1">
                <a:cs typeface="Times New Roman" pitchFamily="18" charset="0"/>
              </a:rPr>
              <a:t>III </a:t>
            </a:r>
            <a:r>
              <a:rPr lang="ru-RU" sz="2400" b="1">
                <a:cs typeface="Times New Roman" pitchFamily="18" charset="0"/>
              </a:rPr>
              <a:t>этап- заключительный</a:t>
            </a:r>
            <a:r>
              <a:rPr lang="ru-RU" sz="2400" b="1" i="1">
                <a:cs typeface="Times New Roman" pitchFamily="18" charset="0"/>
              </a:rPr>
              <a:t>. </a:t>
            </a:r>
            <a:r>
              <a:rPr lang="ru-RU" sz="2400">
                <a:cs typeface="Times New Roman" pitchFamily="18" charset="0"/>
              </a:rPr>
              <a:t>Обобщение и систематизация педагогического опыта, подготовка к публикации методических материалов, участие детей в различных конкурсах, олимпиадах, викторинах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755650" y="1228725"/>
            <a:ext cx="78486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 </a:t>
            </a:r>
            <a:r>
              <a:rPr lang="ru-RU" sz="2800" b="1">
                <a:cs typeface="Times New Roman" pitchFamily="18" charset="0"/>
              </a:rPr>
              <a:t>Ожидаемые результаты </a:t>
            </a:r>
          </a:p>
          <a:p>
            <a:r>
              <a:rPr lang="ru-RU" sz="2400" b="1">
                <a:cs typeface="Times New Roman" pitchFamily="18" charset="0"/>
              </a:rPr>
              <a:t>Уровень детей</a:t>
            </a:r>
            <a:endParaRPr lang="ru-RU" sz="1800" b="1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>
                <a:cs typeface="Times New Roman" pitchFamily="18" charset="0"/>
              </a:rPr>
              <a:t>Изменения уровня интеллектуального  развития детей.</a:t>
            </a:r>
          </a:p>
          <a:p>
            <a:pPr>
              <a:buFontTx/>
              <a:buChar char="-"/>
            </a:pPr>
            <a:r>
              <a:rPr lang="ru-RU">
                <a:cs typeface="Times New Roman" pitchFamily="18" charset="0"/>
              </a:rPr>
              <a:t>Изменения уровня овладения логико– математической, дидактической игрой.</a:t>
            </a:r>
          </a:p>
          <a:p>
            <a:r>
              <a:rPr lang="ru-RU" sz="2400" b="1">
                <a:cs typeface="Times New Roman" pitchFamily="18" charset="0"/>
              </a:rPr>
              <a:t>Уровень педагогов </a:t>
            </a:r>
          </a:p>
          <a:p>
            <a:pPr>
              <a:buFontTx/>
              <a:buChar char="-"/>
            </a:pPr>
            <a:r>
              <a:rPr lang="ru-RU">
                <a:cs typeface="Times New Roman" pitchFamily="18" charset="0"/>
              </a:rPr>
              <a:t>Повышение уровня профессионализма в реализации развивающих технологий.</a:t>
            </a:r>
          </a:p>
          <a:p>
            <a:pPr>
              <a:buFontTx/>
              <a:buChar char="-"/>
            </a:pPr>
            <a:r>
              <a:rPr lang="ru-RU">
                <a:cs typeface="Times New Roman" pitchFamily="18" charset="0"/>
              </a:rPr>
              <a:t>Создание программы дополнительного образования детей по ФЭМП «Математическая шкатулка». </a:t>
            </a:r>
          </a:p>
          <a:p>
            <a:r>
              <a:rPr lang="ru-RU" sz="2400" b="1">
                <a:cs typeface="Times New Roman" pitchFamily="18" charset="0"/>
              </a:rPr>
              <a:t>Уровень родителей </a:t>
            </a:r>
            <a:endParaRPr lang="ru-RU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>
                <a:cs typeface="Times New Roman" pitchFamily="18" charset="0"/>
              </a:rPr>
              <a:t>Повышение педагогической грамотности родителей</a:t>
            </a:r>
          </a:p>
          <a:p>
            <a:endParaRPr lang="ru-RU"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9"/>
          <p:cNvSpPr>
            <a:spLocks noChangeArrowheads="1"/>
          </p:cNvSpPr>
          <p:nvPr/>
        </p:nvSpPr>
        <p:spPr bwMode="auto">
          <a:xfrm>
            <a:off x="395288" y="260350"/>
            <a:ext cx="8461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Знакомство с играми Воскобовича:«2-х цветный Квадрат Воскобовича»</a:t>
            </a:r>
          </a:p>
        </p:txBody>
      </p:sp>
      <p:pic>
        <p:nvPicPr>
          <p:cNvPr id="20482" name="Picture 2" descr="C:\Users\user\Desktop\фото для проекта\DSCN2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90613"/>
            <a:ext cx="35274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user\Desktop\фото для проекта\DSCN2517.JPG"/>
          <p:cNvPicPr>
            <a:picLocks noChangeAspect="1" noChangeArrowheads="1"/>
          </p:cNvPicPr>
          <p:nvPr/>
        </p:nvPicPr>
        <p:blipFill>
          <a:blip r:embed="rId3"/>
          <a:srcRect l="38663" r="13094" b="50000"/>
          <a:stretch>
            <a:fillRect/>
          </a:stretch>
        </p:blipFill>
        <p:spPr bwMode="auto">
          <a:xfrm>
            <a:off x="4625975" y="2439988"/>
            <a:ext cx="396716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632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Calibri</vt:lpstr>
      <vt:lpstr>Constantia</vt:lpstr>
      <vt:lpstr>Wingdings 2</vt:lpstr>
      <vt:lpstr>Поток</vt:lpstr>
      <vt:lpstr>Поток</vt:lpstr>
      <vt:lpstr>Поток</vt:lpstr>
      <vt:lpstr>Слайд 1</vt:lpstr>
      <vt:lpstr>Пояснительная записка</vt:lpstr>
      <vt:lpstr>Слайд 3</vt:lpstr>
      <vt:lpstr>                                                   Цели проекта:</vt:lpstr>
      <vt:lpstr>Слайд 5</vt:lpstr>
      <vt:lpstr>Основные принципы реализации проекта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Наши достижения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Воспитиатели:Паргатова И.А. Макарова Т.П.</dc:title>
  <dc:creator>HomePC</dc:creator>
  <cp:lastModifiedBy>User</cp:lastModifiedBy>
  <cp:revision>33</cp:revision>
  <dcterms:created xsi:type="dcterms:W3CDTF">2016-05-30T14:18:20Z</dcterms:created>
  <dcterms:modified xsi:type="dcterms:W3CDTF">2006-12-26T19:30:13Z</dcterms:modified>
</cp:coreProperties>
</file>