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73" r:id="rId14"/>
    <p:sldId id="270" r:id="rId15"/>
    <p:sldId id="271" r:id="rId16"/>
    <p:sldId id="274" r:id="rId17"/>
    <p:sldId id="27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C2343123-E1FC-4400-A02C-4B6A4FB90490}">
          <p14:sldIdLst>
            <p14:sldId id="256"/>
            <p14:sldId id="258"/>
            <p14:sldId id="257"/>
            <p14:sldId id="259"/>
            <p14:sldId id="260"/>
            <p14:sldId id="261"/>
            <p14:sldId id="262"/>
            <p14:sldId id="263"/>
            <p14:sldId id="264"/>
            <p14:sldId id="266"/>
            <p14:sldId id="267"/>
            <p14:sldId id="268"/>
            <p14:sldId id="270"/>
            <p14:sldId id="271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00" autoAdjust="0"/>
    <p:restoredTop sz="94660"/>
  </p:normalViewPr>
  <p:slideViewPr>
    <p:cSldViewPr snapToGrid="0">
      <p:cViewPr>
        <p:scale>
          <a:sx n="64" d="100"/>
          <a:sy n="64" d="100"/>
        </p:scale>
        <p:origin x="-966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4E822DB-983B-4F7C-B31A-9C0DDF7603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0F6DAF0-7B41-4441-94BE-F62D3670F8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E2A1ECA-9D09-4E66-B6DE-A6BABE0AA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94A01-E8CE-4111-B8B7-5FDF5213D4B8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42A6D43-FE46-4B1D-9973-16AFA91C3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CE78B6C-90E3-4C38-B39B-74412201C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2103A-FED9-414C-81ED-74E2809672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1952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F120784-D333-4CB4-9BA9-8EC4038EB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4C00F60-8B09-4B54-B99B-AA50EA4042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AC9856A-4537-4229-9B88-E882863A5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94A01-E8CE-4111-B8B7-5FDF5213D4B8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CF1AC22-F4C9-43B5-8B1C-BC9BD2CA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DE4B856-0C78-4135-AA47-B0C83ABF2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2103A-FED9-414C-81ED-74E2809672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1889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6EC14E4C-C532-4B3F-8F95-ED16D1A581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9D9500A-67A5-489C-BBBC-A7F77E4237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C107655-D11C-4356-BC78-5DDE76B08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94A01-E8CE-4111-B8B7-5FDF5213D4B8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4467715-83C5-4F46-8BD3-79553656E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0DFB3E0-11C0-4332-B02A-CBDA53BCE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2103A-FED9-414C-81ED-74E2809672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3238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E17B390-46B9-4316-90EE-AA7D431DB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883B46C-D51C-4C31-80D4-6197E3C758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95C1643-AB58-48E4-8448-75908CA2C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94A01-E8CE-4111-B8B7-5FDF5213D4B8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8446362-E95B-4CA4-9039-880EB0DA3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CCA5014-F884-4587-B211-41065C172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2103A-FED9-414C-81ED-74E2809672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4980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E7B52E8-CD23-44D7-94D3-E3E574036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F0D0DEF-302F-4733-862C-CDA1CC25BB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098421E-64BF-4A1A-82BC-068D4EAAA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94A01-E8CE-4111-B8B7-5FDF5213D4B8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2C0188B-5009-4FB1-8CF6-88808B2BF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20061C5-0111-49AE-946E-31F93484B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2103A-FED9-414C-81ED-74E2809672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2836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D797E57-974D-4407-BF6B-48172F258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E782AA4-3D81-4CEB-830E-5955A71F49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F30475E-C192-40E0-B163-4F5F63A511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B770F86-B221-44D2-A11C-9B04B4C7B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94A01-E8CE-4111-B8B7-5FDF5213D4B8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6C3F785-7412-42B8-ACC6-F7445373B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39167B4-92CC-4AF6-92BF-99640DD5B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2103A-FED9-414C-81ED-74E2809672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8908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1D886CF-989A-4B1D-8C18-742B46B81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9052394-A86B-4F6E-9F8E-A16175AA6C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BE26625-03DF-436B-8B0E-60C082FA1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80EFC717-F3C3-4AEC-9C1E-47FC021116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B3E5630D-D289-4602-9286-77D4373B43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49BC471D-D6CC-4689-B925-D48278EA8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94A01-E8CE-4111-B8B7-5FDF5213D4B8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0110518A-DEC3-480B-850B-441B73E1C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A7223AA3-44F4-48A8-952D-97F20D164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2103A-FED9-414C-81ED-74E2809672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5926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2BEBEBD-F85C-41E9-9AE0-5AA3B5A14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41AF3BE-B4AF-4279-928A-B08902B7C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94A01-E8CE-4111-B8B7-5FDF5213D4B8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2685DE0-7606-46D7-94F3-024505B33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8B8AB5C-0F78-4640-BED2-3362828C6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2103A-FED9-414C-81ED-74E2809672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4517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93E8F690-C6C3-4C75-B09D-FDDF473E0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94A01-E8CE-4111-B8B7-5FDF5213D4B8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2371CB05-29FF-467B-8A67-F3830CF52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C873DE1-69AA-47D6-AA90-59E34CB0E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2103A-FED9-414C-81ED-74E2809672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579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1CC2E67-030C-4115-99EF-7C8B356FA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4ADD638-749F-41B5-A378-532A2EF95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712258E-8A92-4B9A-BEB1-7CFAF64689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3FAE596-5EB9-4068-B9AE-464A11A94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94A01-E8CE-4111-B8B7-5FDF5213D4B8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2DFD65B-4A13-4D31-B0D0-AA5809C8C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0F54345-D4AC-4574-927F-5BC538C76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2103A-FED9-414C-81ED-74E2809672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291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06B747D-76C7-48B2-ACF1-076D26F6B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E88EAA59-7E70-433A-A142-722DC861A1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C2BF5A4-7A58-4A88-AC13-33AA4A14E2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5CA156D-DFE4-444F-8C96-0BEBCB33D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94A01-E8CE-4111-B8B7-5FDF5213D4B8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5048FB3-4485-4EFB-B88F-5C20E00EF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D96AC30-035C-47F5-A2C4-FADDC8676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2103A-FED9-414C-81ED-74E2809672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7464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81478C4-ACAF-494B-9CEE-C86D53840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8686C72-D912-4296-80BB-A25020E22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B9DB61E-0166-483D-BC10-30E69E4439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94A01-E8CE-4111-B8B7-5FDF5213D4B8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CB25B9C-1EB4-4CB1-A304-4524FE32DD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4D0BEB2-9958-4CC0-833B-4A926F2A26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2103A-FED9-414C-81ED-74E2809672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7741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Коллекция синих фонов для оформления презентаций Powerpoint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7547429"/>
          </a:xfrm>
          <a:prstGeom prst="rect">
            <a:avLst/>
          </a:prstGeom>
          <a:noFill/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FED869F-D6A9-48C9-B136-108E9788B5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03828" y="253217"/>
            <a:ext cx="7099495" cy="2405577"/>
          </a:xfrm>
        </p:spPr>
        <p:txBody>
          <a:bodyPr>
            <a:normAutofit/>
          </a:bodyPr>
          <a:lstStyle/>
          <a:p>
            <a:r>
              <a:rPr lang="ru-RU" sz="4000" b="1" i="1" dirty="0">
                <a:latin typeface="+mn-lt"/>
              </a:rPr>
              <a:t>ГБПОУ ВО «Россошанский техникум сельскохозяйственного и строительного транспорта</a:t>
            </a:r>
            <a:r>
              <a:rPr lang="ru-RU" sz="4000" b="1" i="1" dirty="0" smtClean="0">
                <a:latin typeface="+mn-lt"/>
              </a:rPr>
              <a:t>»</a:t>
            </a:r>
            <a:endParaRPr lang="ru-RU" sz="4000" b="1" i="1" dirty="0">
              <a:latin typeface="+mn-lt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6FDE10C-2EBC-4878-9A10-38FD2890F5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8971" y="2841674"/>
            <a:ext cx="6611377" cy="2329933"/>
          </a:xfrm>
        </p:spPr>
        <p:txBody>
          <a:bodyPr>
            <a:normAutofit fontScale="25000" lnSpcReduction="20000"/>
          </a:bodyPr>
          <a:lstStyle/>
          <a:p>
            <a:endParaRPr lang="ru-RU" sz="4000" b="1" i="1" dirty="0"/>
          </a:p>
          <a:p>
            <a:r>
              <a:rPr lang="ru-RU" sz="135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Празднование  масленицы!</a:t>
            </a:r>
          </a:p>
          <a:p>
            <a:endParaRPr lang="ru-RU" sz="13500" b="1" i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5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</a:t>
            </a:r>
            <a:r>
              <a:rPr lang="ru-RU" sz="135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блинов себе горячих напечём!</a:t>
            </a:r>
          </a:p>
          <a:p>
            <a:endParaRPr lang="ru-RU" sz="13500" b="1" i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3500" b="1" i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3500" b="1" i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i="1" dirty="0" smtClean="0"/>
          </a:p>
          <a:p>
            <a:endParaRPr lang="ru-RU" sz="8000" b="1" i="1" dirty="0" smtClean="0"/>
          </a:p>
          <a:p>
            <a:endParaRPr lang="ru-RU" sz="8000" b="1" i="1" dirty="0"/>
          </a:p>
          <a:p>
            <a:pPr algn="l"/>
            <a:r>
              <a:rPr lang="ru-RU" sz="8000" i="1" dirty="0"/>
              <a:t>   </a:t>
            </a:r>
            <a:endParaRPr lang="ru-RU" sz="8000" i="1" dirty="0" smtClean="0"/>
          </a:p>
        </p:txBody>
      </p:sp>
      <p:pic>
        <p:nvPicPr>
          <p:cNvPr id="1027" name="Picture 3" descr="C:\Users\User\Desktop\HwPe4VS8rF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2991" y="2553986"/>
            <a:ext cx="3826412" cy="49862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1588957" y="6205928"/>
            <a:ext cx="5441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Руководитель   </a:t>
            </a:r>
            <a:r>
              <a:rPr lang="ru-RU" dirty="0" err="1" smtClean="0"/>
              <a:t>Гайдукова</a:t>
            </a:r>
            <a:r>
              <a:rPr lang="ru-RU" dirty="0" smtClean="0"/>
              <a:t> Татьяна Станиславовна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0113982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оллекция синих фонов для оформления презентаций Powerpoint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"/>
            <a:ext cx="12191999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37956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Каждый день масленичной недели имеет свое название и требует определенных ритуалов!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209822"/>
            <a:ext cx="6203852" cy="5648178"/>
          </a:xfrm>
        </p:spPr>
        <p:txBody>
          <a:bodyPr numCol="2">
            <a:normAutofit/>
          </a:bodyPr>
          <a:lstStyle/>
          <a:p>
            <a:pPr>
              <a:buNone/>
            </a:pPr>
            <a:r>
              <a:rPr lang="ru-RU" sz="3200" b="1" i="1" dirty="0">
                <a:solidFill>
                  <a:srgbClr val="002060"/>
                </a:solidFill>
              </a:rPr>
              <a:t>Понедельник «Встреча»</a:t>
            </a:r>
          </a:p>
          <a:p>
            <a:pPr>
              <a:buFont typeface="Wingdings" pitchFamily="2" charset="2"/>
              <a:buChar char="q"/>
            </a:pPr>
            <a:r>
              <a:rPr lang="ru-RU" sz="2400" b="1" i="1" dirty="0"/>
              <a:t> Делали куклу-Масленицу,</a:t>
            </a:r>
          </a:p>
          <a:p>
            <a:pPr>
              <a:buNone/>
            </a:pPr>
            <a:r>
              <a:rPr lang="ru-RU" sz="2400" b="1" i="1" dirty="0"/>
              <a:t>наряжали её, усаживали в сани и везли на горку.</a:t>
            </a:r>
          </a:p>
          <a:p>
            <a:pPr>
              <a:buFont typeface="Wingdings" pitchFamily="2" charset="2"/>
              <a:buChar char="q"/>
            </a:pPr>
            <a:r>
              <a:rPr lang="ru-RU" sz="2400" b="1" i="1" dirty="0"/>
              <a:t>Встречали её песнями. </a:t>
            </a:r>
          </a:p>
          <a:p>
            <a:pPr>
              <a:buFont typeface="Wingdings" pitchFamily="2" charset="2"/>
              <a:buChar char="q"/>
            </a:pPr>
            <a:r>
              <a:rPr lang="ru-RU" sz="2400" b="1" i="1" dirty="0"/>
              <a:t>Начиная с этого дня, дети каждый день катались с  гор!</a:t>
            </a:r>
          </a:p>
          <a:p>
            <a:pPr algn="just">
              <a:buNone/>
            </a:pPr>
            <a:endParaRPr lang="ru-RU" dirty="0"/>
          </a:p>
          <a:p>
            <a:pPr algn="just">
              <a:buNone/>
            </a:pPr>
            <a:endParaRPr lang="ru-RU" b="1" dirty="0"/>
          </a:p>
          <a:p>
            <a:pPr algn="just">
              <a:buNone/>
            </a:pPr>
            <a:r>
              <a:rPr lang="ru-RU" b="1" dirty="0"/>
              <a:t>     </a:t>
            </a:r>
            <a:r>
              <a:rPr lang="ru-RU" b="1" i="1" dirty="0">
                <a:solidFill>
                  <a:srgbClr val="002060"/>
                </a:solidFill>
              </a:rPr>
              <a:t>Вторник </a:t>
            </a:r>
            <a:br>
              <a:rPr lang="ru-RU" b="1" i="1" dirty="0">
                <a:solidFill>
                  <a:srgbClr val="002060"/>
                </a:solidFill>
              </a:rPr>
            </a:br>
            <a:r>
              <a:rPr lang="ru-RU" b="1" i="1" dirty="0">
                <a:solidFill>
                  <a:srgbClr val="002060"/>
                </a:solidFill>
              </a:rPr>
              <a:t>       «</a:t>
            </a:r>
            <a:r>
              <a:rPr lang="ru-RU" b="1" i="1" dirty="0" err="1">
                <a:solidFill>
                  <a:srgbClr val="002060"/>
                </a:solidFill>
              </a:rPr>
              <a:t>Заигрыш</a:t>
            </a:r>
            <a:r>
              <a:rPr lang="ru-RU" b="1" i="1" dirty="0">
                <a:solidFill>
                  <a:srgbClr val="002060"/>
                </a:solidFill>
              </a:rPr>
              <a:t>»</a:t>
            </a:r>
          </a:p>
          <a:p>
            <a:pPr>
              <a:buFont typeface="Wingdings" pitchFamily="2" charset="2"/>
              <a:buChar char="q"/>
            </a:pPr>
            <a:r>
              <a:rPr lang="ru-RU" sz="2400" b="1" i="1" dirty="0"/>
              <a:t>Дети и взрослые ходили от дома к  дому, поздравляли с Масленицей и выпрашивали блины.</a:t>
            </a:r>
          </a:p>
          <a:p>
            <a:pPr>
              <a:buFont typeface="Wingdings" pitchFamily="2" charset="2"/>
              <a:buChar char="q"/>
            </a:pPr>
            <a:r>
              <a:rPr lang="ru-RU" sz="2400" b="1" i="1" dirty="0"/>
              <a:t>В этот день начинались игрища и потехи, устраивались поездки на лошадях.</a:t>
            </a:r>
          </a:p>
        </p:txBody>
      </p:sp>
      <p:pic>
        <p:nvPicPr>
          <p:cNvPr id="6146" name="Picture 2" descr="C:\Users\User\Desktop\IMG_087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1988" y="1659988"/>
            <a:ext cx="5960012" cy="48955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оллекция синих фонов для оформления презентаций Powerpoint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0166" y="182880"/>
            <a:ext cx="5569634" cy="6675120"/>
          </a:xfrm>
        </p:spPr>
        <p:txBody>
          <a:bodyPr numCol="2">
            <a:normAutofit/>
          </a:bodyPr>
          <a:lstStyle/>
          <a:p>
            <a:pPr>
              <a:buNone/>
            </a:pPr>
            <a:r>
              <a:rPr lang="ru-RU" dirty="0"/>
              <a:t>     </a:t>
            </a:r>
            <a:r>
              <a:rPr lang="ru-RU" sz="3600" b="1" i="1" dirty="0">
                <a:solidFill>
                  <a:schemeClr val="accent5">
                    <a:lumMod val="50000"/>
                  </a:schemeClr>
                </a:solidFill>
              </a:rPr>
              <a:t>Среда                     </a:t>
            </a:r>
          </a:p>
          <a:p>
            <a:pPr>
              <a:buNone/>
            </a:pPr>
            <a:r>
              <a:rPr lang="ru-RU" sz="3600" b="1" i="1" dirty="0">
                <a:solidFill>
                  <a:schemeClr val="accent5">
                    <a:lumMod val="50000"/>
                  </a:schemeClr>
                </a:solidFill>
              </a:rPr>
              <a:t> «Лакомка»</a:t>
            </a:r>
            <a:endParaRPr lang="ru-RU" sz="3600" b="1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sz="2400" b="1" i="1" dirty="0"/>
              <a:t>   Родственники             навещали друг друга семьями, ходили в гости с   детьми, лакомились блинами и другими масленичными яствами.</a:t>
            </a:r>
            <a:r>
              <a:rPr lang="ru-RU" sz="3600" b="1" i="1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600" b="1" i="1" dirty="0">
                <a:solidFill>
                  <a:schemeClr val="accent5">
                    <a:lumMod val="50000"/>
                  </a:schemeClr>
                </a:solidFill>
              </a:rPr>
            </a:br>
            <a:endParaRPr lang="ru-RU" sz="3600" b="1" i="1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endParaRPr lang="ru-RU" sz="3600" b="1" i="1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None/>
            </a:pPr>
            <a:endParaRPr lang="ru-RU" sz="3600" b="1" i="1" dirty="0">
              <a:solidFill>
                <a:schemeClr val="accent5">
                  <a:lumMod val="50000"/>
                </a:schemeClr>
              </a:solidFill>
            </a:endParaRPr>
          </a:p>
          <a:p>
            <a:pPr algn="r">
              <a:buNone/>
            </a:pPr>
            <a:r>
              <a:rPr lang="ru-RU" i="1" dirty="0"/>
              <a:t/>
            </a:r>
            <a:br>
              <a:rPr lang="ru-RU" i="1" dirty="0"/>
            </a:br>
            <a:endParaRPr lang="ru-RU" i="1" dirty="0"/>
          </a:p>
          <a:p>
            <a:pPr algn="r">
              <a:buNone/>
            </a:pPr>
            <a:r>
              <a:rPr lang="ru-RU" sz="3600" b="1" i="1" dirty="0">
                <a:solidFill>
                  <a:srgbClr val="002060"/>
                </a:solidFill>
              </a:rPr>
              <a:t>Четверг</a:t>
            </a:r>
            <a:br>
              <a:rPr lang="ru-RU" sz="3600" b="1" i="1" dirty="0">
                <a:solidFill>
                  <a:srgbClr val="002060"/>
                </a:solidFill>
              </a:rPr>
            </a:br>
            <a:r>
              <a:rPr lang="ru-RU" sz="3600" b="1" i="1" dirty="0">
                <a:solidFill>
                  <a:srgbClr val="002060"/>
                </a:solidFill>
              </a:rPr>
              <a:t>«Разгуляй»</a:t>
            </a:r>
          </a:p>
          <a:p>
            <a:pPr algn="r">
              <a:buFont typeface="Wingdings" pitchFamily="2" charset="2"/>
              <a:buChar char="q"/>
            </a:pPr>
            <a:r>
              <a:rPr lang="ru-RU" i="1" dirty="0"/>
              <a:t> </a:t>
            </a:r>
            <a:r>
              <a:rPr lang="ru-RU" sz="2400" b="1" i="1" dirty="0"/>
              <a:t>В этот день было больше всего развлечений. Устраивали конские бега, кулачные бои и борьбу. Строили снежный городок и брали его боем. Ряженые  веселили народ.</a:t>
            </a:r>
          </a:p>
        </p:txBody>
      </p:sp>
      <p:pic>
        <p:nvPicPr>
          <p:cNvPr id="7170" name="Picture 2" descr="C:\Users\User\Desktop\профориентация\IMG_083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60123" y="0"/>
            <a:ext cx="5931877" cy="47689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оллекция синих фонов для оформления презентаций Powerpoint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37625" y="267286"/>
            <a:ext cx="5682175" cy="6590714"/>
          </a:xfrm>
        </p:spPr>
        <p:txBody>
          <a:bodyPr numCol="2">
            <a:normAutofit/>
          </a:bodyPr>
          <a:lstStyle/>
          <a:p>
            <a:pPr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600" b="1" i="1" dirty="0">
                <a:solidFill>
                  <a:schemeClr val="accent1">
                    <a:lumMod val="50000"/>
                  </a:schemeClr>
                </a:solidFill>
              </a:rPr>
              <a:t>Пятница</a:t>
            </a:r>
            <a:br>
              <a:rPr lang="ru-RU" sz="3600" b="1" i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600" b="1" i="1" dirty="0">
                <a:solidFill>
                  <a:schemeClr val="accent1">
                    <a:lumMod val="50000"/>
                  </a:schemeClr>
                </a:solidFill>
              </a:rPr>
              <a:t>« Тещины вечерки</a:t>
            </a:r>
            <a:r>
              <a:rPr lang="ru-RU" sz="3600" b="1" i="1" dirty="0">
                <a:solidFill>
                  <a:schemeClr val="accent5">
                    <a:lumMod val="50000"/>
                  </a:schemeClr>
                </a:solidFill>
              </a:rPr>
              <a:t>»</a:t>
            </a:r>
          </a:p>
          <a:p>
            <a:pPr>
              <a:buFont typeface="Wingdings" pitchFamily="2" charset="2"/>
              <a:buChar char="q"/>
            </a:pPr>
            <a:r>
              <a:rPr lang="ru-RU" sz="2400" b="1" i="1" dirty="0"/>
              <a:t>  </a:t>
            </a:r>
            <a:r>
              <a:rPr lang="ru-RU" b="1" i="1" dirty="0"/>
              <a:t>На тещины вечерки  зятья угощали своих тещ блинами.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pPr algn="ctr">
              <a:buFont typeface="Wingdings" pitchFamily="2" charset="2"/>
              <a:buChar char="q"/>
            </a:pPr>
            <a:endParaRPr lang="ru-RU" sz="3200" b="1" dirty="0">
              <a:solidFill>
                <a:srgbClr val="002060"/>
              </a:solidFill>
            </a:endParaRPr>
          </a:p>
          <a:p>
            <a:pPr algn="ctr">
              <a:buFont typeface="Wingdings" pitchFamily="2" charset="2"/>
              <a:buChar char="q"/>
            </a:pPr>
            <a:endParaRPr lang="ru-RU" sz="3200" b="1" dirty="0">
              <a:solidFill>
                <a:srgbClr val="002060"/>
              </a:solidFill>
            </a:endParaRPr>
          </a:p>
          <a:p>
            <a:pPr algn="ctr">
              <a:buFont typeface="Wingdings" pitchFamily="2" charset="2"/>
              <a:buChar char="q"/>
            </a:pPr>
            <a:endParaRPr lang="ru-RU" sz="3200" b="1" dirty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sz="3200" b="1" dirty="0">
                <a:solidFill>
                  <a:srgbClr val="002060"/>
                </a:solidFill>
              </a:rPr>
              <a:t>      </a:t>
            </a:r>
          </a:p>
          <a:p>
            <a:pPr algn="ctr">
              <a:buNone/>
            </a:pPr>
            <a:endParaRPr lang="ru-RU" sz="3200" b="1" dirty="0">
              <a:solidFill>
                <a:srgbClr val="002060"/>
              </a:solidFill>
            </a:endParaRPr>
          </a:p>
          <a:p>
            <a:pPr algn="ctr">
              <a:buNone/>
            </a:pPr>
            <a:endParaRPr lang="ru-RU" sz="3200" b="1" dirty="0">
              <a:solidFill>
                <a:srgbClr val="002060"/>
              </a:solidFill>
            </a:endParaRPr>
          </a:p>
          <a:p>
            <a:pPr algn="ctr">
              <a:buNone/>
            </a:pPr>
            <a:endParaRPr lang="ru-RU" sz="3200" b="1" dirty="0">
              <a:solidFill>
                <a:srgbClr val="002060"/>
              </a:solidFill>
            </a:endParaRPr>
          </a:p>
          <a:p>
            <a:pPr algn="ctr">
              <a:buNone/>
            </a:pPr>
            <a:endParaRPr lang="ru-RU" sz="3200" b="1" dirty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sz="3200" b="1" dirty="0">
                <a:solidFill>
                  <a:srgbClr val="002060"/>
                </a:solidFill>
              </a:rPr>
              <a:t>Суббота</a:t>
            </a:r>
            <a:br>
              <a:rPr lang="ru-RU" sz="3200" b="1" dirty="0">
                <a:solidFill>
                  <a:srgbClr val="002060"/>
                </a:solidFill>
              </a:rPr>
            </a:br>
            <a:r>
              <a:rPr lang="ru-RU" sz="3200" b="1" dirty="0">
                <a:solidFill>
                  <a:srgbClr val="002060"/>
                </a:solidFill>
              </a:rPr>
              <a:t>« </a:t>
            </a:r>
            <a:r>
              <a:rPr lang="ru-RU" sz="3200" b="1" dirty="0" err="1">
                <a:solidFill>
                  <a:srgbClr val="002060"/>
                </a:solidFill>
              </a:rPr>
              <a:t>Золовкины</a:t>
            </a:r>
            <a:r>
              <a:rPr lang="ru-RU" sz="3200" b="1" dirty="0">
                <a:solidFill>
                  <a:srgbClr val="002060"/>
                </a:solidFill>
              </a:rPr>
              <a:t> посиделки»</a:t>
            </a:r>
          </a:p>
          <a:p>
            <a:pPr algn="ctr">
              <a:buFont typeface="Wingdings" pitchFamily="2" charset="2"/>
              <a:buChar char="q"/>
            </a:pPr>
            <a:r>
              <a:rPr lang="ru-RU" b="1" i="1" dirty="0"/>
              <a:t>В этот день молодожены  приглашали к себе в гости родных и потчевали их угощением.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8194" name="Picture 2" descr="C:\Users\User\Desktop\8d_XgAY8Aaw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006905" y="0"/>
            <a:ext cx="6185095" cy="54160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20200226_0913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209862"/>
            <a:ext cx="8624341" cy="6468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Коллекция синих фонов для оформления презентаций Powerpoint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0"/>
            <a:ext cx="12192000" cy="7547429"/>
          </a:xfrm>
          <a:prstGeom prst="rect">
            <a:avLst/>
          </a:prstGeom>
          <a:noFill/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1A466FA-BCC0-47FC-B592-D76528606F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6437" y="450166"/>
            <a:ext cx="4600136" cy="64078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i="1" dirty="0">
                <a:solidFill>
                  <a:schemeClr val="accent1">
                    <a:lumMod val="50000"/>
                  </a:schemeClr>
                </a:solidFill>
              </a:rPr>
              <a:t>П</a:t>
            </a:r>
            <a:r>
              <a:rPr lang="ru-RU" sz="4000" b="1" i="1" dirty="0">
                <a:solidFill>
                  <a:schemeClr val="accent1">
                    <a:lumMod val="50000"/>
                  </a:schemeClr>
                </a:solidFill>
              </a:rPr>
              <a:t>рощенное</a:t>
            </a:r>
            <a:r>
              <a:rPr lang="ru-RU" sz="3600" b="1" i="1" dirty="0">
                <a:solidFill>
                  <a:schemeClr val="accent1">
                    <a:lumMod val="50000"/>
                  </a:schemeClr>
                </a:solidFill>
              </a:rPr>
              <a:t> Воскресенье</a:t>
            </a:r>
          </a:p>
          <a:p>
            <a:pPr marL="0" indent="0">
              <a:buNone/>
            </a:pPr>
            <a:r>
              <a:rPr lang="ru-RU" b="1" i="1" dirty="0"/>
              <a:t>В этот день заканчивается масленичная неделя. Все просят друг у друга прощения за вольные или невольные обиды. Вечером этого дня проходят широкие гулянья со сжиганием чучела Масленицы .</a:t>
            </a:r>
            <a:endParaRPr lang="ru-RU" sz="3200" b="1" i="1" dirty="0"/>
          </a:p>
        </p:txBody>
      </p:sp>
      <p:pic>
        <p:nvPicPr>
          <p:cNvPr id="6" name="Объект 2">
            <a:extLst>
              <a:ext uri="{FF2B5EF4-FFF2-40B4-BE49-F238E27FC236}">
                <a16:creationId xmlns:a16="http://schemas.microsoft.com/office/drawing/2014/main" xmlns="" id="{0D71C12D-FC8F-4388-8F09-070872F1646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6055" y="0"/>
            <a:ext cx="5945945" cy="64148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74790404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Коллекция синих фонов для оформления презентаций Powerpoint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1086" y="0"/>
            <a:ext cx="12192000" cy="7547429"/>
          </a:xfrm>
          <a:prstGeom prst="rect">
            <a:avLst/>
          </a:prstGeom>
          <a:noFill/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31446F89-CE5B-492C-9842-0D18876A91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9151" y="0"/>
            <a:ext cx="5780649" cy="617696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i="1" dirty="0"/>
              <a:t>Как на масленой неделе из печи блины летели! С пылу, с жару, из печи, все румяны, горячи! Масленица, угощай! Всем </a:t>
            </a:r>
            <a:r>
              <a:rPr lang="ru-RU" b="1" i="1" dirty="0" err="1"/>
              <a:t>блиночков</a:t>
            </a:r>
            <a:r>
              <a:rPr lang="ru-RU" b="1" i="1" dirty="0"/>
              <a:t> подавай. С пылу, с жару — разбирайте! Похвалить </a:t>
            </a:r>
            <a:r>
              <a:rPr lang="ru-RU" b="1" i="1" dirty="0" smtClean="0"/>
              <a:t>не</a:t>
            </a:r>
          </a:p>
          <a:p>
            <a:pPr marL="0" indent="0" algn="ctr">
              <a:buNone/>
            </a:pPr>
            <a:r>
              <a:rPr lang="ru-RU" b="1" i="1" dirty="0" smtClean="0"/>
              <a:t>Забывайте!</a:t>
            </a:r>
            <a:endParaRPr lang="ru-RU" b="1" i="1" dirty="0"/>
          </a:p>
        </p:txBody>
      </p:sp>
      <p:pic>
        <p:nvPicPr>
          <p:cNvPr id="9218" name="Picture 2" descr="C:\Users\User\Desktop\AeCYEVQhX6c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822831" y="0"/>
            <a:ext cx="5369168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219" name="Picture 3" descr="C:\Users\User\Desktop\IMG_08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9828" y="2785403"/>
            <a:ext cx="5514535" cy="45438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65658298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latin typeface="+mn-lt"/>
              </a:rPr>
              <a:t>Печём блины! И мажем маслом!</a:t>
            </a:r>
            <a:br>
              <a:rPr lang="ru-RU" sz="2800" b="1" i="1" dirty="0" smtClean="0">
                <a:latin typeface="+mn-lt"/>
              </a:rPr>
            </a:br>
            <a:r>
              <a:rPr lang="ru-RU" sz="2800" b="1" i="1" dirty="0" smtClean="0">
                <a:latin typeface="+mn-lt"/>
              </a:rPr>
              <a:t>Весенний праздник. Солнца свет!</a:t>
            </a:r>
            <a:br>
              <a:rPr lang="ru-RU" sz="2800" b="1" i="1" dirty="0" smtClean="0">
                <a:latin typeface="+mn-lt"/>
              </a:rPr>
            </a:br>
            <a:r>
              <a:rPr lang="ru-RU" sz="2800" b="1" i="1" dirty="0" smtClean="0">
                <a:latin typeface="+mn-lt"/>
              </a:rPr>
              <a:t>Конец для дней зимы ненастных,</a:t>
            </a:r>
            <a:br>
              <a:rPr lang="ru-RU" sz="2800" b="1" i="1" dirty="0" smtClean="0">
                <a:latin typeface="+mn-lt"/>
              </a:rPr>
            </a:br>
            <a:r>
              <a:rPr lang="ru-RU" sz="2800" b="1" i="1" dirty="0" smtClean="0">
                <a:latin typeface="+mn-lt"/>
              </a:rPr>
              <a:t>От предков праздновать завет…</a:t>
            </a:r>
            <a:endParaRPr lang="ru-RU" sz="2800" b="1" i="1" dirty="0">
              <a:latin typeface="+mn-lt"/>
            </a:endParaRPr>
          </a:p>
        </p:txBody>
      </p:sp>
      <p:pic>
        <p:nvPicPr>
          <p:cNvPr id="4098" name="Picture 2" descr="C:\Users\CPU\Desktop\масленица штб фото\IMG_20200226_0913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8032" y="1690712"/>
            <a:ext cx="6850505" cy="4575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proprikol.ru/wp-content/uploads/2019/07/kartinka-spasibo-za-vnimanie-dlya-prezentatsij-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6947" y="0"/>
            <a:ext cx="12388947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0843" y="976746"/>
            <a:ext cx="10635175" cy="5184904"/>
          </a:xfrm>
        </p:spPr>
        <p:txBody>
          <a:bodyPr>
            <a:normAutofit/>
          </a:bodyPr>
          <a:lstStyle/>
          <a:p>
            <a:pPr algn="ctr"/>
            <a:endParaRPr lang="ru-RU" sz="2200" dirty="0" smtClean="0"/>
          </a:p>
          <a:p>
            <a:pPr algn="ctr"/>
            <a:endParaRPr lang="ru-RU" sz="3200" i="1" dirty="0" smtClean="0">
              <a:solidFill>
                <a:schemeClr val="tx1"/>
              </a:solidFill>
            </a:endParaRPr>
          </a:p>
          <a:p>
            <a:pPr algn="ctr"/>
            <a:endParaRPr lang="ru-RU" sz="32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НОВОГОДНИЕ И ЗИМНИЕ ФОНЫ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D25BD79-4C9B-4528-8210-93ECC355D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6960" y="165637"/>
            <a:ext cx="7498080" cy="1378634"/>
          </a:xfrm>
        </p:spPr>
        <p:txBody>
          <a:bodyPr/>
          <a:lstStyle/>
          <a:p>
            <a:r>
              <a:rPr lang="ru-RU" b="1" i="1" dirty="0"/>
              <a:t>Цели и задачи нашей работы: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9C21697-6883-4FAE-99DD-68D33393D9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225308"/>
            <a:ext cx="10515600" cy="4632692"/>
          </a:xfrm>
        </p:spPr>
        <p:txBody>
          <a:bodyPr>
            <a:normAutofit/>
          </a:bodyPr>
          <a:lstStyle/>
          <a:p>
            <a:r>
              <a:rPr lang="ru-RU" sz="3600" i="1" dirty="0"/>
              <a:t>Развитие  творческой активности обучающихся техникума.</a:t>
            </a:r>
          </a:p>
          <a:p>
            <a:r>
              <a:rPr lang="ru-RU" sz="3600" i="1" dirty="0"/>
              <a:t>Формирование опыта практической деятельности.</a:t>
            </a:r>
          </a:p>
          <a:p>
            <a:r>
              <a:rPr lang="ru-RU" sz="3600" i="1" dirty="0"/>
              <a:t>Повышение интереса к изучению истории приготовления блинов и блинчиков.</a:t>
            </a:r>
          </a:p>
        </p:txBody>
      </p:sp>
    </p:spTree>
    <p:extLst>
      <p:ext uri="{BB962C8B-B14F-4D97-AF65-F5344CB8AC3E}">
        <p14:creationId xmlns:p14="http://schemas.microsoft.com/office/powerpoint/2010/main" xmlns="" val="293059542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Коллекция синих фонов для оформления презентаций Powerpoint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7547429"/>
          </a:xfrm>
          <a:prstGeom prst="rect">
            <a:avLst/>
          </a:prstGeom>
          <a:noFill/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1A466FA-BCC0-47FC-B592-D76528606F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450166"/>
            <a:ext cx="6019800" cy="64078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i="1" dirty="0"/>
              <a:t>Масленица</a:t>
            </a:r>
            <a:r>
              <a:rPr lang="ru-RU" sz="3200" i="1" dirty="0"/>
              <a:t>-один из праздников проводов зимы. Она приходится на неделю предшествующему Великому посту. </a:t>
            </a:r>
            <a:r>
              <a:rPr lang="ru-RU" sz="3200" b="1" i="1" dirty="0"/>
              <a:t>Масленица</a:t>
            </a:r>
            <a:r>
              <a:rPr lang="ru-RU" sz="3200" i="1" dirty="0"/>
              <a:t>-это праздник обильной и сытной пищи(кроме мяса) а молочные продукты ещё можно употреблять-вот и пекут блины масленые. По этой  же причине </a:t>
            </a:r>
            <a:r>
              <a:rPr lang="ru-RU" sz="3200" b="1" i="1" dirty="0"/>
              <a:t>Масленицу</a:t>
            </a:r>
            <a:r>
              <a:rPr lang="ru-RU" sz="3200" i="1" dirty="0"/>
              <a:t> называют Сырной неделей.</a:t>
            </a:r>
          </a:p>
        </p:txBody>
      </p:sp>
      <p:pic>
        <p:nvPicPr>
          <p:cNvPr id="2051" name="Picture 3" descr="C:\Users\User\Desktop\IMG_088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0634" y="365761"/>
            <a:ext cx="6241366" cy="53175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52408450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Коллекция синих фонов для оформления презентаций Powerpoint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7547429"/>
          </a:xfrm>
          <a:prstGeom prst="rect">
            <a:avLst/>
          </a:prstGeom>
          <a:noFill/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3944F9D-74B6-4AD8-87C7-47EFB4202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9131" y="1"/>
            <a:ext cx="6049109" cy="717452"/>
          </a:xfrm>
        </p:spPr>
        <p:txBody>
          <a:bodyPr/>
          <a:lstStyle/>
          <a:p>
            <a:pPr algn="ctr"/>
            <a:r>
              <a:rPr lang="ru-RU" b="1" i="1" dirty="0">
                <a:solidFill>
                  <a:srgbClr val="FF0000"/>
                </a:solidFill>
              </a:rPr>
              <a:t>История праздника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E0F3804-5FA4-4084-84AC-0B94B6C01A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505" y="717454"/>
            <a:ext cx="10902461" cy="61405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i="1" dirty="0"/>
              <a:t/>
            </a:r>
            <a:br>
              <a:rPr lang="ru-RU" i="1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51EF78B-FC6E-4F00-A1C5-57AD1D9620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337" y="1209821"/>
            <a:ext cx="4754883" cy="46915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4BF39AF1-12D2-4239-BE4C-E65B5F174AC1}"/>
              </a:ext>
            </a:extLst>
          </p:cNvPr>
          <p:cNvSpPr/>
          <p:nvPr/>
        </p:nvSpPr>
        <p:spPr>
          <a:xfrm>
            <a:off x="4825220" y="956603"/>
            <a:ext cx="736678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/>
              <a:t>Праздник </a:t>
            </a:r>
            <a:r>
              <a:rPr lang="ru-RU" sz="2400" b="1" i="1" dirty="0"/>
              <a:t>Масленицы</a:t>
            </a:r>
            <a:r>
              <a:rPr lang="ru-RU" sz="2400" i="1" dirty="0"/>
              <a:t> широко отмечался на Руси ещё с дохристианских времен. Первоначально празднование было приурочено ко дню весеннего равноденствия, что у некоторых славянских народов означало начало нового года. Позже, с принятием христианства, праздник стал не только своеобразной границей весны и зимы, но и между Мясоедом (периодом, когда в православии разрешено употреблять мясную пищу) и Великим постом. Традиционно на </a:t>
            </a:r>
            <a:r>
              <a:rPr lang="ru-RU" sz="2400" b="1" i="1" dirty="0"/>
              <a:t>Масленицу</a:t>
            </a:r>
            <a:r>
              <a:rPr lang="ru-RU" sz="2400" i="1" dirty="0"/>
              <a:t> совершалось множество обрядов, при этом неделя делилась на </a:t>
            </a:r>
            <a:r>
              <a:rPr lang="ru-RU" sz="2400" b="1" i="1" dirty="0"/>
              <a:t>Узкую</a:t>
            </a:r>
            <a:r>
              <a:rPr lang="ru-RU" sz="2400" i="1" dirty="0"/>
              <a:t> </a:t>
            </a:r>
            <a:r>
              <a:rPr lang="ru-RU" sz="2400" b="1" i="1" dirty="0"/>
              <a:t>Масленицу</a:t>
            </a:r>
            <a:r>
              <a:rPr lang="ru-RU" sz="2400" i="1" dirty="0"/>
              <a:t> </a:t>
            </a:r>
            <a:r>
              <a:rPr lang="ru-RU" sz="2400" b="1" i="1" dirty="0"/>
              <a:t>(понедельник, вторник и среда) и Широкую Масленицу (с четверга по воскресенье).</a:t>
            </a:r>
            <a:r>
              <a:rPr lang="ru-RU" sz="2400" i="1" dirty="0"/>
              <a:t> Как правило, народ на Широкой Масленице прекращал все работы и начинал веселиться и гулять.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51665629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 descr="Коллекция синих фонов для оформления презентаций Powerpoint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-2" y="0"/>
            <a:ext cx="12192001" cy="6858000"/>
          </a:xfrm>
          <a:prstGeom prst="rect">
            <a:avLst/>
          </a:prstGeom>
          <a:noFill/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4ED1AB1-00B2-440B-A7BD-8AB132B28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2868" y="0"/>
            <a:ext cx="8778240" cy="1139484"/>
          </a:xfrm>
        </p:spPr>
        <p:txBody>
          <a:bodyPr/>
          <a:lstStyle/>
          <a:p>
            <a:r>
              <a:rPr lang="ru-RU" b="1" i="1" dirty="0">
                <a:solidFill>
                  <a:srgbClr val="C00000"/>
                </a:solidFill>
              </a:rPr>
              <a:t>Весёлый праздник-Масленица!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BFCD608-95F1-426E-B423-BDF5AE7A94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63" y="984738"/>
            <a:ext cx="5611837" cy="58732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i="1" dirty="0"/>
              <a:t>Масленица с её блинами-это встреча солнца и весны, прощание с зимой!</a:t>
            </a:r>
            <a:br>
              <a:rPr lang="ru-RU" sz="3200" i="1" dirty="0"/>
            </a:br>
            <a:r>
              <a:rPr lang="ru-RU" sz="3200" i="1" dirty="0"/>
              <a:t>Блины  на Масленицу пекут каждый день:</a:t>
            </a:r>
            <a:br>
              <a:rPr lang="ru-RU" sz="3200" i="1" dirty="0"/>
            </a:br>
            <a:r>
              <a:rPr lang="ru-RU" sz="3200" b="1" i="1" dirty="0">
                <a:solidFill>
                  <a:srgbClr val="C00000"/>
                </a:solidFill>
              </a:rPr>
              <a:t>1</a:t>
            </a:r>
            <a:r>
              <a:rPr lang="ru-RU" sz="3200" i="1" dirty="0"/>
              <a:t> </a:t>
            </a:r>
            <a:r>
              <a:rPr lang="ru-RU" sz="3200" b="1" i="1" dirty="0" err="1">
                <a:solidFill>
                  <a:srgbClr val="C00000"/>
                </a:solidFill>
              </a:rPr>
              <a:t>день</a:t>
            </a:r>
            <a:r>
              <a:rPr lang="ru-RU" sz="3200" i="1" dirty="0" err="1"/>
              <a:t>-</a:t>
            </a:r>
            <a:r>
              <a:rPr lang="ru-RU" sz="3200" b="1" i="1" dirty="0" err="1"/>
              <a:t>блинища</a:t>
            </a:r>
            <a:r>
              <a:rPr lang="ru-RU" sz="3200" b="1" i="1" dirty="0"/>
              <a:t>,</a:t>
            </a:r>
            <a:r>
              <a:rPr lang="ru-RU" sz="3200" i="1" dirty="0"/>
              <a:t/>
            </a:r>
            <a:br>
              <a:rPr lang="ru-RU" sz="3200" i="1" dirty="0"/>
            </a:br>
            <a:r>
              <a:rPr lang="ru-RU" sz="3200" b="1" i="1" dirty="0">
                <a:solidFill>
                  <a:srgbClr val="C00000"/>
                </a:solidFill>
              </a:rPr>
              <a:t>2</a:t>
            </a:r>
            <a:r>
              <a:rPr lang="ru-RU" sz="3200" i="1" dirty="0"/>
              <a:t> </a:t>
            </a:r>
            <a:r>
              <a:rPr lang="ru-RU" sz="3200" b="1" i="1" dirty="0" err="1">
                <a:solidFill>
                  <a:srgbClr val="C00000"/>
                </a:solidFill>
              </a:rPr>
              <a:t>день</a:t>
            </a:r>
            <a:r>
              <a:rPr lang="ru-RU" sz="3200" i="1" dirty="0" err="1"/>
              <a:t>-</a:t>
            </a:r>
            <a:r>
              <a:rPr lang="ru-RU" sz="3200" b="1" i="1" dirty="0" err="1"/>
              <a:t>блины</a:t>
            </a:r>
            <a:r>
              <a:rPr lang="ru-RU" sz="3200" b="1" i="1" dirty="0"/>
              <a:t>,</a:t>
            </a:r>
            <a:r>
              <a:rPr lang="ru-RU" sz="3200" i="1" dirty="0"/>
              <a:t/>
            </a:r>
            <a:br>
              <a:rPr lang="ru-RU" sz="3200" i="1" dirty="0"/>
            </a:br>
            <a:r>
              <a:rPr lang="ru-RU" sz="3200" b="1" i="1" dirty="0">
                <a:solidFill>
                  <a:srgbClr val="C00000"/>
                </a:solidFill>
              </a:rPr>
              <a:t>3</a:t>
            </a:r>
            <a:r>
              <a:rPr lang="ru-RU" sz="3200" i="1" dirty="0"/>
              <a:t> </a:t>
            </a:r>
            <a:r>
              <a:rPr lang="ru-RU" sz="3200" b="1" i="1" dirty="0" err="1">
                <a:solidFill>
                  <a:srgbClr val="C00000"/>
                </a:solidFill>
              </a:rPr>
              <a:t>день</a:t>
            </a:r>
            <a:r>
              <a:rPr lang="ru-RU" sz="3200" i="1" dirty="0" err="1"/>
              <a:t>-</a:t>
            </a:r>
            <a:r>
              <a:rPr lang="ru-RU" sz="3200" b="1" i="1" dirty="0" err="1"/>
              <a:t>блинцы</a:t>
            </a:r>
            <a:r>
              <a:rPr lang="ru-RU" sz="3200" b="1" i="1" dirty="0"/>
              <a:t>,</a:t>
            </a:r>
            <a:r>
              <a:rPr lang="ru-RU" sz="3200" i="1" dirty="0"/>
              <a:t/>
            </a:r>
            <a:br>
              <a:rPr lang="ru-RU" sz="3200" i="1" dirty="0"/>
            </a:br>
            <a:r>
              <a:rPr lang="ru-RU" sz="3200" b="1" i="1" dirty="0">
                <a:solidFill>
                  <a:srgbClr val="C00000"/>
                </a:solidFill>
              </a:rPr>
              <a:t>4</a:t>
            </a:r>
            <a:r>
              <a:rPr lang="ru-RU" sz="3200" i="1" dirty="0"/>
              <a:t> </a:t>
            </a:r>
            <a:r>
              <a:rPr lang="ru-RU" sz="3200" b="1" i="1" dirty="0">
                <a:solidFill>
                  <a:srgbClr val="C00000"/>
                </a:solidFill>
              </a:rPr>
              <a:t>день</a:t>
            </a:r>
            <a:r>
              <a:rPr lang="ru-RU" sz="3200" i="1" dirty="0"/>
              <a:t>-</a:t>
            </a:r>
            <a:r>
              <a:rPr lang="ru-RU" sz="3200" b="1" i="1" dirty="0"/>
              <a:t>блинчики,</a:t>
            </a:r>
            <a:r>
              <a:rPr lang="ru-RU" sz="3200" i="1" dirty="0"/>
              <a:t/>
            </a:r>
            <a:br>
              <a:rPr lang="ru-RU" sz="3200" i="1" dirty="0"/>
            </a:br>
            <a:r>
              <a:rPr lang="ru-RU" sz="3200" b="1" i="1" dirty="0">
                <a:solidFill>
                  <a:srgbClr val="C00000"/>
                </a:solidFill>
              </a:rPr>
              <a:t>5</a:t>
            </a:r>
            <a:r>
              <a:rPr lang="ru-RU" sz="3200" i="1" dirty="0"/>
              <a:t> </a:t>
            </a:r>
            <a:r>
              <a:rPr lang="ru-RU" sz="3200" b="1" i="1" dirty="0">
                <a:solidFill>
                  <a:srgbClr val="C00000"/>
                </a:solidFill>
              </a:rPr>
              <a:t>день</a:t>
            </a:r>
            <a:r>
              <a:rPr lang="ru-RU" sz="3200" i="1" dirty="0"/>
              <a:t>-</a:t>
            </a:r>
            <a:r>
              <a:rPr lang="ru-RU" sz="3200" b="1" i="1" dirty="0"/>
              <a:t>блинки,</a:t>
            </a:r>
            <a:r>
              <a:rPr lang="ru-RU" sz="3200" i="1" dirty="0"/>
              <a:t/>
            </a:r>
            <a:br>
              <a:rPr lang="ru-RU" sz="3200" i="1" dirty="0"/>
            </a:br>
            <a:r>
              <a:rPr lang="ru-RU" sz="3200" b="1" i="1" dirty="0">
                <a:solidFill>
                  <a:srgbClr val="C00000"/>
                </a:solidFill>
              </a:rPr>
              <a:t>6</a:t>
            </a:r>
            <a:r>
              <a:rPr lang="ru-RU" sz="3200" i="1" dirty="0"/>
              <a:t> </a:t>
            </a:r>
            <a:r>
              <a:rPr lang="ru-RU" sz="3200" b="1" i="1" dirty="0" err="1">
                <a:solidFill>
                  <a:srgbClr val="C00000"/>
                </a:solidFill>
              </a:rPr>
              <a:t>день</a:t>
            </a:r>
            <a:r>
              <a:rPr lang="ru-RU" sz="3200" i="1" dirty="0" err="1"/>
              <a:t>-</a:t>
            </a:r>
            <a:r>
              <a:rPr lang="ru-RU" sz="3200" b="1" i="1" dirty="0" err="1"/>
              <a:t>блиночки</a:t>
            </a:r>
            <a:r>
              <a:rPr lang="ru-RU" sz="3200" b="1" i="1" dirty="0"/>
              <a:t>,</a:t>
            </a:r>
            <a:r>
              <a:rPr lang="ru-RU" sz="3200" i="1" dirty="0"/>
              <a:t/>
            </a:r>
            <a:br>
              <a:rPr lang="ru-RU" sz="3200" i="1" dirty="0"/>
            </a:br>
            <a:r>
              <a:rPr lang="ru-RU" sz="3200" i="1" dirty="0"/>
              <a:t>             </a:t>
            </a:r>
            <a:r>
              <a:rPr lang="ru-RU" sz="3200" b="1" i="1" dirty="0">
                <a:solidFill>
                  <a:srgbClr val="C00000"/>
                </a:solidFill>
              </a:rPr>
              <a:t>7</a:t>
            </a:r>
            <a:r>
              <a:rPr lang="ru-RU" sz="3200" i="1" dirty="0"/>
              <a:t> </a:t>
            </a:r>
            <a:r>
              <a:rPr lang="ru-RU" sz="3200" b="1" i="1" dirty="0">
                <a:solidFill>
                  <a:srgbClr val="C00000"/>
                </a:solidFill>
              </a:rPr>
              <a:t>день</a:t>
            </a:r>
            <a:r>
              <a:rPr lang="ru-RU" sz="3200" i="1" dirty="0"/>
              <a:t>-</a:t>
            </a:r>
            <a:r>
              <a:rPr lang="ru-RU" sz="3200" b="1" i="1" dirty="0"/>
              <a:t>царские блины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    </a:t>
            </a:r>
          </a:p>
        </p:txBody>
      </p:sp>
      <p:pic>
        <p:nvPicPr>
          <p:cNvPr id="3074" name="Picture 2" descr="C:\Users\User\Desktop\ENBHBGyhw4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894362" y="1111348"/>
            <a:ext cx="6297637" cy="51206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88814442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Коллекция синих фонов для оформления презентаций Powerpoint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3365190-A969-47DA-A14D-BFA6604EB1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6431" y="168812"/>
            <a:ext cx="10131043" cy="6007136"/>
          </a:xfrm>
        </p:spPr>
        <p:txBody>
          <a:bodyPr>
            <a:noAutofit/>
          </a:bodyPr>
          <a:lstStyle/>
          <a:p>
            <a:r>
              <a:rPr lang="ru-RU" sz="7200" b="1" i="1" dirty="0">
                <a:solidFill>
                  <a:srgbClr val="FF0000"/>
                </a:solidFill>
              </a:rPr>
              <a:t>А сейчас </a:t>
            </a:r>
            <a:r>
              <a:rPr lang="ru-RU" sz="7200" b="1" i="1" dirty="0" smtClean="0">
                <a:solidFill>
                  <a:srgbClr val="FF0000"/>
                </a:solidFill>
              </a:rPr>
              <a:t>мы </a:t>
            </a:r>
            <a:r>
              <a:rPr lang="ru-RU" sz="7200" b="1" i="1" dirty="0">
                <a:solidFill>
                  <a:srgbClr val="FF0000"/>
                </a:solidFill>
              </a:rPr>
              <a:t>вам </a:t>
            </a:r>
            <a:r>
              <a:rPr lang="ru-RU" sz="7200" b="1" i="1" dirty="0" smtClean="0">
                <a:solidFill>
                  <a:srgbClr val="FF0000"/>
                </a:solidFill>
              </a:rPr>
              <a:t>покажем </a:t>
            </a:r>
            <a:r>
              <a:rPr lang="ru-RU" sz="7200" b="1" i="1" dirty="0">
                <a:solidFill>
                  <a:srgbClr val="FF0000"/>
                </a:solidFill>
              </a:rPr>
              <a:t>несколько </a:t>
            </a:r>
            <a:r>
              <a:rPr lang="ru-RU" sz="7200" b="1" i="1" dirty="0" smtClean="0">
                <a:solidFill>
                  <a:srgbClr val="FF0000"/>
                </a:solidFill>
              </a:rPr>
              <a:t>интересных рецептов </a:t>
            </a:r>
            <a:r>
              <a:rPr lang="ru-RU" sz="7200" b="1" i="1" dirty="0">
                <a:solidFill>
                  <a:srgbClr val="FF0000"/>
                </a:solidFill>
              </a:rPr>
              <a:t>блинов на весёлый праздник Масленица!!!</a:t>
            </a:r>
          </a:p>
        </p:txBody>
      </p:sp>
    </p:spTree>
    <p:extLst>
      <p:ext uri="{BB962C8B-B14F-4D97-AF65-F5344CB8AC3E}">
        <p14:creationId xmlns:p14="http://schemas.microsoft.com/office/powerpoint/2010/main" xmlns="" val="354642512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оллекция синих фонов для оформления презентаций Powerpoint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1999" cy="6899581"/>
          </a:xfrm>
          <a:prstGeom prst="rect">
            <a:avLst/>
          </a:prstGeom>
          <a:noFill/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19DE6E8-FD6E-4810-9EEB-7293753AC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92" y="1"/>
            <a:ext cx="3932237" cy="1181686"/>
          </a:xfrm>
        </p:spPr>
        <p:txBody>
          <a:bodyPr>
            <a:normAutofit fontScale="90000"/>
          </a:bodyPr>
          <a:lstStyle/>
          <a:p>
            <a:r>
              <a:rPr lang="ru-RU" sz="2800" b="1" i="1" dirty="0">
                <a:solidFill>
                  <a:srgbClr val="C00000"/>
                </a:solidFill>
              </a:rPr>
              <a:t>Самый простой классический рецепт блинов на молоке: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F3CA67D-100A-49A6-A8AA-E6A7C7D5D7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489" y="998807"/>
            <a:ext cx="3932237" cy="5676311"/>
          </a:xfrm>
        </p:spPr>
        <p:txBody>
          <a:bodyPr>
            <a:noAutofit/>
          </a:bodyPr>
          <a:lstStyle/>
          <a:p>
            <a:r>
              <a:rPr lang="ru-RU" sz="1800" b="1" dirty="0"/>
              <a:t>Нам понадобится: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 1- Молоко-1 л</a:t>
            </a:r>
            <a:br>
              <a:rPr lang="ru-RU" sz="1800" dirty="0"/>
            </a:br>
            <a:r>
              <a:rPr lang="ru-RU" sz="1800" dirty="0"/>
              <a:t> 2- Яйца- 4 </a:t>
            </a:r>
            <a:r>
              <a:rPr lang="ru-RU" sz="1800" dirty="0" err="1"/>
              <a:t>шт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 3-Мука- 500 </a:t>
            </a:r>
            <a:r>
              <a:rPr lang="ru-RU" sz="1800" dirty="0" err="1"/>
              <a:t>гр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 4- Растительное масло- 2ст.л.</a:t>
            </a:r>
            <a:br>
              <a:rPr lang="ru-RU" sz="1800" dirty="0"/>
            </a:br>
            <a:r>
              <a:rPr lang="ru-RU" sz="1800" dirty="0"/>
              <a:t> 5-Сахар- 1,5 </a:t>
            </a:r>
            <a:r>
              <a:rPr lang="ru-RU" sz="1800" dirty="0" err="1"/>
              <a:t>ст.л</a:t>
            </a:r>
            <a:r>
              <a:rPr lang="ru-RU" sz="1800" dirty="0"/>
              <a:t>.</a:t>
            </a:r>
            <a:br>
              <a:rPr lang="ru-RU" sz="1800" dirty="0"/>
            </a:br>
            <a:r>
              <a:rPr lang="ru-RU" sz="1800" dirty="0"/>
              <a:t>6- Соль-щепотка</a:t>
            </a:r>
            <a:br>
              <a:rPr lang="ru-RU" sz="1800" dirty="0"/>
            </a:br>
            <a:r>
              <a:rPr lang="ru-RU" sz="1800" dirty="0"/>
              <a:t> </a:t>
            </a:r>
            <a:r>
              <a:rPr lang="ru-RU" sz="1800" b="1" dirty="0"/>
              <a:t>Технология приготовления: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b="1" dirty="0"/>
              <a:t>1</a:t>
            </a:r>
            <a:r>
              <a:rPr lang="ru-RU" sz="1800" dirty="0"/>
              <a:t>-В просторной миске взбейте яйца и сахар. Часть молока подогрейте, посолите и тщательно перемешайте со взбитыми яйцами и сахаром.</a:t>
            </a:r>
            <a:br>
              <a:rPr lang="ru-RU" sz="1800" dirty="0"/>
            </a:br>
            <a:r>
              <a:rPr lang="ru-RU" sz="1800" b="1" dirty="0"/>
              <a:t>2</a:t>
            </a:r>
            <a:r>
              <a:rPr lang="ru-RU" sz="1800" dirty="0"/>
              <a:t>-В полученную смесь постепенно добавляйте муку, постоянно перемешивая, чтобы не было комочков. Добавьте немного соды, соли и масла, снова тщательно перемешайте. </a:t>
            </a:r>
            <a:br>
              <a:rPr lang="ru-RU" sz="1800" dirty="0"/>
            </a:br>
            <a:r>
              <a:rPr lang="ru-RU" sz="1800" b="1" dirty="0"/>
              <a:t>3</a:t>
            </a:r>
            <a:r>
              <a:rPr lang="ru-RU" sz="1800" dirty="0"/>
              <a:t>-Добавьте в смесь остальное молоко и взбейте миксером. </a:t>
            </a:r>
            <a:br>
              <a:rPr lang="ru-RU" sz="1800" dirty="0"/>
            </a:br>
            <a:r>
              <a:rPr lang="ru-RU" sz="1800" b="1" dirty="0"/>
              <a:t>4</a:t>
            </a:r>
            <a:r>
              <a:rPr lang="ru-RU" sz="1800" dirty="0"/>
              <a:t>-Выпекайте блины на смазанной маслом сковороде до золотистого цвета.</a:t>
            </a:r>
          </a:p>
        </p:txBody>
      </p:sp>
      <p:pic>
        <p:nvPicPr>
          <p:cNvPr id="4099" name="Picture 3" descr="C:\Users\User\Desktop\c4X47qo2Tks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522721" y="1"/>
            <a:ext cx="5669279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56564858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оллекция синих фонов для оформления презентаций Powerpoint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12192001" cy="6857999"/>
          </a:xfrm>
          <a:prstGeom prst="rect">
            <a:avLst/>
          </a:prstGeom>
          <a:noFill/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4129722-F6D0-4817-AFDA-59E79D76D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5237" y="1"/>
            <a:ext cx="8074855" cy="576774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Блины с красной икрой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69F21BA-A649-4BDF-93A0-DAF682C727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520505"/>
            <a:ext cx="5683349" cy="633749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i="1" dirty="0"/>
              <a:t>Нам понадобится:</a:t>
            </a:r>
            <a:r>
              <a:rPr lang="ru-RU" dirty="0"/>
              <a:t/>
            </a:r>
            <a:br>
              <a:rPr lang="ru-RU" dirty="0"/>
            </a:br>
            <a:r>
              <a:rPr lang="ru-RU" sz="2600" i="1" dirty="0"/>
              <a:t>1- Молоко-500 мл</a:t>
            </a:r>
            <a:br>
              <a:rPr lang="ru-RU" sz="2600" i="1" dirty="0"/>
            </a:br>
            <a:r>
              <a:rPr lang="ru-RU" sz="2600" i="1" dirty="0"/>
              <a:t>2-Вода-500 мл</a:t>
            </a:r>
            <a:br>
              <a:rPr lang="ru-RU" sz="2600" i="1" dirty="0"/>
            </a:br>
            <a:r>
              <a:rPr lang="ru-RU" sz="2600" i="1" dirty="0"/>
              <a:t>3-Сметана-225 </a:t>
            </a:r>
            <a:r>
              <a:rPr lang="ru-RU" sz="2600" i="1" dirty="0" err="1"/>
              <a:t>гр</a:t>
            </a:r>
            <a:r>
              <a:rPr lang="ru-RU" sz="2600" i="1" dirty="0"/>
              <a:t/>
            </a:r>
            <a:br>
              <a:rPr lang="ru-RU" sz="2600" i="1" dirty="0"/>
            </a:br>
            <a:r>
              <a:rPr lang="ru-RU" sz="2600" i="1" dirty="0"/>
              <a:t>4- Яйца-5 шт.</a:t>
            </a:r>
            <a:br>
              <a:rPr lang="ru-RU" sz="2600" i="1" dirty="0"/>
            </a:br>
            <a:r>
              <a:rPr lang="ru-RU" sz="2600" i="1" dirty="0"/>
              <a:t>5-Сахар- 3 ст.л.</a:t>
            </a:r>
            <a:br>
              <a:rPr lang="ru-RU" sz="2600" i="1" dirty="0"/>
            </a:br>
            <a:r>
              <a:rPr lang="ru-RU" sz="2600" i="1" dirty="0"/>
              <a:t>6-Соль- 1 ч.л.</a:t>
            </a:r>
            <a:br>
              <a:rPr lang="ru-RU" sz="2600" i="1" dirty="0"/>
            </a:br>
            <a:r>
              <a:rPr lang="ru-RU" sz="2600" i="1" dirty="0"/>
              <a:t>7-Мука-500 </a:t>
            </a:r>
            <a:r>
              <a:rPr lang="ru-RU" sz="2600" i="1" dirty="0" err="1"/>
              <a:t>гр</a:t>
            </a:r>
            <a:r>
              <a:rPr lang="ru-RU" sz="2600" i="1" dirty="0"/>
              <a:t/>
            </a:r>
            <a:br>
              <a:rPr lang="ru-RU" sz="2600" i="1" dirty="0"/>
            </a:br>
            <a:r>
              <a:rPr lang="ru-RU" sz="2600" i="1" dirty="0"/>
              <a:t>8-Масло растительное-250 </a:t>
            </a:r>
            <a:r>
              <a:rPr lang="ru-RU" sz="2600" i="1" dirty="0" err="1"/>
              <a:t>гр</a:t>
            </a:r>
            <a:r>
              <a:rPr lang="ru-RU" sz="2600" i="1" dirty="0"/>
              <a:t/>
            </a:r>
            <a:br>
              <a:rPr lang="ru-RU" sz="2600" i="1" dirty="0"/>
            </a:br>
            <a:r>
              <a:rPr lang="ru-RU" sz="2600" i="1" dirty="0"/>
              <a:t>9- Икра красная-200 </a:t>
            </a:r>
            <a:r>
              <a:rPr lang="ru-RU" sz="2600" i="1" dirty="0" err="1"/>
              <a:t>гр</a:t>
            </a:r>
            <a:r>
              <a:rPr lang="ru-RU" dirty="0"/>
              <a:t/>
            </a:r>
            <a:br>
              <a:rPr lang="ru-RU" dirty="0"/>
            </a:br>
            <a:r>
              <a:rPr lang="ru-RU" b="1" i="1" dirty="0"/>
              <a:t>Технология приготовления:</a:t>
            </a:r>
            <a:r>
              <a:rPr lang="ru-RU" dirty="0"/>
              <a:t/>
            </a:r>
            <a:br>
              <a:rPr lang="ru-RU" dirty="0"/>
            </a:br>
            <a:r>
              <a:rPr lang="ru-RU" sz="20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1-Смешайте сметану с яйцами. Добавьте муку с солью и сахаром. </a:t>
            </a:r>
            <a:r>
              <a:rPr lang="ru-RU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0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2-Тщательно перемешайте, чтобы не было комочков. Добавьте растительное масло и снова перемешайте. </a:t>
            </a:r>
            <a:br>
              <a:rPr lang="ru-RU" sz="2000" i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0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3-Порциями влейте в тесто воду, тщательно перемешивая, чтобы получить блинное тесто нужной консистенции. </a:t>
            </a:r>
          </a:p>
          <a:p>
            <a:pPr marL="0" indent="0">
              <a:buNone/>
            </a:pPr>
            <a:r>
              <a:rPr lang="ru-RU" sz="20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4-Жарьте тонкие блины на раскаленных сковородах с двух сторон. Удобнее всего это делать на специальных блинных сковородах, у которых невысокие борта и </a:t>
            </a:r>
            <a:r>
              <a:rPr lang="ru-RU" sz="20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антипригарное</a:t>
            </a:r>
            <a:r>
              <a:rPr lang="ru-RU" sz="20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покрытие. </a:t>
            </a:r>
          </a:p>
          <a:p>
            <a:pPr marL="0" indent="0">
              <a:buNone/>
            </a:pPr>
            <a:r>
              <a:rPr lang="ru-RU" sz="20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5-Готовые блины начините красной икрой или просто украсьте его ею</a:t>
            </a:r>
            <a:r>
              <a:rPr lang="ru-RU" sz="2000" i="1" dirty="0"/>
              <a:t>.</a:t>
            </a:r>
          </a:p>
        </p:txBody>
      </p:sp>
      <p:pic>
        <p:nvPicPr>
          <p:cNvPr id="5" name="Picture 2" descr="C:\Users\User\Desktop\ORnkUIHyfI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056737" y="450166"/>
            <a:ext cx="5135263" cy="59224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86447825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оллекция синих фонов для оформления презентаций Powerpoint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9643" y="112543"/>
            <a:ext cx="5978770" cy="703383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Шоколадные блины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1029" y="815927"/>
            <a:ext cx="5318761" cy="6042074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/>
              <a:t>Нам понадобится:</a:t>
            </a:r>
            <a:br>
              <a:rPr lang="ru-RU" b="1" dirty="0"/>
            </a:br>
            <a:r>
              <a:rPr lang="ru-RU" sz="2900" i="1" dirty="0"/>
              <a:t>1-Яйца-4шт</a:t>
            </a:r>
            <a:r>
              <a:rPr lang="ru-RU" sz="2600" i="1" dirty="0"/>
              <a:t/>
            </a:r>
            <a:br>
              <a:rPr lang="ru-RU" sz="2600" i="1" dirty="0"/>
            </a:br>
            <a:r>
              <a:rPr lang="ru-RU" sz="2900" i="1" dirty="0"/>
              <a:t>2-Сахар-12 </a:t>
            </a:r>
            <a:r>
              <a:rPr lang="ru-RU" sz="2900" i="1" dirty="0" err="1"/>
              <a:t>ст.л</a:t>
            </a:r>
            <a:r>
              <a:rPr lang="ru-RU" sz="2900" i="1" dirty="0"/>
              <a:t>.</a:t>
            </a:r>
            <a:br>
              <a:rPr lang="ru-RU" sz="2900" i="1" dirty="0"/>
            </a:br>
            <a:r>
              <a:rPr lang="ru-RU" sz="2900" i="1" dirty="0"/>
              <a:t>3-Соль-2 </a:t>
            </a:r>
            <a:r>
              <a:rPr lang="ru-RU" sz="2900" i="1" dirty="0" err="1"/>
              <a:t>ст.л</a:t>
            </a:r>
            <a:r>
              <a:rPr lang="ru-RU" sz="2900" i="1" dirty="0"/>
              <a:t>.</a:t>
            </a:r>
            <a:br>
              <a:rPr lang="ru-RU" sz="2900" i="1" dirty="0"/>
            </a:br>
            <a:r>
              <a:rPr lang="ru-RU" sz="2900" i="1" dirty="0"/>
              <a:t>4-Молоко-1л</a:t>
            </a:r>
            <a:br>
              <a:rPr lang="ru-RU" sz="2900" i="1" dirty="0"/>
            </a:br>
            <a:r>
              <a:rPr lang="ru-RU" sz="2900" i="1" dirty="0"/>
              <a:t>5-Мука-800г</a:t>
            </a:r>
            <a:br>
              <a:rPr lang="ru-RU" sz="2900" i="1" dirty="0"/>
            </a:br>
            <a:r>
              <a:rPr lang="ru-RU" sz="2900" i="1" dirty="0"/>
              <a:t>6-Вода-800мл</a:t>
            </a:r>
            <a:br>
              <a:rPr lang="ru-RU" sz="2900" i="1" dirty="0"/>
            </a:br>
            <a:r>
              <a:rPr lang="ru-RU" sz="2900" i="1" dirty="0"/>
              <a:t>7-Какао-порошок-10 </a:t>
            </a:r>
            <a:r>
              <a:rPr lang="ru-RU" sz="2900" i="1" dirty="0" err="1"/>
              <a:t>ст.л</a:t>
            </a:r>
            <a:r>
              <a:rPr lang="ru-RU" sz="2900" i="1" dirty="0"/>
              <a:t>.</a:t>
            </a:r>
            <a:br>
              <a:rPr lang="ru-RU" sz="2900" i="1" dirty="0"/>
            </a:br>
            <a:r>
              <a:rPr lang="ru-RU" sz="2900" i="1" dirty="0"/>
              <a:t>8-Растительное масло-8 </a:t>
            </a:r>
            <a:r>
              <a:rPr lang="ru-RU" sz="2900" i="1" dirty="0" err="1"/>
              <a:t>ст.л</a:t>
            </a:r>
            <a:r>
              <a:rPr lang="ru-RU" sz="2900" i="1" dirty="0"/>
              <a:t>.</a:t>
            </a:r>
          </a:p>
          <a:p>
            <a:pPr marL="0" indent="0">
              <a:buNone/>
            </a:pPr>
            <a:r>
              <a:rPr lang="ru-RU" sz="2000" i="1" dirty="0"/>
              <a:t/>
            </a:r>
            <a:br>
              <a:rPr lang="ru-RU" sz="2000" i="1" dirty="0"/>
            </a:br>
            <a:r>
              <a:rPr lang="ru-RU" b="1" i="1" dirty="0"/>
              <a:t>Технология приготовления:</a:t>
            </a:r>
            <a:br>
              <a:rPr lang="ru-RU" b="1" i="1" dirty="0"/>
            </a:br>
            <a:r>
              <a:rPr lang="ru-RU" sz="3100" i="1" dirty="0"/>
              <a:t>1- Яйцо взбейте в просторной миске вилкой, добавьте соль, сахар и порошок какао, после чего тщательно перемешайте. В полученную массу добавьте молоко и высыпьте муку, перемешайте до исчезновения комков.</a:t>
            </a:r>
            <a:br>
              <a:rPr lang="ru-RU" sz="3100" i="1" dirty="0"/>
            </a:br>
            <a:r>
              <a:rPr lang="ru-RU" sz="3100" i="1" dirty="0"/>
              <a:t>2-Постепенно вливайте воду, перемешивая. Добавьте растительное масло.</a:t>
            </a:r>
            <a:br>
              <a:rPr lang="ru-RU" sz="3100" i="1" dirty="0"/>
            </a:br>
            <a:r>
              <a:rPr lang="ru-RU" sz="3100" i="1" dirty="0"/>
              <a:t>3-Выпекайте блины на смазанной маслом сковороде с обеих сторон.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https://myqualification.rambler.ru/bywnzzbbzi/bjZrbXEucjZlOTZxQHsiZGF0YSI6eyJBY3Rpb24iOiJQcm94eSIsIlJlZmZlcmVyIjoiaHR0cHM/6Ly93b21hbi5yYW1ibGVyLnJ1L2Nvb2tpbmcvMzkxMjc4ODYtZGVzeWF0LWx1Y2hzaGloLXJldH/NlcHRvdi1ibGlub3YtZGx5YS1tYXNsZW5pdHN5LyIsIlByb3RvY29sIjoiaHR0cHM6IiwiSG9zdCI6IndvbWFuLnJhbWJsZXIucnUiLCJMaW5rVHlwZSI6ImltYWdlLyoifSwibGluayI6Imh0dHBz?atamxu=Oi8vaW1nMDMucmwwLnJ1L&amp;ekpc=zEyMDE1NWI0MzAyOWNlOD&amp;jpnsayd=MyMzE1NWQ2MmU3MjI0MzA&amp;npdeh=1LzUwMHgtL25ld3MucmFt&amp;plll=Ymxlci5ydS9pbWcvMjAxO&amp;qhtgc=C8wMi8xMzA5MTgzNC4yNj&amp;ryhcpqv=Q4NTAuNjY0OS5qcGcifQ%3D&amp;ufhawb=%3D">
            <a:extLst>
              <a:ext uri="{FF2B5EF4-FFF2-40B4-BE49-F238E27FC236}">
                <a16:creationId xmlns:a16="http://schemas.microsoft.com/office/drawing/2014/main" xmlns="" id="{BDD0A7E2-354F-458C-8412-04AC63B2184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4873" y="815926"/>
            <a:ext cx="5978770" cy="51628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1029</TotalTime>
  <Words>312</Words>
  <Application>Microsoft Office PowerPoint</Application>
  <PresentationFormat>Произвольный</PresentationFormat>
  <Paragraphs>70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ГБПОУ ВО «Россошанский техникум сельскохозяйственного и строительного транспорта»</vt:lpstr>
      <vt:lpstr>Цели и задачи нашей работы:</vt:lpstr>
      <vt:lpstr>Слайд 3</vt:lpstr>
      <vt:lpstr>История праздника</vt:lpstr>
      <vt:lpstr>Весёлый праздник-Масленица!</vt:lpstr>
      <vt:lpstr>А сейчас мы вам покажем несколько интересных рецептов блинов на весёлый праздник Масленица!!!</vt:lpstr>
      <vt:lpstr>Самый простой классический рецепт блинов на молоке:</vt:lpstr>
      <vt:lpstr>Блины с красной икрой</vt:lpstr>
      <vt:lpstr>Шоколадные блины</vt:lpstr>
      <vt:lpstr>Каждый день масленичной недели имеет свое название и требует определенных ритуалов!</vt:lpstr>
      <vt:lpstr>Слайд 11</vt:lpstr>
      <vt:lpstr>Слайд 12</vt:lpstr>
      <vt:lpstr>Слайд 13</vt:lpstr>
      <vt:lpstr>Слайд 14</vt:lpstr>
      <vt:lpstr>Слайд 15</vt:lpstr>
      <vt:lpstr>Печём блины! И мажем маслом! Весенний праздник. Солнца свет! Конец для дней зимы ненастных, От предков праздновать завет…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ГБПОУ ВО «Россошанский техникум сельскохозяйственного и строительного транспорта».</dc:title>
  <dc:creator>Пользователь</dc:creator>
  <cp:lastModifiedBy>CPU</cp:lastModifiedBy>
  <cp:revision>85</cp:revision>
  <dcterms:created xsi:type="dcterms:W3CDTF">2020-02-25T07:34:30Z</dcterms:created>
  <dcterms:modified xsi:type="dcterms:W3CDTF">2020-05-31T07:31:24Z</dcterms:modified>
</cp:coreProperties>
</file>