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84" y="-7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15503-7849-4440-B580-F37C96CB3502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6ADE9-64A0-4CF4-A90D-1336E3220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97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6ADE9-64A0-4CF4-A90D-1336E322013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945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003779"/>
            <a:ext cx="5825202" cy="1371918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375695"/>
            <a:ext cx="5825202" cy="914083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508000"/>
            <a:ext cx="6447501" cy="28363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5" y="3026833"/>
            <a:ext cx="5418393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725333"/>
            <a:ext cx="6447501" cy="1309135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1609990"/>
            <a:ext cx="6447501" cy="2162883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1" y="508000"/>
            <a:ext cx="6070601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6403" y="658649"/>
            <a:ext cx="457200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405464"/>
            <a:ext cx="457200" cy="4873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08000"/>
            <a:ext cx="6441152" cy="2518833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344333"/>
            <a:ext cx="6447502" cy="4285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772873"/>
            <a:ext cx="6447501" cy="126159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6" y="508001"/>
            <a:ext cx="978557" cy="4376209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2" y="508000"/>
            <a:ext cx="5295113" cy="437620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2250724"/>
            <a:ext cx="6447501" cy="152215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3772873"/>
            <a:ext cx="6447501" cy="7170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800491"/>
            <a:ext cx="3138026" cy="323397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800492"/>
            <a:ext cx="3138026" cy="32339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0" y="1800819"/>
            <a:ext cx="3139217" cy="480218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0" y="2281039"/>
            <a:ext cx="3139217" cy="275343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800819"/>
            <a:ext cx="3139214" cy="480218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9" y="2281039"/>
            <a:ext cx="3139213" cy="275343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508000"/>
            <a:ext cx="6447501" cy="11006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248837"/>
            <a:ext cx="2890896" cy="1065388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429105"/>
            <a:ext cx="3385156" cy="46053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314224"/>
            <a:ext cx="2890896" cy="21537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000500"/>
            <a:ext cx="6447500" cy="47228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2" y="508000"/>
            <a:ext cx="6447501" cy="320476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472782"/>
            <a:ext cx="6447500" cy="56168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7056"/>
            <a:ext cx="9144000" cy="5722056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2" y="508000"/>
            <a:ext cx="6447501" cy="1100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2" y="1800492"/>
            <a:ext cx="6447501" cy="3233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5034470"/>
            <a:ext cx="68395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7D052-46CD-4128-8A9A-37DB23E4D373}" type="datetimeFigureOut">
              <a:rPr lang="ru-RU" smtClean="0"/>
              <a:t>30.03.2019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2" y="5034470"/>
            <a:ext cx="472320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5034470"/>
            <a:ext cx="512504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D442460-FA5D-414A-84C7-1C3BCDFB80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1307" y="-166836"/>
            <a:ext cx="6257250" cy="2030365"/>
          </a:xfrm>
        </p:spPr>
        <p:txBody>
          <a:bodyPr/>
          <a:lstStyle/>
          <a:p>
            <a:pPr algn="ctr"/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ГОСУДАРСТВЕННОЕ БЮДЖЕТНОЕ ОБЩЕОБРАЗОВАТЕЛЬНОЕ</a:t>
            </a:r>
            <a:b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УЧРЕЖДЕНИЕ НОВОСИБИРСКОЙ ОБЛАСТИ</a:t>
            </a:r>
            <a:b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«ОБЛАСТНОЙ ЦЕНТР ОБРАЗОВАНИЯ»</a:t>
            </a:r>
            <a:b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(ГБОУ НСО ОЦО)</a:t>
            </a:r>
            <a:br>
              <a:rPr lang="ru-RU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endParaRPr lang="ru-RU" sz="1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433564"/>
            <a:ext cx="5825202" cy="1561356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Выполнил: ученица 8а класса</a:t>
            </a:r>
          </a:p>
          <a:p>
            <a:r>
              <a:rPr lang="ru-RU" b="1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Данилова Анастасия </a:t>
            </a:r>
          </a:p>
          <a:p>
            <a:r>
              <a:rPr lang="ru-RU" b="1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	                        Проверил:                      </a:t>
            </a:r>
          </a:p>
          <a:p>
            <a:r>
              <a:rPr lang="ru-RU" b="1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у</a:t>
            </a:r>
            <a:r>
              <a:rPr lang="ru-RU" b="1" i="1" dirty="0" smtClean="0">
                <a:solidFill>
                  <a:srgbClr val="0070C0"/>
                </a:solidFill>
                <a:latin typeface="Century Schoolbook" panose="02040604050505020304" pitchFamily="18" charset="0"/>
              </a:rPr>
              <a:t>читель </a:t>
            </a:r>
            <a:r>
              <a:rPr lang="ru-RU" b="1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технологии</a:t>
            </a:r>
          </a:p>
          <a:p>
            <a:r>
              <a:rPr lang="ru-RU" b="1" i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Леонова А. В.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40798" y="4845476"/>
            <a:ext cx="4572000" cy="85767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п. </a:t>
            </a:r>
            <a:r>
              <a:rPr lang="ru-RU" i="1" dirty="0" err="1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Тулинский</a:t>
            </a:r>
            <a:endParaRPr lang="ru-RU" sz="1100" dirty="0" smtClean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2018г</a:t>
            </a:r>
            <a:endParaRPr lang="ru-RU" sz="1100" dirty="0">
              <a:solidFill>
                <a:srgbClr val="0070C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406" y="1640556"/>
            <a:ext cx="7056784" cy="2022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entury Schoolbook"/>
                <a:ea typeface="Calibri"/>
              </a:rPr>
              <a:t>Творческий проект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entury Schoolbook"/>
                <a:ea typeface="Calibri"/>
              </a:rPr>
              <a:t>Выбор профессии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entury Schoolbook"/>
                <a:ea typeface="Calibri"/>
              </a:rPr>
              <a:t>Тема: «Учитель английского языка»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1000"/>
              </a:spcAft>
            </a:pPr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entury Schoolbook"/>
                <a:ea typeface="Calibri"/>
              </a:rPr>
              <a:t>Предмет: технология</a:t>
            </a:r>
            <a:r>
              <a:rPr lang="ru-RU" sz="11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Century Schoolbook"/>
                <a:ea typeface="Calibri"/>
              </a:rPr>
              <a:t> </a:t>
            </a:r>
            <a:endParaRPr lang="ru-RU" sz="1100" dirty="0" smtClean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50" dirty="0" smtClean="0">
                <a:effectLst/>
                <a:latin typeface="Calibri"/>
                <a:ea typeface="Calibri"/>
                <a:cs typeface="Times New Roman"/>
              </a:rPr>
              <a:t> </a:t>
            </a:r>
            <a:endParaRPr lang="ru-RU" sz="105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22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3204"/>
            <a:ext cx="6768752" cy="1100667"/>
          </a:xfrm>
        </p:spPr>
        <p:txBody>
          <a:bodyPr/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Где можно получить 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5332"/>
            <a:ext cx="7128792" cy="3233978"/>
          </a:xfrm>
        </p:spPr>
        <p:txBody>
          <a:bodyPr/>
          <a:lstStyle/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20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Новосибирский государственный университет (НГУ)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1857291"/>
            <a:ext cx="4786313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952" y="1857290"/>
            <a:ext cx="4449763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002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3204"/>
            <a:ext cx="6447501" cy="1100667"/>
          </a:xfrm>
        </p:spPr>
        <p:txBody>
          <a:bodyPr/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Где можно получить 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5332"/>
            <a:ext cx="7056784" cy="3233978"/>
          </a:xfrm>
        </p:spPr>
        <p:txBody>
          <a:bodyPr/>
          <a:lstStyle/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20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Новосибирский государственный технический университет (НГТУ)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29408"/>
            <a:ext cx="63579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667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3204"/>
            <a:ext cx="6447501" cy="1100667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Профессиональная проба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13284"/>
            <a:ext cx="7200800" cy="3233978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Профессиональная проба — профессиональное испытание, или профессиональная проверка, моделирующая элементы конкретного вида профессиональной деятельности, имеющая завершенный вид, способствующая сознательному, обоснованному выбору профессии. Моя профессиональная проба в профессии учителя английского языка – проведение классного часа у учеников средней школы.</a:t>
            </a:r>
          </a:p>
        </p:txBody>
      </p:sp>
      <p:pic>
        <p:nvPicPr>
          <p:cNvPr id="7170" name="Picture 2" descr="ÐÐ°ÑÑÐ¸Ð½ÐºÐ¸ Ð¿Ð¾ Ð·Ð°Ð¿ÑÐ¾ÑÑ ÑÑÐ¸ÑÐµÐ»Ñ Ð°Ð½Ð³Ð»Ð¸Ð¹ÑÐºÐ¾Ð³Ð¾ ÑÐ·ÑÐºÐ° Ð¿ÑÐ¾ÑÐµÑÑÐ¸Ñ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" b="14241"/>
          <a:stretch/>
        </p:blipFill>
        <p:spPr bwMode="auto">
          <a:xfrm>
            <a:off x="1691680" y="3001515"/>
            <a:ext cx="4824536" cy="2607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02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3204"/>
            <a:ext cx="6912768" cy="1100667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Рассмотрение вариантов в случае не поступления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01316"/>
            <a:ext cx="7200800" cy="3233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В случае </a:t>
            </a:r>
            <a:r>
              <a:rPr lang="ru-RU" i="1" dirty="0" err="1">
                <a:solidFill>
                  <a:schemeClr val="tx2"/>
                </a:solidFill>
                <a:latin typeface="Century Schoolbook" panose="02040604050505020304" pitchFamily="18" charset="0"/>
              </a:rPr>
              <a:t>непоступления</a:t>
            </a: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 в выбранный мной университет, есть ещё два варианта: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1) Новосибирский государственный педагогический университет</a:t>
            </a:r>
          </a:p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2) Новосибирский государственный технический университет</a:t>
            </a:r>
          </a:p>
          <a:p>
            <a:endParaRPr lang="ru-RU" i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73524"/>
            <a:ext cx="4176464" cy="254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8795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3204"/>
            <a:ext cx="6447501" cy="1100667"/>
          </a:xfrm>
        </p:spPr>
        <p:txBody>
          <a:bodyPr/>
          <a:lstStyle/>
          <a:p>
            <a:r>
              <a:rPr lang="ru-RU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Праздник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22484"/>
            <a:ext cx="7128792" cy="3233978"/>
          </a:xfrm>
        </p:spPr>
        <p:txBody>
          <a:bodyPr/>
          <a:lstStyle/>
          <a:p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День учителя — один из самых любимых профессиональных праздников. В этот день учителя принимают поздравления от своих воспитанников, которые дарят им цветы и подарки, устраивают концерты, рисуют красочные стенгазеты и по традиции во многих школах проводят День самоуправления.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265212"/>
            <a:ext cx="2879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День учителя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91070"/>
            <a:ext cx="5345180" cy="300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523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3204"/>
            <a:ext cx="6447501" cy="1100667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Практическая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13284"/>
            <a:ext cx="6912768" cy="3233978"/>
          </a:xfrm>
        </p:spPr>
        <p:txBody>
          <a:bodyPr/>
          <a:lstStyle/>
          <a:p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Моей практической работой являлось проведение классного часа у учеников средней школы. Я рассказала ученикам 6 б класса о профессии  учителя английского языка, её актуальности, плюсах, минусах и т.д. Также я провела небольшую игру по английскому языку, которая всем понравилась.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19706"/>
          <a:stretch/>
        </p:blipFill>
        <p:spPr bwMode="auto">
          <a:xfrm>
            <a:off x="827584" y="2724397"/>
            <a:ext cx="5328592" cy="2864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163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3204"/>
            <a:ext cx="6447501" cy="1100667"/>
          </a:xfrm>
        </p:spPr>
        <p:txBody>
          <a:bodyPr/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Практическая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9" y="841276"/>
            <a:ext cx="6447501" cy="3233978"/>
          </a:xfrm>
        </p:spPr>
        <p:txBody>
          <a:bodyPr/>
          <a:lstStyle/>
          <a:p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Ученики с интересом работали, тренируя свои знания в английском. </a:t>
            </a:r>
          </a:p>
        </p:txBody>
      </p:sp>
      <p:pic>
        <p:nvPicPr>
          <p:cNvPr id="11266" name="Picture 2" descr="C:\Users\Владимир\Desktop\Английский\IMG-20190320-WA00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3"/>
          <a:stretch/>
        </p:blipFill>
        <p:spPr bwMode="auto">
          <a:xfrm>
            <a:off x="539552" y="1633363"/>
            <a:ext cx="5904656" cy="3826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32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3204"/>
            <a:ext cx="6447501" cy="1100667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41276"/>
            <a:ext cx="7056784" cy="3233978"/>
          </a:xfrm>
        </p:spPr>
        <p:txBody>
          <a:bodyPr/>
          <a:lstStyle/>
          <a:p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В ходе работы над своим проектом я выполнила цель, ответила на поставленные задачи, провела классный час, попробовав себя в данной </a:t>
            </a:r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профессии. Преподаватель </a:t>
            </a: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английского языка – это педагог, обучающий английскому языку. Его задачей является не только обучение грамматике и разговорной речи на английском, но и активизация познавательной деятельности учащихся в процессе языкового обучения.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" b="2593"/>
          <a:stretch/>
        </p:blipFill>
        <p:spPr bwMode="auto">
          <a:xfrm>
            <a:off x="1187624" y="3189776"/>
            <a:ext cx="4559439" cy="240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395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33364"/>
            <a:ext cx="6984776" cy="2664296"/>
          </a:xfrm>
        </p:spPr>
        <p:txBody>
          <a:bodyPr>
            <a:noAutofit/>
          </a:bodyPr>
          <a:lstStyle/>
          <a:p>
            <a:pPr algn="ctr"/>
            <a:r>
              <a:rPr lang="ru-RU" sz="4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 Schoolbook" panose="02040604050505020304" pitchFamily="18" charset="0"/>
              </a:rPr>
              <a:t>Спасибо за внимание!</a:t>
            </a:r>
            <a:endParaRPr lang="ru-RU" sz="4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64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Выбор профессии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20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Каждый из нас задается вопросом «Кем я хочу стать в будущем? Какую профессию выбрать?» </a:t>
            </a:r>
          </a:p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20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Выбор профессии – это большая ответственность, которую важно осознать как можно раньше. От продуманного выбора профессии во многом зависит ваша будущая судьба. Если правильно выбрать профессию, то можно найти и своё место в жизни.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9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3204"/>
            <a:ext cx="6447501" cy="1100667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Факторы, влияющие на выбор профессии</a:t>
            </a: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45332"/>
            <a:ext cx="6912768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Удачный выбор профессии - одна из главных составляющих и условий человеческого счастья, осознание своей нужности в социуме. Следует отметить, что процесс профессионального самоопределения является достаточно сложным, на него оказывают влияние различные </a:t>
            </a:r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факторы: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Позиция </a:t>
            </a: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родителей, старших членов </a:t>
            </a:r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семьи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Позиция </a:t>
            </a: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школьных </a:t>
            </a:r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педагогов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Способности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Знание профессий</a:t>
            </a:r>
          </a:p>
          <a:p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Наличие </a:t>
            </a: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интересов, предпочтения</a:t>
            </a:r>
          </a:p>
        </p:txBody>
      </p:sp>
    </p:spTree>
    <p:extLst>
      <p:ext uri="{BB962C8B-B14F-4D97-AF65-F5344CB8AC3E}">
        <p14:creationId xmlns:p14="http://schemas.microsoft.com/office/powerpoint/2010/main" val="1661818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93204"/>
            <a:ext cx="6735533" cy="1100667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Характеристика профессии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41276"/>
            <a:ext cx="6912768" cy="3233978"/>
          </a:xfrm>
        </p:spPr>
        <p:txBody>
          <a:bodyPr/>
          <a:lstStyle/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Профессия преподавателя иностранного языка интересна тем, что этот специалист находится в эпицентре разных проявлений культуры, а его работа – на стыке самых разнообразных знаний, ведь ему необходимо помимо самого языка знать огромное количество вещей и явлений, которые обычно на этом языке обсуждаются.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36309"/>
            <a:ext cx="4463929" cy="274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53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3204"/>
            <a:ext cx="6447501" cy="1100667"/>
          </a:xfrm>
        </p:spPr>
        <p:txBody>
          <a:bodyPr>
            <a:normAutofit fontScale="90000"/>
          </a:bodyPr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Качества, которыми должен обладать специалист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73324"/>
            <a:ext cx="6984776" cy="3233978"/>
          </a:xfrm>
        </p:spPr>
        <p:txBody>
          <a:bodyPr/>
          <a:lstStyle/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Конечно, для преподавателя иностранного языка важно владеть своим предметом на самом высоком уровне, но, тем не менее, самое главное для него – это не столько знание языков, сколько умение их преподавать.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7460"/>
            <a:ext cx="6773863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47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5212"/>
            <a:ext cx="6447501" cy="1100667"/>
          </a:xfrm>
        </p:spPr>
        <p:txBody>
          <a:bodyPr/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Плюсы и минусы профессии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85292"/>
            <a:ext cx="6447501" cy="4536504"/>
          </a:xfrm>
        </p:spPr>
        <p:txBody>
          <a:bodyPr/>
          <a:lstStyle/>
          <a:p>
            <a:pPr marL="0" lvl="0" indent="0" defTabSz="356616">
              <a:spcBef>
                <a:spcPts val="780"/>
              </a:spcBef>
              <a:buClr>
                <a:srgbClr val="31B6FD"/>
              </a:buClr>
              <a:buNone/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Плюсы:</a:t>
            </a:r>
          </a:p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В частных школах и лицеях большая зарплата.</a:t>
            </a:r>
          </a:p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Учитель в свободное время вполне может подрабатывать репетиторством, заниматься с учениками и получать дополнительный заработок.</a:t>
            </a:r>
          </a:p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Работа у учителя не скучная. Подходит коммуникабельным людям. Каждый день он общается со многими людьми: учениками, их родителями, коллегами.</a:t>
            </a:r>
          </a:p>
          <a:p>
            <a:pPr marL="0" lvl="0" indent="0" defTabSz="356616">
              <a:spcBef>
                <a:spcPts val="780"/>
              </a:spcBef>
              <a:buClr>
                <a:srgbClr val="31B6FD"/>
              </a:buClr>
              <a:buNone/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Минусы:</a:t>
            </a:r>
          </a:p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Ученики и родители бывают разные. Легко работать с умными и способными детьми, а с глупыми и ленивыми придется трудновато.</a:t>
            </a:r>
          </a:p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В обычных средних школах весьма скромная зарплата.</a:t>
            </a:r>
          </a:p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16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Очень большая нагрузка. Кроме проведения уроков, нужно писать планы, отчеты, работать с документацией.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214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3204"/>
            <a:ext cx="6447501" cy="1100667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Как можно подготовить себя к этой профессии</a:t>
            </a:r>
            <a:b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/>
            </a:r>
            <a:br>
              <a:rPr lang="ru-RU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endParaRPr lang="ru-RU" sz="28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62462"/>
            <a:ext cx="7128792" cy="19442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1) Курсы или самостоятельное изучение английского языка</a:t>
            </a:r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</a:t>
            </a:r>
            <a:endParaRPr lang="ru-RU" i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2) Поездки в англоговорящие страны для изучения культуры</a:t>
            </a:r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.</a:t>
            </a:r>
            <a:endParaRPr lang="ru-RU" i="1" dirty="0">
              <a:solidFill>
                <a:schemeClr val="tx2"/>
              </a:solidFill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3) Просмотр фильмов и телепередач, чтение книг и статей на английском.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tx2"/>
                </a:solidFill>
                <a:latin typeface="Century Schoolbook" panose="02040604050505020304" pitchFamily="18" charset="0"/>
              </a:rPr>
              <a:t>4</a:t>
            </a:r>
            <a:r>
              <a:rPr lang="ru-RU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) Заранее рассматривать учебные заведения для поступления.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58" y="3057490"/>
            <a:ext cx="4693169" cy="26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274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3204"/>
            <a:ext cx="6447501" cy="1100667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Факторы, определяющие место обучения</a:t>
            </a:r>
            <a:br>
              <a:rPr lang="ru-RU" sz="31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15636"/>
            <a:ext cx="6984776" cy="4369668"/>
          </a:xfrm>
        </p:spPr>
        <p:txBody>
          <a:bodyPr>
            <a:normAutofit fontScale="92500"/>
          </a:bodyPr>
          <a:lstStyle/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Мнение родителей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Территориальное месторасположение образовательной организации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Влияние средств массовой информации и рекламы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Место проживания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Стоимость обучения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Условия обучения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Срок обучения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Вид учебного заведения (государственное или коммерческое)</a:t>
            </a:r>
          </a:p>
          <a:p>
            <a:pPr lvl="0"/>
            <a:r>
              <a:rPr lang="ru-RU" sz="2100" i="1" dirty="0">
                <a:solidFill>
                  <a:schemeClr val="tx2"/>
                </a:solidFill>
                <a:latin typeface="Century Schoolbook" panose="02040604050505020304" pitchFamily="18" charset="0"/>
              </a:rPr>
              <a:t>Престижность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980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3204"/>
            <a:ext cx="6447501" cy="1100667"/>
          </a:xfrm>
        </p:spPr>
        <p:txBody>
          <a:bodyPr/>
          <a:lstStyle/>
          <a:p>
            <a:r>
              <a:rPr lang="ru-RU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Где можно получить 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5332"/>
            <a:ext cx="7056784" cy="3233978"/>
          </a:xfrm>
        </p:spPr>
        <p:txBody>
          <a:bodyPr/>
          <a:lstStyle/>
          <a:p>
            <a:pPr marL="267462" lvl="0" indent="-267462" defTabSz="356616">
              <a:spcBef>
                <a:spcPts val="780"/>
              </a:spcBef>
              <a:buClr>
                <a:srgbClr val="31B6FD"/>
              </a:buClr>
            </a:pPr>
            <a:r>
              <a:rPr lang="ru-RU" sz="2000" i="1" dirty="0">
                <a:solidFill>
                  <a:srgbClr val="073E87"/>
                </a:solidFill>
                <a:latin typeface="Century Schoolbook" panose="02040604050505020304" pitchFamily="18" charset="0"/>
              </a:rPr>
              <a:t>Новосибирский государственный педагогический университет (НГПУ)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791"/>
            <a:ext cx="626110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9775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7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98</TotalTime>
  <Words>709</Words>
  <Application>Microsoft Office PowerPoint</Application>
  <PresentationFormat>Экран (16:10)</PresentationFormat>
  <Paragraphs>74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Тема7</vt:lpstr>
      <vt:lpstr>ГОСУДАРСТВЕННОЕ БЮДЖЕТНОЕ ОБЩЕОБРАЗОВАТЕЛЬНОЕ УЧРЕЖДЕНИЕ НОВОСИБИРСКОЙ ОБЛАСТИ «ОБЛАСТНОЙ ЦЕНТР ОБРАЗОВАНИЯ» (ГБОУ НСО ОЦО) </vt:lpstr>
      <vt:lpstr>Выбор профессии</vt:lpstr>
      <vt:lpstr>Факторы, влияющие на выбор профессии</vt:lpstr>
      <vt:lpstr>Характеристика профессии</vt:lpstr>
      <vt:lpstr>Качества, которыми должен обладать специалист</vt:lpstr>
      <vt:lpstr>Плюсы и минусы профессии</vt:lpstr>
      <vt:lpstr>Как можно подготовить себя к этой профессии  </vt:lpstr>
      <vt:lpstr>Факторы, определяющие место обучения  </vt:lpstr>
      <vt:lpstr>Где можно получить образование</vt:lpstr>
      <vt:lpstr>Где можно получить образование</vt:lpstr>
      <vt:lpstr>Где можно получить образование</vt:lpstr>
      <vt:lpstr>Профессиональная проба</vt:lpstr>
      <vt:lpstr>Рассмотрение вариантов в случае не поступления</vt:lpstr>
      <vt:lpstr>Праздник</vt:lpstr>
      <vt:lpstr>Практическая работа</vt:lpstr>
      <vt:lpstr>Практическая работа</vt:lpstr>
      <vt:lpstr>Заключение</vt:lpstr>
      <vt:lpstr>Спасибо за внимание!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ОБЩЕОБРАЗОВАТЕЛЬНОЕ УЧРЕЖДЕНИЕ НОВОСИБИРСКОЙ ОБЛАСТИ «ОБЛАСТНОЙ ЦЕНТР ОБРАЗОВАНИЯ» (ГБОУ НСО ОЦО) </dc:title>
  <dc:creator>Владимир</dc:creator>
  <cp:lastModifiedBy>Владимир</cp:lastModifiedBy>
  <cp:revision>19</cp:revision>
  <dcterms:created xsi:type="dcterms:W3CDTF">2019-03-30T07:31:18Z</dcterms:created>
  <dcterms:modified xsi:type="dcterms:W3CDTF">2019-03-30T09:10:31Z</dcterms:modified>
</cp:coreProperties>
</file>