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72" r:id="rId3"/>
    <p:sldId id="273" r:id="rId4"/>
    <p:sldId id="276" r:id="rId5"/>
    <p:sldId id="289" r:id="rId6"/>
    <p:sldId id="288" r:id="rId7"/>
    <p:sldId id="290" r:id="rId8"/>
    <p:sldId id="279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C428-979B-43DD-9113-F5BE6B9DF89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79F40-F38C-4D11-BCE8-F4034D22A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3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79F40-F38C-4D11-BCE8-F4034D22AF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8686800" cy="6248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686799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Доклад на тему</a:t>
            </a:r>
            <a:endParaRPr lang="ru-RU" sz="48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«Интерактивные формы и методы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работы с родителями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воспитателя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в дошкольном образовательном учреждении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lexandra Script" pitchFamily="66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Воспитатель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: </a:t>
            </a:r>
            <a:r>
              <a:rPr lang="ru-RU" sz="1600" b="1" dirty="0" err="1" smtClean="0">
                <a:solidFill>
                  <a:srgbClr val="002060"/>
                </a:solidFill>
              </a:rPr>
              <a:t>Арзамасцева</a:t>
            </a:r>
            <a:r>
              <a:rPr lang="ru-RU" sz="1600" b="1" dirty="0" smtClean="0">
                <a:solidFill>
                  <a:srgbClr val="002060"/>
                </a:solidFill>
              </a:rPr>
              <a:t> С.В.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</a:rPr>
              <a:t>год.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lexandra Script" pitchFamily="66" charset="0"/>
            </a:endParaRPr>
          </a:p>
          <a:p>
            <a:r>
              <a:rPr lang="ru-RU" sz="7200" dirty="0" smtClean="0">
                <a:latin typeface="Alexandra Zeferino Three" pitchFamily="66" charset="0"/>
              </a:rPr>
              <a:t> </a:t>
            </a:r>
            <a:endParaRPr lang="ru-RU" sz="7200" dirty="0">
              <a:latin typeface="Alexandra Zeferino Three" pitchFamily="66" charset="0"/>
            </a:endParaRPr>
          </a:p>
        </p:txBody>
      </p:sp>
      <p:pic>
        <p:nvPicPr>
          <p:cNvPr id="3074" name="Picture 2" descr="C:\Users\ААА\Desktop\Мам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1828800" cy="1828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09800" y="3048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             детский сад  №11 «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Катерок»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36833651_s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1443790" cy="1066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«Мы живем в эпоху, когда расстояние от самых безумных фантазий до совершенно реальной действительности сокращается с невероятной быстротой», – писал в свое время М. Горький. И сейчас, в век сплошной компьютеризации, в век, когда техника шагнула далеко вперед, особенно актуально звучат слова М. Горького: «В карете прошлого никуда не уедешь…»</a:t>
            </a:r>
          </a:p>
          <a:p>
            <a:endParaRPr lang="ru-RU" dirty="0"/>
          </a:p>
        </p:txBody>
      </p:sp>
      <p:pic>
        <p:nvPicPr>
          <p:cNvPr id="18435" name="Picture 3" descr="Картинки по запросу фотографии гор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33400"/>
            <a:ext cx="388619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62200"/>
            <a:ext cx="8305800" cy="41148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федеральных государственных образовательных стандартах к структуре общеобразовательной программы дошкольного образования особую актуальность приобретают интерактивные формы и методы работы с родителями, позволяющие вовлечь их в процесс обучения, развития и познания собственного ребенка. Родители – неотъемлемое звено в образовательном пространстве детского сада.</a:t>
            </a:r>
            <a:endParaRPr lang="ru-RU" dirty="0"/>
          </a:p>
        </p:txBody>
      </p:sp>
      <p:pic>
        <p:nvPicPr>
          <p:cNvPr id="1027" name="Picture 3" descr="C:\Users\ААА\Desktop\ПРИЗЕНТАЦИЯ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087545" cy="1371600"/>
          </a:xfrm>
          <a:prstGeom prst="rect">
            <a:avLst/>
          </a:prstGeom>
          <a:noFill/>
        </p:spPr>
      </p:pic>
      <p:pic>
        <p:nvPicPr>
          <p:cNvPr id="17411" name="Picture 3" descr="C:\Users\ААА\Desktop\180616_32_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4390" y="914400"/>
            <a:ext cx="2619277" cy="2057400"/>
          </a:xfrm>
          <a:prstGeom prst="rect">
            <a:avLst/>
          </a:prstGeom>
          <a:noFill/>
        </p:spPr>
      </p:pic>
      <p:pic>
        <p:nvPicPr>
          <p:cNvPr id="17413" name="Picture 5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1726" y="838200"/>
            <a:ext cx="2362200" cy="2362200"/>
          </a:xfrm>
          <a:prstGeom prst="rect">
            <a:avLst/>
          </a:prstGeom>
          <a:noFill/>
        </p:spPr>
      </p:pic>
      <p:pic>
        <p:nvPicPr>
          <p:cNvPr id="17417" name="Picture 9" descr="Картинки по запросу интерактивное оборудование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76399"/>
            <a:ext cx="3200400" cy="148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r>
              <a:rPr lang="ru-RU" sz="2000" i="1" dirty="0" smtClean="0"/>
              <a:t>«Интерактивный»</a:t>
            </a:r>
            <a:r>
              <a:rPr lang="ru-RU" sz="2000" dirty="0" smtClean="0"/>
              <a:t> - означает способность взаимодействовать или находиться в режиме беседы, диалога с чем-либо </a:t>
            </a:r>
            <a:r>
              <a:rPr lang="ru-RU" sz="2000" i="1" dirty="0" smtClean="0"/>
              <a:t>(например, компьютером)</a:t>
            </a:r>
            <a:r>
              <a:rPr lang="ru-RU" sz="2000" dirty="0" smtClean="0"/>
              <a:t> или кем-либо </a:t>
            </a:r>
            <a:r>
              <a:rPr lang="ru-RU" sz="2000" i="1" dirty="0" smtClean="0"/>
              <a:t>(например, человеком)</a:t>
            </a:r>
            <a:r>
              <a:rPr lang="ru-RU" sz="2000" dirty="0" smtClean="0"/>
              <a:t>. В новых формах взаимодействия с родителями реализуется принцип партнерства, диалога. Положительной стороной подобных форм является то, что участникам не навязывается готовая точка зрения, их вынуждают думать, искать собственный выход из сложившейся ситуации.</a:t>
            </a: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228600"/>
            <a:ext cx="3083250" cy="205740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беседа человек с челове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3137646" cy="2133600"/>
          </a:xfrm>
          <a:prstGeom prst="rect">
            <a:avLst/>
          </a:prstGeom>
          <a:noFill/>
        </p:spPr>
      </p:pic>
      <p:pic>
        <p:nvPicPr>
          <p:cNvPr id="15" name="Рисунок 14" descr="depositphotos_63474099-stock-illustration-cartoon-emoticon-presenting-with-h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838200"/>
            <a:ext cx="2057400" cy="1355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Интерактивное обучение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/>
              <a:t>– это специальная форма организации познавательной деятельности, способ познания, осуществляемый в форме совместной деятельности участников, при которой все участники взаимодействуют друг с другом, обмениваются информацией, совместно решают проблемы, моделируют ситуации, оценивают действия других и свое собственное поведение, погружаются в реальную атмосферу делового сотрудничества по разрешению проблемы.</a:t>
            </a:r>
            <a:endParaRPr lang="ru-RU" sz="2400" dirty="0"/>
          </a:p>
        </p:txBody>
      </p:sp>
      <p:pic>
        <p:nvPicPr>
          <p:cNvPr id="34818" name="Picture 2" descr="Картинки по запросу интерактивное обучение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33400"/>
            <a:ext cx="2667000" cy="2000250"/>
          </a:xfrm>
          <a:prstGeom prst="rect">
            <a:avLst/>
          </a:prstGeom>
          <a:noFill/>
        </p:spPr>
      </p:pic>
      <p:pic>
        <p:nvPicPr>
          <p:cNvPr id="5" name="Рисунок 4" descr="1536833651_s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1959429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пробуждают у обучающихся интерес;</a:t>
            </a:r>
          </a:p>
          <a:p>
            <a:r>
              <a:rPr lang="ru-RU" dirty="0" smtClean="0"/>
              <a:t>поощряют активное участие каждого в учебном процессе;</a:t>
            </a:r>
          </a:p>
          <a:p>
            <a:r>
              <a:rPr lang="ru-RU" dirty="0" smtClean="0"/>
              <a:t>обращаются к чувствам каждого обучающегося;</a:t>
            </a:r>
          </a:p>
          <a:p>
            <a:r>
              <a:rPr lang="ru-RU" dirty="0" smtClean="0"/>
              <a:t>способствуют эффективному усвоению учебного материала;</a:t>
            </a:r>
          </a:p>
          <a:p>
            <a:r>
              <a:rPr lang="ru-RU" dirty="0" smtClean="0"/>
              <a:t>оказывают многоплановое воздействие на обучающихся;</a:t>
            </a:r>
          </a:p>
          <a:p>
            <a:r>
              <a:rPr lang="ru-RU" dirty="0" smtClean="0"/>
              <a:t>осуществляют обратную связь (ответная реакция аудитории);</a:t>
            </a:r>
          </a:p>
          <a:p>
            <a:r>
              <a:rPr lang="ru-RU" dirty="0" smtClean="0"/>
              <a:t>формируют у обучающихся мнения и отношения;</a:t>
            </a:r>
          </a:p>
          <a:p>
            <a:r>
              <a:rPr lang="ru-RU" dirty="0" smtClean="0"/>
              <a:t>формируют жизненные навыки;</a:t>
            </a:r>
          </a:p>
          <a:p>
            <a:r>
              <a:rPr lang="ru-RU" dirty="0" smtClean="0"/>
              <a:t>способствуют изменению поведения.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ПРЕЖДЕ ВСЕГО, ИНТЕРАКТИВНЫЕ ФОРМЫ 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ПРОВЕДЕНИЯ ЗАНЯТИЙ: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1" descr="C:\Users\ААА\Desktop\ПРИЗЕНТАЦИЯ\1536833651_s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953000"/>
            <a:ext cx="226881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ИНТЕРАКТИВНЫЕ ПОДХОДЫ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324612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/>
              <a:t>К традиционным формам работы относятся:</a:t>
            </a:r>
            <a:endParaRPr lang="ru-RU" sz="4000" dirty="0" smtClean="0"/>
          </a:p>
          <a:p>
            <a:r>
              <a:rPr lang="ru-RU" sz="4000" dirty="0" smtClean="0"/>
              <a:t>1. Беседы.</a:t>
            </a:r>
          </a:p>
          <a:p>
            <a:r>
              <a:rPr lang="ru-RU" sz="4000" dirty="0" smtClean="0"/>
              <a:t>2. Консультации.</a:t>
            </a:r>
          </a:p>
          <a:p>
            <a:r>
              <a:rPr lang="ru-RU" sz="4000" dirty="0" smtClean="0"/>
              <a:t>3. Выступления на родительских собраниях.</a:t>
            </a:r>
          </a:p>
          <a:p>
            <a:r>
              <a:rPr lang="ru-RU" sz="4000" dirty="0" smtClean="0"/>
              <a:t>Нетрадиционные формы общения пользуются особой популярностью, как у педагогов, так и у родителей. Они направлены на установление неформальных контактов в работе с родителями, привлечение их внимания к детскому саду. Родители лучше узнают своего ребёнка, поскольку видят его в другой, новой для себя обстановке, сближаются с педагогами.</a:t>
            </a:r>
          </a:p>
        </p:txBody>
      </p:sp>
      <p:pic>
        <p:nvPicPr>
          <p:cNvPr id="4" name="Picture 5" descr="C:\Users\ААА\Desktop\Мама\здоровый малыш\IMG_5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4095">
            <a:off x="503892" y="1218325"/>
            <a:ext cx="2558158" cy="1705438"/>
          </a:xfrm>
          <a:prstGeom prst="rect">
            <a:avLst/>
          </a:prstGeom>
          <a:noFill/>
        </p:spPr>
      </p:pic>
      <p:pic>
        <p:nvPicPr>
          <p:cNvPr id="6" name="Рисунок 5" descr="о (4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6258">
            <a:off x="6187373" y="1352824"/>
            <a:ext cx="2408162" cy="1605441"/>
          </a:xfrm>
          <a:prstGeom prst="rect">
            <a:avLst/>
          </a:prstGeom>
        </p:spPr>
      </p:pic>
      <p:pic>
        <p:nvPicPr>
          <p:cNvPr id="7" name="Picture 7" descr="C:\Users\ААА\Desktop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826" y="1066800"/>
            <a:ext cx="2286000" cy="2286000"/>
          </a:xfrm>
          <a:prstGeom prst="rect">
            <a:avLst/>
          </a:prstGeom>
          <a:noFill/>
        </p:spPr>
      </p:pic>
      <p:pic>
        <p:nvPicPr>
          <p:cNvPr id="3074" name="Picture 2" descr="https://i.mycdn.me/i?r=AyH4iRPQ2q0otWIFepML2LxRwnae5QAn7YQypfV9MtQ3n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200400"/>
            <a:ext cx="1686982" cy="126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ААА\Desktop\ПРИЗЕНТАЦИЯ\1536833651_s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771077" cy="13086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81200" y="23622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b="1" i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поистине высокое творенье.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заслон надежный и причал.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дает призванье и творенье.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для нас начало всех начал.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Е. А.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Мухачева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8" name="Picture 10" descr="https://i.mycdn.me/i?r=AzEPZsRbOZEKgBhR0XGMT1RkFNM6Jk7F3ItZbM1ATOKWQK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"/>
            <a:ext cx="2181225" cy="2181226"/>
          </a:xfrm>
          <a:prstGeom prst="rect">
            <a:avLst/>
          </a:prstGeom>
          <a:noFill/>
        </p:spPr>
      </p:pic>
      <p:pic>
        <p:nvPicPr>
          <p:cNvPr id="2059" name="Picture 11" descr="C:\Users\ААА\Desktop\Мама\здоровый малыш\IMG_59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4708" y="4301066"/>
            <a:ext cx="2400300" cy="1600200"/>
          </a:xfrm>
          <a:prstGeom prst="rect">
            <a:avLst/>
          </a:prstGeom>
          <a:noFill/>
        </p:spPr>
      </p:pic>
      <p:pic>
        <p:nvPicPr>
          <p:cNvPr id="2060" name="Picture 12" descr="C:\Users\ААА\Desktop\Мама\здоровый малыш\IMG_5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2286000" cy="1524000"/>
          </a:xfrm>
          <a:prstGeom prst="rect">
            <a:avLst/>
          </a:prstGeom>
          <a:noFill/>
        </p:spPr>
      </p:pic>
      <p:pic>
        <p:nvPicPr>
          <p:cNvPr id="2061" name="Picture 13" descr="C:\Users\ААА\Desktop\Мама\здоровый малыш\здоровый образ жизни\о (2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038600"/>
            <a:ext cx="2895600" cy="2171700"/>
          </a:xfrm>
          <a:prstGeom prst="rect">
            <a:avLst/>
          </a:prstGeom>
          <a:noFill/>
        </p:spPr>
      </p:pic>
      <p:pic>
        <p:nvPicPr>
          <p:cNvPr id="2062" name="Picture 14" descr="C:\Users\ААА\Desktop\Мама\здоровый малыш\здоровый образ жизни\IMG_78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05900">
            <a:off x="6400800" y="838200"/>
            <a:ext cx="2400300" cy="1600200"/>
          </a:xfrm>
          <a:prstGeom prst="rect">
            <a:avLst/>
          </a:prstGeom>
          <a:noFill/>
        </p:spPr>
      </p:pic>
      <p:pic>
        <p:nvPicPr>
          <p:cNvPr id="2063" name="Picture 15" descr="C:\Users\ААА\Desktop\Мама\здоровый малыш\здоровый образ жизни\IMG_76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68764">
            <a:off x="295215" y="1856850"/>
            <a:ext cx="2239258" cy="1492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Спасибо за внимание!!!</a:t>
            </a:r>
            <a:br>
              <a:rPr lang="ru-RU" sz="4400" b="1" dirty="0" smtClean="0">
                <a:latin typeface="+mn-lt"/>
              </a:rPr>
            </a:br>
            <a:endParaRPr lang="ru-RU" sz="4400" b="1" dirty="0">
              <a:latin typeface="+mn-lt"/>
            </a:endParaRPr>
          </a:p>
        </p:txBody>
      </p:sp>
      <p:pic>
        <p:nvPicPr>
          <p:cNvPr id="4" name="Picture 8" descr="https://i.mycdn.me/i?r=AzEPZsRbOZEKgBhR0XGMT1Rkt6eqcstfRKIBBtq06KE6s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28800"/>
            <a:ext cx="2514600" cy="2514601"/>
          </a:xfrm>
          <a:prstGeom prst="rect">
            <a:avLst/>
          </a:prstGeom>
          <a:noFill/>
        </p:spPr>
      </p:pic>
      <p:pic>
        <p:nvPicPr>
          <p:cNvPr id="5" name="Picture 2" descr="https://i.mycdn.me/i?r=AzEPZsRbOZEKgBhR0XGMT1RkzU-2w4zuYfIIr1payfIHr6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11580">
            <a:off x="533400" y="1752600"/>
            <a:ext cx="2181225" cy="2181226"/>
          </a:xfrm>
          <a:prstGeom prst="rect">
            <a:avLst/>
          </a:prstGeom>
          <a:noFill/>
        </p:spPr>
      </p:pic>
      <p:pic>
        <p:nvPicPr>
          <p:cNvPr id="6" name="Picture 4" descr="https://i.mycdn.me/i?r=AzEPZsRbOZEKgBhR0XGMT1RkHyRxjVT1CNqUQtAym4-UuaaKTM5SRkZCeTgDn6uOy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4159">
            <a:off x="6169699" y="4112301"/>
            <a:ext cx="2181225" cy="2181226"/>
          </a:xfrm>
          <a:prstGeom prst="rect">
            <a:avLst/>
          </a:prstGeom>
          <a:noFill/>
        </p:spPr>
      </p:pic>
      <p:pic>
        <p:nvPicPr>
          <p:cNvPr id="7" name="Picture 2" descr="https://i.mycdn.me/i?r=AzEPZsRbOZEKgBhR0XGMT1RkrWzmR_YOP-bMveipH2IKJ6aKTM5SRkZCeTgDn6uOy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76037">
            <a:off x="6308050" y="1507450"/>
            <a:ext cx="2181225" cy="2181226"/>
          </a:xfrm>
          <a:prstGeom prst="rect">
            <a:avLst/>
          </a:prstGeom>
          <a:noFill/>
        </p:spPr>
      </p:pic>
      <p:pic>
        <p:nvPicPr>
          <p:cNvPr id="8" name="Picture 6" descr="https://i.mycdn.me/i?r=AzEPZsRbOZEKgBhR0XGMT1Rkwd8LejGpZaIdJ6HCYEvtZqaKTM5SRkZCeTgDn6uOy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52902">
            <a:off x="1150164" y="4198164"/>
            <a:ext cx="2181225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311</Words>
  <Application>Microsoft Office PowerPoint</Application>
  <PresentationFormat>Экран (4:3)</PresentationFormat>
  <Paragraphs>64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И</vt:lpstr>
      <vt:lpstr>Презентация PowerPoint</vt:lpstr>
      <vt:lpstr>Презентация PowerPoint</vt:lpstr>
      <vt:lpstr>Презентация PowerPoint</vt:lpstr>
      <vt:lpstr>Презентация PowerPoint</vt:lpstr>
      <vt:lpstr>    ПРЕЖДЕ ВСЕГО, ИНТЕРАКТИВНЫЕ ФОРМЫ  ПРОВЕДЕНИЯ ЗАНЯТИЙ:</vt:lpstr>
      <vt:lpstr>ИНТЕРАКТИВНЫЕ ПОДХОДЫ </vt:lpstr>
      <vt:lpstr>Презентация PowerPoint</vt:lpstr>
      <vt:lpstr>   Спасибо за внимание!!!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</dc:creator>
  <cp:lastModifiedBy>Пользователь Windows</cp:lastModifiedBy>
  <cp:revision>89</cp:revision>
  <dcterms:created xsi:type="dcterms:W3CDTF">2019-04-01T13:01:50Z</dcterms:created>
  <dcterms:modified xsi:type="dcterms:W3CDTF">2020-10-24T13:10:03Z</dcterms:modified>
</cp:coreProperties>
</file>