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0" r:id="rId4"/>
    <p:sldId id="278" r:id="rId5"/>
    <p:sldId id="257" r:id="rId6"/>
    <p:sldId id="271" r:id="rId7"/>
    <p:sldId id="264" r:id="rId8"/>
    <p:sldId id="272" r:id="rId9"/>
    <p:sldId id="265" r:id="rId10"/>
    <p:sldId id="273" r:id="rId11"/>
    <p:sldId id="266" r:id="rId12"/>
    <p:sldId id="274" r:id="rId13"/>
    <p:sldId id="267" r:id="rId14"/>
    <p:sldId id="275" r:id="rId15"/>
    <p:sldId id="268" r:id="rId16"/>
    <p:sldId id="276" r:id="rId17"/>
    <p:sldId id="269" r:id="rId18"/>
    <p:sldId id="277" r:id="rId19"/>
    <p:sldId id="258" r:id="rId20"/>
    <p:sldId id="259" r:id="rId21"/>
    <p:sldId id="260" r:id="rId22"/>
    <p:sldId id="261" r:id="rId23"/>
    <p:sldId id="262" r:id="rId24"/>
    <p:sldId id="263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7"/>
    <a:srgbClr val="FF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352928" cy="6048672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99526"/>
              </a:avLst>
            </a:prstTxWarp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контрольной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работе по теме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Производная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производной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1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260648"/>
                <a:ext cx="9144000" cy="5657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Решите уравнение:</a:t>
                </a: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3600" b="1" i="1" dirty="0">
                    <a:solidFill>
                      <a:srgbClr val="FF0000"/>
                    </a:solidFill>
                    <a:latin typeface="Cambria Math"/>
                    <a:cs typeface="Times New Roman" panose="02020603050405020304" pitchFamily="18" charset="0"/>
                  </a:rPr>
                  <a:t>, 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4000" b="1" i="1" dirty="0">
                  <a:solidFill>
                    <a:srgbClr val="FF0000"/>
                  </a:solidFill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4000" b="1" dirty="0">
                    <a:solidFill>
                      <a:srgbClr val="FF0000"/>
                    </a:solidFill>
                    <a:ea typeface="Cambria Math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𝟏𝟐</m:t>
                    </m:r>
                    <m:d>
                      <m:d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𝟕𝟐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𝟔𝟎</m:t>
                    </m:r>
                  </m:oMath>
                </a14:m>
                <a:endParaRPr lang="en-US" sz="6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6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𝟕𝟐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𝟕𝟐</m:t>
                        </m:r>
                      </m:den>
                    </m:f>
                  </m:oMath>
                </a14:m>
                <a:endParaRPr lang="ru-RU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648"/>
                <a:ext cx="9144000" cy="5657126"/>
              </a:xfrm>
              <a:prstGeom prst="rect">
                <a:avLst/>
              </a:prstGeom>
              <a:blipFill>
                <a:blip r:embed="rId2"/>
                <a:stretch>
                  <a:fillRect l="-2667" t="-2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59824" y="6093296"/>
            <a:ext cx="15841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825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83568" y="5931008"/>
                <a:ext cx="3049104" cy="808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931008"/>
                <a:ext cx="3049104" cy="808619"/>
              </a:xfrm>
              <a:prstGeom prst="rect">
                <a:avLst/>
              </a:prstGeom>
              <a:blipFill>
                <a:blip r:embed="rId3"/>
                <a:stretch>
                  <a:fillRect l="-5000" b="-9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25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260648"/>
                <a:ext cx="8424936" cy="4352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Решите неравенство:</a:t>
                </a: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latin typeface="Cambria Math"/>
                    <a:cs typeface="Times New Roman" panose="02020603050405020304" pitchFamily="18" charset="0"/>
                  </a:rPr>
                  <a:t>,      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5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ru-RU" sz="5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5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8424936" cy="4352345"/>
              </a:xfrm>
              <a:prstGeom prst="rect">
                <a:avLst/>
              </a:prstGeom>
              <a:blipFill rotWithShape="1">
                <a:blip r:embed="rId2"/>
                <a:stretch>
                  <a:fillRect l="-2894" t="-26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59824" y="6093296"/>
            <a:ext cx="15841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825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</p:txBody>
      </p:sp>
    </p:spTree>
    <p:extLst>
      <p:ext uri="{BB962C8B-B14F-4D97-AF65-F5344CB8AC3E}">
        <p14:creationId xmlns:p14="http://schemas.microsoft.com/office/powerpoint/2010/main" val="3902305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102328"/>
                <a:ext cx="8892480" cy="5515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Решите неравенство:</a:t>
                </a: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latin typeface="Cambria Math"/>
                    <a:cs typeface="Times New Roman" panose="02020603050405020304" pitchFamily="18" charset="0"/>
                  </a:rPr>
                  <a:t>,   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ru-RU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4400" b="1" i="1" dirty="0">
                  <a:solidFill>
                    <a:srgbClr val="FF0000"/>
                  </a:solidFill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ea typeface="Cambria Math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=−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𝟏𝟎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; 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; 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2328"/>
                <a:ext cx="8892480" cy="5515484"/>
              </a:xfrm>
              <a:prstGeom prst="rect">
                <a:avLst/>
              </a:prstGeom>
              <a:blipFill rotWithShape="1">
                <a:blip r:embed="rId2"/>
                <a:stretch>
                  <a:fillRect l="-2742" t="-20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59824" y="6093296"/>
            <a:ext cx="15841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825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5617812"/>
                <a:ext cx="4608512" cy="1035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ru-RU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; +∞</m:t>
                        </m:r>
                      </m:e>
                    </m:d>
                  </m:oMath>
                </a14:m>
                <a:endParaRPr lang="ru-RU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617812"/>
                <a:ext cx="4608512" cy="1035925"/>
              </a:xfrm>
              <a:prstGeom prst="rect">
                <a:avLst/>
              </a:prstGeom>
              <a:blipFill rotWithShape="1">
                <a:blip r:embed="rId3"/>
                <a:stretch>
                  <a:fillRect l="-4762" b="-82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669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260648"/>
                <a:ext cx="8424936" cy="4653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Решите уравнение:</a:t>
                </a: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5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5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400" b="1" i="1" dirty="0">
                    <a:solidFill>
                      <a:srgbClr val="FF0000"/>
                    </a:solidFill>
                    <a:latin typeface="Cambria Math"/>
                    <a:cs typeface="Times New Roman" panose="02020603050405020304" pitchFamily="18" charset="0"/>
                  </a:rPr>
                  <a:t>,</a:t>
                </a:r>
                <a:r>
                  <a:rPr lang="en-US" sz="4400" b="1" i="1" dirty="0">
                    <a:solidFill>
                      <a:srgbClr val="FF0000"/>
                    </a:solidFill>
                    <a:latin typeface="Cambria Math"/>
                    <a:cs typeface="Times New Roman" panose="02020603050405020304" pitchFamily="18" charset="0"/>
                  </a:rPr>
                  <a:t>      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5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5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ru-RU" sz="5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5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5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8424936" cy="4653325"/>
              </a:xfrm>
              <a:prstGeom prst="rect">
                <a:avLst/>
              </a:prstGeom>
              <a:blipFill rotWithShape="1">
                <a:blip r:embed="rId2"/>
                <a:stretch>
                  <a:fillRect l="-2894" t="-2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59824" y="6093296"/>
            <a:ext cx="15841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825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</p:txBody>
      </p:sp>
    </p:spTree>
    <p:extLst>
      <p:ext uri="{BB962C8B-B14F-4D97-AF65-F5344CB8AC3E}">
        <p14:creationId xmlns:p14="http://schemas.microsoft.com/office/powerpoint/2010/main" val="3504696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454" y="90757"/>
                <a:ext cx="9116546" cy="776097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Решите уравнение:</a:t>
                </a:r>
              </a:p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i="1" dirty="0">
                    <a:solidFill>
                      <a:srgbClr val="FF0000"/>
                    </a:solidFill>
                    <a:latin typeface="Cambria Math"/>
                    <a:cs typeface="Times New Roman" panose="02020603050405020304" pitchFamily="18" charset="0"/>
                  </a:rPr>
                  <a:t>,      </a:t>
                </a:r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𝟕𝟎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endParaRPr lang="en-US" sz="3200" b="1" i="1" dirty="0">
                  <a:solidFill>
                    <a:srgbClr val="FF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32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ru-RU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𝟐𝟒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𝟐𝟒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𝟕𝟎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𝟐𝟒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𝟐𝟒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𝟕𝟎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𝟐𝟒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𝟐𝟒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𝟐𝟒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𝟐𝟒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𝟔𝟒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=81=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3−9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=−1;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3+9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=2 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" y="90757"/>
                <a:ext cx="9116546" cy="7760971"/>
              </a:xfrm>
              <a:prstGeom prst="rect">
                <a:avLst/>
              </a:prstGeom>
              <a:blipFill rotWithShape="1">
                <a:blip r:embed="rId2"/>
                <a:stretch>
                  <a:fillRect l="-2742" t="-1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80312" y="6007405"/>
            <a:ext cx="15841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825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998" y="6010836"/>
                <a:ext cx="7200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при </m:t>
                        </m:r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=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1;  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8" y="6010836"/>
                <a:ext cx="7200800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2964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131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116632"/>
                <a:ext cx="8424936" cy="5630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6.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Напишите уравнение касательной, проведенной к графику функции 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точке с абсциссой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4800" b="0" i="0" dirty="0">
                  <a:solidFill>
                    <a:srgbClr val="FF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ru-RU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24936" cy="5630644"/>
              </a:xfrm>
              <a:prstGeom prst="rect">
                <a:avLst/>
              </a:prstGeom>
              <a:blipFill rotWithShape="1">
                <a:blip r:embed="rId2"/>
                <a:stretch>
                  <a:fillRect l="-2894" t="-20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59824" y="6093296"/>
            <a:ext cx="15841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825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</p:txBody>
      </p:sp>
    </p:spTree>
    <p:extLst>
      <p:ext uri="{BB962C8B-B14F-4D97-AF65-F5344CB8AC3E}">
        <p14:creationId xmlns:p14="http://schemas.microsoft.com/office/powerpoint/2010/main" val="13424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523220"/>
                <a:ext cx="8892480" cy="6861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6.  </a:t>
                </a:r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Напишите уравнение касательной, проведенной к графику функции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точке с абсциссой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4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sz="4400" b="1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4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4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ru-RU" sz="4400" b="1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𝟏𝟖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𝟐𝟎</m:t>
                      </m:r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ru-RU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𝟏𝟖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𝟏𝟖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𝟏𝟖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𝟏𝟖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endParaRPr lang="ru-RU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23220"/>
                <a:ext cx="8892480" cy="6861750"/>
              </a:xfrm>
              <a:prstGeom prst="rect">
                <a:avLst/>
              </a:prstGeom>
              <a:blipFill rotWithShape="1">
                <a:blip r:embed="rId2"/>
                <a:stretch>
                  <a:fillRect l="-2742" t="-16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59824" y="6093296"/>
            <a:ext cx="15841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825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11960" y="0"/>
                <a:ext cx="4824536" cy="5232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793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>
                          <a:latin typeface="Cambria Math"/>
                        </a:rPr>
                        <m:t>𝒚</m:t>
                      </m:r>
                      <m:r>
                        <a:rPr lang="ru-RU" sz="2800" b="1" i="1">
                          <a:latin typeface="Cambria Math"/>
                        </a:rPr>
                        <m:t>=</m:t>
                      </m:r>
                      <m:r>
                        <a:rPr lang="ru-RU" sz="2800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8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ru-RU" sz="28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b="1" i="1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ru-RU" sz="28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8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ru-RU" sz="2800" b="1" i="1"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800" b="1" i="1">
                              <a:latin typeface="Cambria Math"/>
                            </a:rPr>
                            <m:t>𝒙</m:t>
                          </m:r>
                          <m:r>
                            <a:rPr lang="ru-RU" sz="2800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8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0"/>
                <a:ext cx="482453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793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998" y="6010836"/>
                <a:ext cx="7200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𝟏𝟖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ru-RU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8" y="6010836"/>
                <a:ext cx="7200800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2964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33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-5417"/>
                <a:ext cx="9144000" cy="652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Материальная точка движется прямолинейно по закону</a:t>
                </a:r>
              </a:p>
              <a:p>
                <a:pPr fontAlgn="base"/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(t)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4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– 3t</a:t>
                </a:r>
                <a:r>
                  <a:rPr lang="ru-RU" sz="4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– 5t + 3 </a:t>
                </a:r>
              </a:p>
              <a:p>
                <a:pPr fontAlgn="base"/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 </a:t>
                </a:r>
                <a:r>
                  <a:rPr lang="ru-RU" sz="4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— расстояние от точки отсчета в метрах, </a:t>
                </a:r>
                <a:r>
                  <a:rPr lang="ru-RU" sz="4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— время в секундах, измеренное с начала движения. В какой момент времени (в секундах) ее скорость была равна 2 м/с?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5417"/>
                <a:ext cx="9144000" cy="6526658"/>
              </a:xfrm>
              <a:prstGeom prst="rect">
                <a:avLst/>
              </a:prstGeom>
              <a:blipFill rotWithShape="1">
                <a:blip r:embed="rId2"/>
                <a:stretch>
                  <a:fillRect l="-2667" t="-1774" r="-933" b="-26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559824" y="6093296"/>
            <a:ext cx="15841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825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</p:txBody>
      </p:sp>
    </p:spTree>
    <p:extLst>
      <p:ext uri="{BB962C8B-B14F-4D97-AF65-F5344CB8AC3E}">
        <p14:creationId xmlns:p14="http://schemas.microsoft.com/office/powerpoint/2010/main" val="596359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-5417"/>
                <a:ext cx="9144000" cy="5914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Материальная точка движется прямолинейно по закону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(t)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– 3t</a:t>
                </a:r>
                <a:r>
                  <a:rPr lang="ru-RU" sz="32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– 5t + 3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fontAlgn="base"/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 </a:t>
                </a:r>
                <a:r>
                  <a:rPr lang="ru-RU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— расстояние от точки отсчета в метрах,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— время в секундах, измеренное с начала движения. В какой момент времени (в секундах) ее скорость была равна 2 м/с?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𝟔𝟒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=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 ; 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5417"/>
                <a:ext cx="9144000" cy="5914632"/>
              </a:xfrm>
              <a:prstGeom prst="rect">
                <a:avLst/>
              </a:prstGeom>
              <a:blipFill rotWithShape="1">
                <a:blip r:embed="rId2"/>
                <a:stretch>
                  <a:fillRect l="-2667" t="-1959" r="-18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559824" y="6093296"/>
            <a:ext cx="15841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825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998" y="6010836"/>
                <a:ext cx="7200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𝟕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𝒄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8" y="6010836"/>
                <a:ext cx="7200800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2964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958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184" y="2420888"/>
            <a:ext cx="6768752" cy="41549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30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баллов   -   «5»</a:t>
            </a:r>
          </a:p>
          <a:p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7-9 баллов  -   «4»</a:t>
            </a:r>
          </a:p>
          <a:p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4-6 баллов  -   «3»</a:t>
            </a:r>
          </a:p>
          <a:p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0-3 балла    -   «2»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88640"/>
            <a:ext cx="89289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Подсчитайте количество баллов и определите, как вы готовы к контрольной работе.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и по запросу &quot;смайлик желает успехов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74" y="5517232"/>
            <a:ext cx="180752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83" y="2456324"/>
            <a:ext cx="1888312" cy="109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836" y="908720"/>
            <a:ext cx="1918660" cy="134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04" y="3768114"/>
            <a:ext cx="1607862" cy="139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86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Контрольная работа по теме 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Производная.»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урока: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контроль знаний и умений обучающихся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«Производная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функции. Применение производной».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Время: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  контроль знаний по нахождению производных степенных, элементарных, сложных и обратных функций; 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контроль умений применять свойства производной к решению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повторить и расширить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законов физики и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применить понятие производной для решения задач по физике.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цели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развивать познавательный интерес и логическое мышление;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развивать навыки самостоятельной работы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вовлечь в активную деятельность всех обучающихся класса;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  воспитывать у обучающихся любознательность и положительную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мотивацию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66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8" y="332656"/>
            <a:ext cx="7992888" cy="598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114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40960" cy="5976664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99552"/>
              </a:avLst>
            </a:prstTxWarp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работа 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«Производная. 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производной»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41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242" y="0"/>
            <a:ext cx="842493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                                                Вариант 2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Найдите производную функции: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17250" y="980728"/>
                <a:ext cx="3672408" cy="1879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1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2400" b="1" i="1" smtClean="0">
                        <a:latin typeface="Cambria Math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ru-RU" sz="24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ru-RU" sz="2400" b="1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func>
                      <m:funcPr>
                        <m:ctrlP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ru-RU" sz="24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50" y="980728"/>
                <a:ext cx="3672408" cy="1879297"/>
              </a:xfrm>
              <a:prstGeom prst="rect">
                <a:avLst/>
              </a:prstGeom>
              <a:blipFill rotWithShape="1">
                <a:blip r:embed="rId2"/>
                <a:stretch>
                  <a:fillRect l="-2658" b="-6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427984" y="980728"/>
                <a:ext cx="3672408" cy="1999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ru-RU" sz="2400" b="1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1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400" b="1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  <m:func>
                      <m:funcPr>
                        <m:ctrlP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func>
                      <m:funcPr>
                        <m:ctrlP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ru-RU" sz="2400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980728"/>
                <a:ext cx="3672408" cy="1999971"/>
              </a:xfrm>
              <a:prstGeom prst="rect">
                <a:avLst/>
              </a:prstGeom>
              <a:blipFill rotWithShape="1">
                <a:blip r:embed="rId3"/>
                <a:stretch>
                  <a:fillRect l="-2488" b="-45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-2242" y="2860025"/>
                <a:ext cx="8424936" cy="1526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значение производной  функции </a:t>
                </a:r>
              </a:p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𝒕𝒈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                      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𝒄𝒕𝒈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                               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42" y="2860025"/>
                <a:ext cx="8424936" cy="1526636"/>
              </a:xfrm>
              <a:prstGeom prst="rect">
                <a:avLst/>
              </a:prstGeom>
              <a:blipFill rotWithShape="1">
                <a:blip r:embed="rId4"/>
                <a:stretch>
                  <a:fillRect l="-1520" t="-3984" b="-35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1774" y="4293096"/>
                <a:ext cx="8820980" cy="1487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Решите уравнение:</a:t>
                </a:r>
              </a:p>
              <a:p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800" b="1" i="1" dirty="0">
                    <a:solidFill>
                      <a:schemeClr val="tx1"/>
                    </a:solidFill>
                    <a:latin typeface="Cambria Math"/>
                    <a:cs typeface="Times New Roman" panose="02020603050405020304" pitchFamily="18" charset="0"/>
                  </a:rPr>
                  <a:t>,     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800" b="1" i="1" dirty="0">
                    <a:latin typeface="Cambria Math"/>
                    <a:cs typeface="Times New Roman" panose="02020603050405020304" pitchFamily="18" charset="0"/>
                  </a:rPr>
                  <a:t>,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𝟕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𝟏𝟖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4" y="4293096"/>
                <a:ext cx="8820980" cy="1487587"/>
              </a:xfrm>
              <a:prstGeom prst="rect">
                <a:avLst/>
              </a:prstGeom>
              <a:blipFill rotWithShape="1">
                <a:blip r:embed="rId5"/>
                <a:stretch>
                  <a:fillRect l="-1451" t="-4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0" y="5617147"/>
                <a:ext cx="9036496" cy="1177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Решите неравенство: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000" b="1" i="1" dirty="0" smtClean="0">
                    <a:solidFill>
                      <a:schemeClr val="tx1"/>
                    </a:solidFill>
                    <a:latin typeface="Cambria Math"/>
                    <a:cs typeface="Times New Roman" panose="02020603050405020304" pitchFamily="18" charset="0"/>
                  </a:rPr>
                  <a:t>,  </a:t>
                </a:r>
                <a:r>
                  <a:rPr lang="ru-RU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ru-RU" sz="2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      </m:t>
                        </m:r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i="1" dirty="0" smtClean="0">
                    <a:latin typeface="Cambria Math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ru-RU" sz="2400" b="1" i="1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2400" b="1" i="1"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17147"/>
                <a:ext cx="9036496" cy="1177887"/>
              </a:xfrm>
              <a:prstGeom prst="rect">
                <a:avLst/>
              </a:prstGeom>
              <a:blipFill rotWithShape="1">
                <a:blip r:embed="rId6"/>
                <a:stretch>
                  <a:fillRect l="-1350" t="-5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997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-34230"/>
                <a:ext cx="8928992" cy="2569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Вариант 1                                                Вариант 2</a:t>
                </a: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i="1" dirty="0">
                    <a:latin typeface="Cambria Math"/>
                    <a:cs typeface="Times New Roman" panose="02020603050405020304" pitchFamily="18" charset="0"/>
                  </a:rPr>
                  <a:t>,   </a:t>
                </a:r>
                <a:r>
                  <a:rPr lang="en-US" sz="2800" b="1" i="1" dirty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</a:t>
                </a: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Times New Roman" panose="020206030504050203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endParaRPr lang="ru-RU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34230"/>
                <a:ext cx="8928992" cy="2569165"/>
              </a:xfrm>
              <a:prstGeom prst="rect">
                <a:avLst/>
              </a:prstGeom>
              <a:blipFill rotWithShape="1">
                <a:blip r:embed="rId2"/>
                <a:stretch>
                  <a:fillRect l="-1365" t="-2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7180" y="2204864"/>
                <a:ext cx="9046820" cy="200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6.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Напишите уравнение касательной, проведенной к графику функции </a:t>
                </a:r>
                <a:endPara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en-US" sz="2800" b="1" i="1" smtClean="0">
                        <a:latin typeface="Cambria Math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latin typeface="Cambria Math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точке с абсциссой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mbria Math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Cambria Math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0" y="2204864"/>
                <a:ext cx="9046820" cy="2007344"/>
              </a:xfrm>
              <a:prstGeom prst="rect">
                <a:avLst/>
              </a:prstGeom>
              <a:blipFill rotWithShape="1">
                <a:blip r:embed="rId3"/>
                <a:stretch>
                  <a:fillRect l="-1415" t="-3040" b="-7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7180" y="4368460"/>
                <a:ext cx="4690844" cy="242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Материальная точка движется прямолинейно по закону</a:t>
                </a:r>
              </a:p>
              <a:p>
                <a:pPr fontAlgn="base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+14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fontAlgn="base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 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— расстояние от точки отсчета в метрах, 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— время в секундах, измеренное с начала движения.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какой момент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времени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 секундах) ее скорость была равна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м/с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0" y="4368460"/>
                <a:ext cx="4690844" cy="2423869"/>
              </a:xfrm>
              <a:prstGeom prst="rect">
                <a:avLst/>
              </a:prstGeom>
              <a:blipFill rotWithShape="1">
                <a:blip r:embed="rId4"/>
                <a:stretch>
                  <a:fillRect l="-1170" t="-1259" b="-30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20590" y="4344871"/>
                <a:ext cx="4583340" cy="2424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Материальная точка движется прямолинейно по закону</a:t>
                </a:r>
              </a:p>
              <a:p>
                <a:pPr fontAlgn="base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−0,3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+14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fontAlgn="base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 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— расстояние от точки отсчета в метрах, 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— время в секундах, измеренное с начала движения.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какой момент времени (в секундах) ее скорость была равна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0,7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м/с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590" y="4344871"/>
                <a:ext cx="4583340" cy="2424446"/>
              </a:xfrm>
              <a:prstGeom prst="rect">
                <a:avLst/>
              </a:prstGeom>
              <a:blipFill rotWithShape="1">
                <a:blip r:embed="rId5"/>
                <a:stretch>
                  <a:fillRect l="-1197" t="-1259" b="-30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172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332656"/>
                <a:ext cx="9036496" cy="5364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(Дополнительно)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Тело движется по прямой,   </a:t>
                </a:r>
                <a:b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согласно закону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время  (в секундах), </a:t>
                </a:r>
                <a:b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800" b="1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координата (в метрах)). </a:t>
                </a:r>
              </a:p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Найдите: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  ускорение движения в момент времени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 с</m:t>
                    </m:r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б)  силу, действующую на тело массой 1 г в момент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времени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  <m:r>
                      <a:rPr lang="ru-RU" sz="28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800" b="1" i="1"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  <m:r>
                      <a:rPr lang="ru-RU" sz="2800" b="1" i="1">
                        <a:latin typeface="Cambria Math"/>
                        <a:cs typeface="Times New Roman" panose="02020603050405020304" pitchFamily="18" charset="0"/>
                      </a:rPr>
                      <m:t> с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8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28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sz="28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подсказка</a:t>
                </a:r>
                <a:endPara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2656"/>
                <a:ext cx="9036496" cy="5364867"/>
              </a:xfrm>
              <a:prstGeom prst="rect">
                <a:avLst/>
              </a:prstGeom>
              <a:blipFill rotWithShape="1">
                <a:blip r:embed="rId2"/>
                <a:stretch>
                  <a:fillRect l="-1350" t="-1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904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340768"/>
            <a:ext cx="5976664" cy="36009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30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10-11 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«5»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7-9 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 -   «4»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4-6 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 -   «3»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0-3 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    -   «2»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88640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229200"/>
            <a:ext cx="1918660" cy="134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34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04838"/>
            <a:ext cx="90678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94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" y="764704"/>
            <a:ext cx="9046493" cy="394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85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022" y="-21704"/>
                <a:ext cx="9036496" cy="6501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1. Найдите производную функции: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каждое задание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1 </a:t>
                </a:r>
                <a:r>
                  <a:rPr lang="ru-RU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балл)</a:t>
                </a:r>
                <a:endPara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b="0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4400" b="0" i="1" smtClean="0">
                        <a:latin typeface="Cambria Math"/>
                        <a:cs typeface="Times New Roman" panose="02020603050405020304" pitchFamily="18" charset="0"/>
                      </a:rPr>
                      <m:t>+1)</m:t>
                    </m:r>
                    <m:func>
                      <m:funcPr>
                        <m:ctrlP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func>
                      <m:funcPr>
                        <m:ctrlP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4400" b="0" i="1" smtClean="0">
                        <a:latin typeface="Cambria Math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4400" b="0" i="1" smtClean="0">
                        <a:latin typeface="Cambria Math"/>
                        <a:cs typeface="Times New Roman" panose="02020603050405020304" pitchFamily="18" charset="0"/>
                      </a:rPr>
                      <m:t>𝑐𝑡𝑔</m:t>
                    </m:r>
                    <m:r>
                      <a:rPr lang="en-US" sz="4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2" y="-21704"/>
                <a:ext cx="9036496" cy="6501523"/>
              </a:xfrm>
              <a:prstGeom prst="rect">
                <a:avLst/>
              </a:prstGeom>
              <a:blipFill>
                <a:blip r:embed="rId2"/>
                <a:stretch>
                  <a:fillRect l="-2697" t="-1781" b="-16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252310" y="6156653"/>
            <a:ext cx="18722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825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балла</a:t>
            </a:r>
          </a:p>
        </p:txBody>
      </p:sp>
    </p:spTree>
    <p:extLst>
      <p:ext uri="{BB962C8B-B14F-4D97-AF65-F5344CB8AC3E}">
        <p14:creationId xmlns:p14="http://schemas.microsoft.com/office/powerpoint/2010/main" val="404534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-21704"/>
                <a:ext cx="9124518" cy="671664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1. Найдите производную функции: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каждое задание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1 </a:t>
                </a:r>
                <a:r>
                  <a:rPr lang="ru-RU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балл)</a:t>
                </a:r>
                <a:endPara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func>
                      <m:func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func>
                      <m:func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e>
                    </m:func>
                  </m:oMath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6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func>
                      <m:funcPr>
                        <m:ctrlP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𝑐𝑡𝑔</m:t>
                    </m:r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600" b="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6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𝟖</m:t>
                    </m:r>
                    <m:func>
                      <m:funcPr>
                        <m:ctrlPr>
                          <a:rPr lang="en-US" sz="36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𝒔𝒊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1704"/>
                <a:ext cx="9124518" cy="6716647"/>
              </a:xfrm>
              <a:prstGeom prst="rect">
                <a:avLst/>
              </a:prstGeom>
              <a:blipFill>
                <a:blip r:embed="rId2"/>
                <a:stretch>
                  <a:fillRect l="-2672" t="-1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092280" y="5877272"/>
            <a:ext cx="18722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825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балла</a:t>
            </a:r>
          </a:p>
        </p:txBody>
      </p:sp>
    </p:spTree>
    <p:extLst>
      <p:ext uri="{BB962C8B-B14F-4D97-AF65-F5344CB8AC3E}">
        <p14:creationId xmlns:p14="http://schemas.microsoft.com/office/powerpoint/2010/main" val="1331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260648"/>
                <a:ext cx="8424936" cy="425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Найдите значение производной  функции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8424936" cy="4258795"/>
              </a:xfrm>
              <a:prstGeom prst="rect">
                <a:avLst/>
              </a:prstGeom>
              <a:blipFill rotWithShape="1">
                <a:blip r:embed="rId2"/>
                <a:stretch>
                  <a:fillRect l="-2894" t="-2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59824" y="6093296"/>
            <a:ext cx="15841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825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</p:txBody>
      </p:sp>
    </p:spTree>
    <p:extLst>
      <p:ext uri="{BB962C8B-B14F-4D97-AF65-F5344CB8AC3E}">
        <p14:creationId xmlns:p14="http://schemas.microsoft.com/office/powerpoint/2010/main" val="249175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260648"/>
                <a:ext cx="8892480" cy="4940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Найдите значение производной  функции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44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; 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lang="ru-RU" sz="44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  <m:r>
                        <a:rPr lang="en-US" sz="4400" b="1" i="1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e>
                          </m:d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; </m:t>
                          </m:r>
                        </m:e>
                      </m:func>
                    </m:oMath>
                  </m:oMathPara>
                </a14:m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8892480" cy="4940776"/>
              </a:xfrm>
              <a:prstGeom prst="rect">
                <a:avLst/>
              </a:prstGeom>
              <a:blipFill rotWithShape="1">
                <a:blip r:embed="rId2"/>
                <a:stretch>
                  <a:fillRect l="-2742" t="-2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59824" y="6093296"/>
            <a:ext cx="15841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825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01884" y="5503327"/>
                <a:ext cx="2861296" cy="1179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84" y="5503327"/>
                <a:ext cx="2861296" cy="1179938"/>
              </a:xfrm>
              <a:prstGeom prst="rect">
                <a:avLst/>
              </a:prstGeom>
              <a:blipFill rotWithShape="1">
                <a:blip r:embed="rId3"/>
                <a:stretch>
                  <a:fillRect l="-8511" b="-11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98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260648"/>
                <a:ext cx="8424936" cy="4352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Решите уравнение:</a:t>
                </a: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latin typeface="Cambria Math"/>
                    <a:cs typeface="Times New Roman" panose="02020603050405020304" pitchFamily="18" charset="0"/>
                  </a:rPr>
                  <a:t>,      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5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5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8424936" cy="4352345"/>
              </a:xfrm>
              <a:prstGeom prst="rect">
                <a:avLst/>
              </a:prstGeom>
              <a:blipFill rotWithShape="1">
                <a:blip r:embed="rId2"/>
                <a:stretch>
                  <a:fillRect l="-2894" t="-26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59824" y="6093296"/>
            <a:ext cx="15841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825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</p:txBody>
      </p:sp>
    </p:spTree>
    <p:extLst>
      <p:ext uri="{BB962C8B-B14F-4D97-AF65-F5344CB8AC3E}">
        <p14:creationId xmlns:p14="http://schemas.microsoft.com/office/powerpoint/2010/main" val="454730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1577</Words>
  <Application>Microsoft Office PowerPoint</Application>
  <PresentationFormat>Экран (4:3)</PresentationFormat>
  <Paragraphs>174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009</dc:creator>
  <cp:lastModifiedBy>009</cp:lastModifiedBy>
  <cp:revision>26</cp:revision>
  <dcterms:created xsi:type="dcterms:W3CDTF">2021-02-10T08:53:10Z</dcterms:created>
  <dcterms:modified xsi:type="dcterms:W3CDTF">2021-02-13T09:47:12Z</dcterms:modified>
</cp:coreProperties>
</file>