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83" r:id="rId3"/>
    <p:sldId id="284" r:id="rId4"/>
    <p:sldId id="262" r:id="rId5"/>
    <p:sldId id="265" r:id="rId6"/>
    <p:sldId id="266" r:id="rId7"/>
    <p:sldId id="268" r:id="rId8"/>
    <p:sldId id="269" r:id="rId9"/>
    <p:sldId id="270" r:id="rId10"/>
    <p:sldId id="271" r:id="rId11"/>
    <p:sldId id="272" r:id="rId12"/>
    <p:sldId id="274" r:id="rId13"/>
    <p:sldId id="285" r:id="rId14"/>
    <p:sldId id="276" r:id="rId15"/>
    <p:sldId id="277" r:id="rId16"/>
    <p:sldId id="278" r:id="rId17"/>
    <p:sldId id="279" r:id="rId18"/>
    <p:sldId id="280" r:id="rId19"/>
    <p:sldId id="281" r:id="rId20"/>
    <p:sldId id="282" r:id="rId21"/>
    <p:sldId id="267" r:id="rId22"/>
    <p:sldId id="263" r:id="rId23"/>
    <p:sldId id="273" r:id="rId24"/>
    <p:sldId id="264"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4624" autoAdjust="0"/>
  </p:normalViewPr>
  <p:slideViewPr>
    <p:cSldViewPr>
      <p:cViewPr>
        <p:scale>
          <a:sx n="62" d="100"/>
          <a:sy n="62" d="100"/>
        </p:scale>
        <p:origin x="-1596" y="-234"/>
      </p:cViewPr>
      <p:guideLst>
        <p:guide orient="horz" pos="2160"/>
        <p:guide pos="2880"/>
      </p:guideLst>
    </p:cSldViewPr>
  </p:slideViewPr>
  <p:outlineViewPr>
    <p:cViewPr>
      <p:scale>
        <a:sx n="33" d="100"/>
        <a:sy n="33" d="100"/>
      </p:scale>
      <p:origin x="0" y="2572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B3285A-FDED-426A-B632-34C92CDEC0D1}" type="doc">
      <dgm:prSet loTypeId="urn:microsoft.com/office/officeart/2005/8/layout/vList5" loCatId="list" qsTypeId="urn:microsoft.com/office/officeart/2005/8/quickstyle/simple5" qsCatId="simple" csTypeId="urn:microsoft.com/office/officeart/2005/8/colors/colorful1" csCatId="colorful" phldr="1"/>
      <dgm:spPr/>
      <dgm:t>
        <a:bodyPr/>
        <a:lstStyle/>
        <a:p>
          <a:endParaRPr lang="ru-RU"/>
        </a:p>
      </dgm:t>
    </dgm:pt>
    <dgm:pt modelId="{D3B50459-03C4-4F10-B121-292BBC911AA2}">
      <dgm:prSet phldrT="[Текст]" custT="1"/>
      <dgm:spPr/>
      <dgm:t>
        <a:bodyPr/>
        <a:lstStyle/>
        <a:p>
          <a:r>
            <a:rPr lang="ru-RU" sz="1600" b="1" dirty="0" smtClean="0">
              <a:solidFill>
                <a:schemeClr val="tx1">
                  <a:lumMod val="95000"/>
                  <a:lumOff val="5000"/>
                </a:schemeClr>
              </a:solidFill>
            </a:rPr>
            <a:t>Сайт детского сада и электронная почта, работа с общероссийскими базами.</a:t>
          </a:r>
          <a:endParaRPr lang="ru-RU" sz="1600" b="1" dirty="0">
            <a:solidFill>
              <a:schemeClr val="tx1">
                <a:lumMod val="95000"/>
                <a:lumOff val="5000"/>
              </a:schemeClr>
            </a:solidFill>
          </a:endParaRPr>
        </a:p>
      </dgm:t>
    </dgm:pt>
    <dgm:pt modelId="{98A3FB54-5A97-4F4E-810B-FE22F81A3E13}" type="parTrans" cxnId="{43D033D5-832C-47DC-92BC-8347CA99FD61}">
      <dgm:prSet/>
      <dgm:spPr/>
      <dgm:t>
        <a:bodyPr/>
        <a:lstStyle/>
        <a:p>
          <a:endParaRPr lang="ru-RU"/>
        </a:p>
      </dgm:t>
    </dgm:pt>
    <dgm:pt modelId="{F8709DEF-9101-43F7-B9A5-3DB90AE106C0}" type="sibTrans" cxnId="{43D033D5-832C-47DC-92BC-8347CA99FD61}">
      <dgm:prSet/>
      <dgm:spPr/>
      <dgm:t>
        <a:bodyPr/>
        <a:lstStyle/>
        <a:p>
          <a:endParaRPr lang="ru-RU"/>
        </a:p>
      </dgm:t>
    </dgm:pt>
    <dgm:pt modelId="{B7C7BECC-46A4-49A9-918E-769B41AF8CCA}">
      <dgm:prSet phldrT="[Текст]" custT="1"/>
      <dgm:spPr/>
      <dgm:t>
        <a:bodyPr/>
        <a:lstStyle/>
        <a:p>
          <a:r>
            <a:rPr lang="ru-RU" sz="1600" b="1" dirty="0" smtClean="0">
              <a:solidFill>
                <a:schemeClr val="tx1">
                  <a:lumMod val="95000"/>
                  <a:lumOff val="5000"/>
                </a:schemeClr>
              </a:solidFill>
            </a:rPr>
            <a:t>Использование технических средств в работе  с детьми.</a:t>
          </a:r>
          <a:endParaRPr lang="ru-RU" sz="1600" b="1" dirty="0">
            <a:solidFill>
              <a:schemeClr val="tx1">
                <a:lumMod val="95000"/>
                <a:lumOff val="5000"/>
              </a:schemeClr>
            </a:solidFill>
          </a:endParaRPr>
        </a:p>
      </dgm:t>
    </dgm:pt>
    <dgm:pt modelId="{917C70F3-75AB-4F9C-B92C-0742AA69F994}" type="parTrans" cxnId="{89F6A846-FB43-4DEE-8F66-E6C3ED698E27}">
      <dgm:prSet/>
      <dgm:spPr/>
      <dgm:t>
        <a:bodyPr/>
        <a:lstStyle/>
        <a:p>
          <a:endParaRPr lang="ru-RU"/>
        </a:p>
      </dgm:t>
    </dgm:pt>
    <dgm:pt modelId="{C8DFE008-3B06-41DF-8164-933E2F6DC0E5}" type="sibTrans" cxnId="{89F6A846-FB43-4DEE-8F66-E6C3ED698E27}">
      <dgm:prSet/>
      <dgm:spPr/>
      <dgm:t>
        <a:bodyPr/>
        <a:lstStyle/>
        <a:p>
          <a:endParaRPr lang="ru-RU"/>
        </a:p>
      </dgm:t>
    </dgm:pt>
    <dgm:pt modelId="{3342C23A-C132-4ABE-9280-4C3E38F2EFE5}">
      <dgm:prSet phldrT="[Текст]" custT="1"/>
      <dgm:spPr/>
      <dgm:t>
        <a:bodyPr/>
        <a:lstStyle/>
        <a:p>
          <a:r>
            <a:rPr lang="ru-RU" sz="1600" b="1" dirty="0" smtClean="0">
              <a:solidFill>
                <a:schemeClr val="tx1">
                  <a:lumMod val="95000"/>
                  <a:lumOff val="5000"/>
                </a:schemeClr>
              </a:solidFill>
            </a:rPr>
            <a:t>Использование ИКТ в работе с родителями.</a:t>
          </a:r>
          <a:endParaRPr lang="ru-RU" sz="1600" b="1" dirty="0">
            <a:solidFill>
              <a:schemeClr val="tx1">
                <a:lumMod val="95000"/>
                <a:lumOff val="5000"/>
              </a:schemeClr>
            </a:solidFill>
          </a:endParaRPr>
        </a:p>
      </dgm:t>
    </dgm:pt>
    <dgm:pt modelId="{28A33A3F-C973-4ABD-9EAC-7820C6E618B6}" type="parTrans" cxnId="{D4D819B7-7C4F-4659-95B9-6D6EBA0BFD65}">
      <dgm:prSet/>
      <dgm:spPr/>
      <dgm:t>
        <a:bodyPr/>
        <a:lstStyle/>
        <a:p>
          <a:endParaRPr lang="ru-RU"/>
        </a:p>
      </dgm:t>
    </dgm:pt>
    <dgm:pt modelId="{CF5201A4-18FE-431C-A952-DCFC3EFE1564}" type="sibTrans" cxnId="{D4D819B7-7C4F-4659-95B9-6D6EBA0BFD65}">
      <dgm:prSet/>
      <dgm:spPr/>
      <dgm:t>
        <a:bodyPr/>
        <a:lstStyle/>
        <a:p>
          <a:endParaRPr lang="ru-RU"/>
        </a:p>
      </dgm:t>
    </dgm:pt>
    <dgm:pt modelId="{4772AE9D-00A0-41EC-99F8-DC2B6A6C3554}">
      <dgm:prSet phldrT="[Текст]" custT="1"/>
      <dgm:spPr/>
      <dgm:t>
        <a:bodyPr/>
        <a:lstStyle/>
        <a:p>
          <a:r>
            <a:rPr lang="ru-RU" sz="1600" b="1" dirty="0" smtClean="0">
              <a:solidFill>
                <a:schemeClr val="tx1">
                  <a:lumMod val="95000"/>
                  <a:lumOff val="5000"/>
                </a:schemeClr>
              </a:solidFill>
            </a:rPr>
            <a:t>Оформление основной документации в электронном виде.</a:t>
          </a:r>
          <a:endParaRPr lang="ru-RU" sz="1600" b="1" dirty="0">
            <a:solidFill>
              <a:schemeClr val="tx1">
                <a:lumMod val="95000"/>
                <a:lumOff val="5000"/>
              </a:schemeClr>
            </a:solidFill>
          </a:endParaRPr>
        </a:p>
      </dgm:t>
    </dgm:pt>
    <dgm:pt modelId="{AC7BFE89-5BF0-463C-8369-62FA7700CB1A}" type="parTrans" cxnId="{B12B1F50-3A61-474C-B965-BAA480B1D231}">
      <dgm:prSet/>
      <dgm:spPr/>
      <dgm:t>
        <a:bodyPr/>
        <a:lstStyle/>
        <a:p>
          <a:endParaRPr lang="ru-RU"/>
        </a:p>
      </dgm:t>
    </dgm:pt>
    <dgm:pt modelId="{CF99670E-4BEA-4D10-A470-411F5268121D}" type="sibTrans" cxnId="{B12B1F50-3A61-474C-B965-BAA480B1D231}">
      <dgm:prSet/>
      <dgm:spPr/>
      <dgm:t>
        <a:bodyPr/>
        <a:lstStyle/>
        <a:p>
          <a:endParaRPr lang="ru-RU"/>
        </a:p>
      </dgm:t>
    </dgm:pt>
    <dgm:pt modelId="{DF7BB51C-C0CD-418B-8EF6-33163621A96E}">
      <dgm:prSet phldrT="[Текст]" custT="1"/>
      <dgm:spPr/>
      <dgm:t>
        <a:bodyPr/>
        <a:lstStyle/>
        <a:p>
          <a:pPr algn="ctr"/>
          <a:r>
            <a:rPr lang="ru-RU" sz="1600" b="1" dirty="0" smtClean="0">
              <a:solidFill>
                <a:schemeClr val="tx1">
                  <a:lumMod val="95000"/>
                  <a:lumOff val="5000"/>
                </a:schemeClr>
              </a:solidFill>
              <a:latin typeface="Times New Roman" pitchFamily="18" charset="0"/>
              <a:cs typeface="Times New Roman" pitchFamily="18" charset="0"/>
            </a:rPr>
            <a:t>Представление опыта ДОУ на ГМО, семинарах и стажировочных площадках посредством ИКТ.</a:t>
          </a:r>
          <a:endParaRPr lang="ru-RU" sz="1600" b="1" dirty="0">
            <a:solidFill>
              <a:schemeClr val="tx1">
                <a:lumMod val="95000"/>
                <a:lumOff val="5000"/>
              </a:schemeClr>
            </a:solidFill>
            <a:latin typeface="Times New Roman" pitchFamily="18" charset="0"/>
            <a:cs typeface="Times New Roman" pitchFamily="18" charset="0"/>
          </a:endParaRPr>
        </a:p>
      </dgm:t>
    </dgm:pt>
    <dgm:pt modelId="{1824C06A-5275-4F93-AE42-21CA8B11EDF5}" type="parTrans" cxnId="{B58DDBF8-16AF-4FAA-87CF-3256BC1CB4A6}">
      <dgm:prSet/>
      <dgm:spPr/>
      <dgm:t>
        <a:bodyPr/>
        <a:lstStyle/>
        <a:p>
          <a:endParaRPr lang="ru-RU"/>
        </a:p>
      </dgm:t>
    </dgm:pt>
    <dgm:pt modelId="{E86451AA-3FFF-420D-89DB-0F8C4F6B9921}" type="sibTrans" cxnId="{B58DDBF8-16AF-4FAA-87CF-3256BC1CB4A6}">
      <dgm:prSet/>
      <dgm:spPr/>
      <dgm:t>
        <a:bodyPr/>
        <a:lstStyle/>
        <a:p>
          <a:endParaRPr lang="ru-RU"/>
        </a:p>
      </dgm:t>
    </dgm:pt>
    <dgm:pt modelId="{0ABB4E1C-29F1-4733-BA0B-971D62E511BB}">
      <dgm:prSet phldrT="[Текст]" custT="1"/>
      <dgm:spPr/>
      <dgm:t>
        <a:bodyPr/>
        <a:lstStyle/>
        <a:p>
          <a:r>
            <a:rPr lang="ru-RU" sz="1600" b="1" dirty="0" smtClean="0">
              <a:solidFill>
                <a:schemeClr val="tx1"/>
              </a:solidFill>
              <a:latin typeface="Times New Roman" pitchFamily="18" charset="0"/>
              <a:cs typeface="Times New Roman" pitchFamily="18" charset="0"/>
            </a:rPr>
            <a:t>Использование технических средств на утренниках и выпускных.</a:t>
          </a:r>
          <a:endParaRPr lang="ru-RU" sz="1600" b="1" dirty="0">
            <a:solidFill>
              <a:schemeClr val="tx1"/>
            </a:solidFill>
            <a:latin typeface="Times New Roman" pitchFamily="18" charset="0"/>
            <a:cs typeface="Times New Roman" pitchFamily="18" charset="0"/>
          </a:endParaRPr>
        </a:p>
      </dgm:t>
    </dgm:pt>
    <dgm:pt modelId="{426F8E7F-A791-45FF-8D82-A1D74E27D4CD}" type="parTrans" cxnId="{750DD54C-A9F9-4076-BBB6-CF781741349B}">
      <dgm:prSet/>
      <dgm:spPr/>
      <dgm:t>
        <a:bodyPr/>
        <a:lstStyle/>
        <a:p>
          <a:endParaRPr lang="ru-RU"/>
        </a:p>
      </dgm:t>
    </dgm:pt>
    <dgm:pt modelId="{7ACEEF03-DD93-40A1-90E0-D4059830366F}" type="sibTrans" cxnId="{750DD54C-A9F9-4076-BBB6-CF781741349B}">
      <dgm:prSet/>
      <dgm:spPr/>
      <dgm:t>
        <a:bodyPr/>
        <a:lstStyle/>
        <a:p>
          <a:endParaRPr lang="ru-RU"/>
        </a:p>
      </dgm:t>
    </dgm:pt>
    <dgm:pt modelId="{CD3587A2-942B-419B-8A1F-E570DD070BA3}">
      <dgm:prSet phldrT="[Текст]" custT="1"/>
      <dgm:spPr/>
      <dgm:t>
        <a:bodyPr/>
        <a:lstStyle/>
        <a:p>
          <a:r>
            <a:rPr lang="ru-RU" sz="1400" b="1" dirty="0" smtClean="0">
              <a:solidFill>
                <a:schemeClr val="tx1">
                  <a:lumMod val="95000"/>
                  <a:lumOff val="5000"/>
                </a:schemeClr>
              </a:solidFill>
              <a:latin typeface="Times New Roman" pitchFamily="18" charset="0"/>
              <a:cs typeface="Times New Roman" pitchFamily="18" charset="0"/>
            </a:rPr>
            <a:t>Повышение уровня компетентности педагогов через использование  информационно-коммуникационных технологий. </a:t>
          </a:r>
          <a:endParaRPr lang="ru-RU" sz="1400" b="1" dirty="0">
            <a:solidFill>
              <a:schemeClr val="tx1">
                <a:lumMod val="95000"/>
                <a:lumOff val="5000"/>
              </a:schemeClr>
            </a:solidFill>
            <a:latin typeface="Times New Roman" pitchFamily="18" charset="0"/>
            <a:cs typeface="Times New Roman" pitchFamily="18" charset="0"/>
          </a:endParaRPr>
        </a:p>
      </dgm:t>
    </dgm:pt>
    <dgm:pt modelId="{E5973D14-3BB2-4101-B9D2-CAC49F46E51B}" type="parTrans" cxnId="{1373B48D-89EB-4FA9-AB8F-9470DF449755}">
      <dgm:prSet/>
      <dgm:spPr/>
      <dgm:t>
        <a:bodyPr/>
        <a:lstStyle/>
        <a:p>
          <a:endParaRPr lang="ru-RU"/>
        </a:p>
      </dgm:t>
    </dgm:pt>
    <dgm:pt modelId="{C5BD39D7-C525-4011-85FE-300111B63D74}" type="sibTrans" cxnId="{1373B48D-89EB-4FA9-AB8F-9470DF449755}">
      <dgm:prSet/>
      <dgm:spPr/>
      <dgm:t>
        <a:bodyPr/>
        <a:lstStyle/>
        <a:p>
          <a:endParaRPr lang="ru-RU"/>
        </a:p>
      </dgm:t>
    </dgm:pt>
    <dgm:pt modelId="{F25BB1BA-8857-40A4-ABAE-31C02225AA78}">
      <dgm:prSet phldrT="[Текст]" custT="1"/>
      <dgm:spPr/>
      <dgm:t>
        <a:bodyPr/>
        <a:lstStyle/>
        <a:p>
          <a:r>
            <a:rPr lang="ru-RU" sz="1600" b="1" dirty="0" smtClean="0">
              <a:solidFill>
                <a:schemeClr val="tx1">
                  <a:lumMod val="95000"/>
                  <a:lumOff val="5000"/>
                </a:schemeClr>
              </a:solidFill>
              <a:latin typeface="Times New Roman" pitchFamily="18" charset="0"/>
              <a:cs typeface="Times New Roman" pitchFamily="18" charset="0"/>
            </a:rPr>
            <a:t>Использование ИКТ в работе с педагогическим составом ДОУ.</a:t>
          </a:r>
          <a:endParaRPr lang="ru-RU" sz="1600" b="1" dirty="0">
            <a:solidFill>
              <a:schemeClr val="tx1">
                <a:lumMod val="95000"/>
                <a:lumOff val="5000"/>
              </a:schemeClr>
            </a:solidFill>
            <a:latin typeface="Times New Roman" pitchFamily="18" charset="0"/>
            <a:cs typeface="Times New Roman" pitchFamily="18" charset="0"/>
          </a:endParaRPr>
        </a:p>
      </dgm:t>
    </dgm:pt>
    <dgm:pt modelId="{847E49F9-9DE2-4367-8930-74E09AA3F7DB}" type="parTrans" cxnId="{0741D467-03A3-4F4E-A818-5EF69A3489E7}">
      <dgm:prSet/>
      <dgm:spPr/>
      <dgm:t>
        <a:bodyPr/>
        <a:lstStyle/>
        <a:p>
          <a:endParaRPr lang="ru-RU"/>
        </a:p>
      </dgm:t>
    </dgm:pt>
    <dgm:pt modelId="{9623F02C-6F2B-4923-BAD6-6DF70EA7EF47}" type="sibTrans" cxnId="{0741D467-03A3-4F4E-A818-5EF69A3489E7}">
      <dgm:prSet/>
      <dgm:spPr/>
      <dgm:t>
        <a:bodyPr/>
        <a:lstStyle/>
        <a:p>
          <a:endParaRPr lang="ru-RU"/>
        </a:p>
      </dgm:t>
    </dgm:pt>
    <dgm:pt modelId="{D9FFBD80-3AEB-4F34-8174-4FD3806226F5}" type="pres">
      <dgm:prSet presAssocID="{98B3285A-FDED-426A-B632-34C92CDEC0D1}" presName="Name0" presStyleCnt="0">
        <dgm:presLayoutVars>
          <dgm:dir/>
          <dgm:animLvl val="lvl"/>
          <dgm:resizeHandles val="exact"/>
        </dgm:presLayoutVars>
      </dgm:prSet>
      <dgm:spPr/>
      <dgm:t>
        <a:bodyPr/>
        <a:lstStyle/>
        <a:p>
          <a:endParaRPr lang="ru-RU"/>
        </a:p>
      </dgm:t>
    </dgm:pt>
    <dgm:pt modelId="{390B2FA9-42D4-444F-B36F-DCA098E5EDE8}" type="pres">
      <dgm:prSet presAssocID="{4772AE9D-00A0-41EC-99F8-DC2B6A6C3554}" presName="linNode" presStyleCnt="0"/>
      <dgm:spPr/>
    </dgm:pt>
    <dgm:pt modelId="{AD4684D6-724A-4FFC-BE56-86C670B4A53D}" type="pres">
      <dgm:prSet presAssocID="{4772AE9D-00A0-41EC-99F8-DC2B6A6C3554}" presName="parentText" presStyleLbl="node1" presStyleIdx="0" presStyleCnt="8" custScaleX="104446" custScaleY="152701" custLinFactY="100000" custLinFactNeighborX="-77854" custLinFactNeighborY="124866">
        <dgm:presLayoutVars>
          <dgm:chMax val="1"/>
          <dgm:bulletEnabled val="1"/>
        </dgm:presLayoutVars>
      </dgm:prSet>
      <dgm:spPr/>
      <dgm:t>
        <a:bodyPr/>
        <a:lstStyle/>
        <a:p>
          <a:endParaRPr lang="ru-RU"/>
        </a:p>
      </dgm:t>
    </dgm:pt>
    <dgm:pt modelId="{17946D36-299C-4ACE-BC8B-57A5E56A242D}" type="pres">
      <dgm:prSet presAssocID="{CF99670E-4BEA-4D10-A470-411F5268121D}" presName="sp" presStyleCnt="0"/>
      <dgm:spPr/>
    </dgm:pt>
    <dgm:pt modelId="{28063C74-FA89-4989-B29F-39287BA45779}" type="pres">
      <dgm:prSet presAssocID="{D3B50459-03C4-4F10-B121-292BBC911AA2}" presName="linNode" presStyleCnt="0"/>
      <dgm:spPr/>
    </dgm:pt>
    <dgm:pt modelId="{5DDC008D-F2D8-402A-A2E7-4D2F9D744732}" type="pres">
      <dgm:prSet presAssocID="{D3B50459-03C4-4F10-B121-292BBC911AA2}" presName="parentText" presStyleLbl="node1" presStyleIdx="1" presStyleCnt="8" custScaleX="104445" custScaleY="94641" custLinFactNeighborX="-80000" custLinFactNeighborY="-74921">
        <dgm:presLayoutVars>
          <dgm:chMax val="1"/>
          <dgm:bulletEnabled val="1"/>
        </dgm:presLayoutVars>
      </dgm:prSet>
      <dgm:spPr/>
      <dgm:t>
        <a:bodyPr/>
        <a:lstStyle/>
        <a:p>
          <a:endParaRPr lang="ru-RU"/>
        </a:p>
      </dgm:t>
    </dgm:pt>
    <dgm:pt modelId="{0EEDD91B-703A-48C3-B8FD-2B24EACE64AB}" type="pres">
      <dgm:prSet presAssocID="{F8709DEF-9101-43F7-B9A5-3DB90AE106C0}" presName="sp" presStyleCnt="0"/>
      <dgm:spPr/>
    </dgm:pt>
    <dgm:pt modelId="{9331D1AA-DCF2-49AD-9DFF-685A35625CFF}" type="pres">
      <dgm:prSet presAssocID="{B7C7BECC-46A4-49A9-918E-769B41AF8CCA}" presName="linNode" presStyleCnt="0"/>
      <dgm:spPr/>
    </dgm:pt>
    <dgm:pt modelId="{26259156-2E28-47DF-AFC0-5EB5B1F7C59D}" type="pres">
      <dgm:prSet presAssocID="{B7C7BECC-46A4-49A9-918E-769B41AF8CCA}" presName="parentText" presStyleLbl="node1" presStyleIdx="2" presStyleCnt="8" custLinFactY="200000" custLinFactNeighborX="-77778" custLinFactNeighborY="293545">
        <dgm:presLayoutVars>
          <dgm:chMax val="1"/>
          <dgm:bulletEnabled val="1"/>
        </dgm:presLayoutVars>
      </dgm:prSet>
      <dgm:spPr/>
      <dgm:t>
        <a:bodyPr/>
        <a:lstStyle/>
        <a:p>
          <a:endParaRPr lang="ru-RU"/>
        </a:p>
      </dgm:t>
    </dgm:pt>
    <dgm:pt modelId="{D475FB5A-0318-4D17-BD8F-4685244172A0}" type="pres">
      <dgm:prSet presAssocID="{C8DFE008-3B06-41DF-8164-933E2F6DC0E5}" presName="sp" presStyleCnt="0"/>
      <dgm:spPr/>
    </dgm:pt>
    <dgm:pt modelId="{49CB31C4-1871-470D-A277-7F2330B2DC11}" type="pres">
      <dgm:prSet presAssocID="{3342C23A-C132-4ABE-9280-4C3E38F2EFE5}" presName="linNode" presStyleCnt="0"/>
      <dgm:spPr/>
    </dgm:pt>
    <dgm:pt modelId="{7BE77599-0E06-483C-BF79-51B9E73B7E90}" type="pres">
      <dgm:prSet presAssocID="{3342C23A-C132-4ABE-9280-4C3E38F2EFE5}" presName="parentText" presStyleLbl="node1" presStyleIdx="3" presStyleCnt="8" custScaleX="113333" custLinFactY="-100000" custLinFactNeighborX="68889" custLinFactNeighborY="-184509">
        <dgm:presLayoutVars>
          <dgm:chMax val="1"/>
          <dgm:bulletEnabled val="1"/>
        </dgm:presLayoutVars>
      </dgm:prSet>
      <dgm:spPr/>
      <dgm:t>
        <a:bodyPr/>
        <a:lstStyle/>
        <a:p>
          <a:endParaRPr lang="ru-RU"/>
        </a:p>
      </dgm:t>
    </dgm:pt>
    <dgm:pt modelId="{7DE6B97D-42CE-4991-A385-F4A4893157D7}" type="pres">
      <dgm:prSet presAssocID="{CF5201A4-18FE-431C-A952-DCFC3EFE1564}" presName="sp" presStyleCnt="0"/>
      <dgm:spPr/>
    </dgm:pt>
    <dgm:pt modelId="{FB24EC5C-D44F-4992-B6F2-F09A0C434FB8}" type="pres">
      <dgm:prSet presAssocID="{F25BB1BA-8857-40A4-ABAE-31C02225AA78}" presName="linNode" presStyleCnt="0"/>
      <dgm:spPr/>
    </dgm:pt>
    <dgm:pt modelId="{65232091-19AF-4194-BC57-D2CB82573A51}" type="pres">
      <dgm:prSet presAssocID="{F25BB1BA-8857-40A4-ABAE-31C02225AA78}" presName="parentText" presStyleLbl="node1" presStyleIdx="4" presStyleCnt="8" custLinFactNeighborX="-77778" custLinFactNeighborY="87039">
        <dgm:presLayoutVars>
          <dgm:chMax val="1"/>
          <dgm:bulletEnabled val="1"/>
        </dgm:presLayoutVars>
      </dgm:prSet>
      <dgm:spPr/>
      <dgm:t>
        <a:bodyPr/>
        <a:lstStyle/>
        <a:p>
          <a:endParaRPr lang="ru-RU"/>
        </a:p>
      </dgm:t>
    </dgm:pt>
    <dgm:pt modelId="{8337D11B-B88C-4C7C-9965-44D94F0058E5}" type="pres">
      <dgm:prSet presAssocID="{9623F02C-6F2B-4923-BAD6-6DF70EA7EF47}" presName="sp" presStyleCnt="0"/>
      <dgm:spPr/>
    </dgm:pt>
    <dgm:pt modelId="{AF97DAEA-CF30-4883-9A4C-4C23D04C9158}" type="pres">
      <dgm:prSet presAssocID="{DF7BB51C-C0CD-418B-8EF6-33163621A96E}" presName="linNode" presStyleCnt="0"/>
      <dgm:spPr/>
    </dgm:pt>
    <dgm:pt modelId="{A1A74231-7603-4D4D-BBBE-E4FF3D348EBB}" type="pres">
      <dgm:prSet presAssocID="{DF7BB51C-C0CD-418B-8EF6-33163621A96E}" presName="parentText" presStyleLbl="node1" presStyleIdx="5" presStyleCnt="8" custScaleX="104445" custScaleY="126050" custLinFactNeighborX="75556" custLinFactNeighborY="-27612">
        <dgm:presLayoutVars>
          <dgm:chMax val="1"/>
          <dgm:bulletEnabled val="1"/>
        </dgm:presLayoutVars>
      </dgm:prSet>
      <dgm:spPr/>
      <dgm:t>
        <a:bodyPr/>
        <a:lstStyle/>
        <a:p>
          <a:endParaRPr lang="ru-RU"/>
        </a:p>
      </dgm:t>
    </dgm:pt>
    <dgm:pt modelId="{B3CA2253-0A49-4A39-91F0-8D14B868BEEC}" type="pres">
      <dgm:prSet presAssocID="{E86451AA-3FFF-420D-89DB-0F8C4F6B9921}" presName="sp" presStyleCnt="0"/>
      <dgm:spPr/>
    </dgm:pt>
    <dgm:pt modelId="{0D3F685F-F54D-468E-85C8-910A16A6C603}" type="pres">
      <dgm:prSet presAssocID="{0ABB4E1C-29F1-4733-BA0B-971D62E511BB}" presName="linNode" presStyleCnt="0"/>
      <dgm:spPr/>
    </dgm:pt>
    <dgm:pt modelId="{3735398B-578A-4830-AF62-EC896EE65265}" type="pres">
      <dgm:prSet presAssocID="{0ABB4E1C-29F1-4733-BA0B-971D62E511BB}" presName="parentText" presStyleLbl="node1" presStyleIdx="6" presStyleCnt="8" custScaleX="113333" custLinFactNeighborX="68889" custLinFactNeighborY="50758">
        <dgm:presLayoutVars>
          <dgm:chMax val="1"/>
          <dgm:bulletEnabled val="1"/>
        </dgm:presLayoutVars>
      </dgm:prSet>
      <dgm:spPr/>
      <dgm:t>
        <a:bodyPr/>
        <a:lstStyle/>
        <a:p>
          <a:endParaRPr lang="ru-RU"/>
        </a:p>
      </dgm:t>
    </dgm:pt>
    <dgm:pt modelId="{9FC13240-1D27-449D-89C0-BED67FD99949}" type="pres">
      <dgm:prSet presAssocID="{7ACEEF03-DD93-40A1-90E0-D4059830366F}" presName="sp" presStyleCnt="0"/>
      <dgm:spPr/>
    </dgm:pt>
    <dgm:pt modelId="{50F5A608-4BD4-46F8-B3FB-47735B103AFC}" type="pres">
      <dgm:prSet presAssocID="{CD3587A2-942B-419B-8A1F-E570DD070BA3}" presName="linNode" presStyleCnt="0"/>
      <dgm:spPr/>
    </dgm:pt>
    <dgm:pt modelId="{E5B88C8C-A94E-4913-AEE7-281816054E1A}" type="pres">
      <dgm:prSet presAssocID="{CD3587A2-942B-419B-8A1F-E570DD070BA3}" presName="parentText" presStyleLbl="node1" presStyleIdx="7" presStyleCnt="8" custScaleX="109135" custScaleY="158667" custLinFactY="-293970" custLinFactNeighborX="68957" custLinFactNeighborY="-300000">
        <dgm:presLayoutVars>
          <dgm:chMax val="1"/>
          <dgm:bulletEnabled val="1"/>
        </dgm:presLayoutVars>
      </dgm:prSet>
      <dgm:spPr/>
      <dgm:t>
        <a:bodyPr/>
        <a:lstStyle/>
        <a:p>
          <a:endParaRPr lang="ru-RU"/>
        </a:p>
      </dgm:t>
    </dgm:pt>
  </dgm:ptLst>
  <dgm:cxnLst>
    <dgm:cxn modelId="{B58DDBF8-16AF-4FAA-87CF-3256BC1CB4A6}" srcId="{98B3285A-FDED-426A-B632-34C92CDEC0D1}" destId="{DF7BB51C-C0CD-418B-8EF6-33163621A96E}" srcOrd="5" destOrd="0" parTransId="{1824C06A-5275-4F93-AE42-21CA8B11EDF5}" sibTransId="{E86451AA-3FFF-420D-89DB-0F8C4F6B9921}"/>
    <dgm:cxn modelId="{74410C5E-7EB2-4FB4-B54D-A394854BF145}" type="presOf" srcId="{4772AE9D-00A0-41EC-99F8-DC2B6A6C3554}" destId="{AD4684D6-724A-4FFC-BE56-86C670B4A53D}" srcOrd="0" destOrd="0" presId="urn:microsoft.com/office/officeart/2005/8/layout/vList5"/>
    <dgm:cxn modelId="{9A5EFDA5-88DE-4D94-B802-4ABE659FEDC5}" type="presOf" srcId="{B7C7BECC-46A4-49A9-918E-769B41AF8CCA}" destId="{26259156-2E28-47DF-AFC0-5EB5B1F7C59D}" srcOrd="0" destOrd="0" presId="urn:microsoft.com/office/officeart/2005/8/layout/vList5"/>
    <dgm:cxn modelId="{43D033D5-832C-47DC-92BC-8347CA99FD61}" srcId="{98B3285A-FDED-426A-B632-34C92CDEC0D1}" destId="{D3B50459-03C4-4F10-B121-292BBC911AA2}" srcOrd="1" destOrd="0" parTransId="{98A3FB54-5A97-4F4E-810B-FE22F81A3E13}" sibTransId="{F8709DEF-9101-43F7-B9A5-3DB90AE106C0}"/>
    <dgm:cxn modelId="{D4D819B7-7C4F-4659-95B9-6D6EBA0BFD65}" srcId="{98B3285A-FDED-426A-B632-34C92CDEC0D1}" destId="{3342C23A-C132-4ABE-9280-4C3E38F2EFE5}" srcOrd="3" destOrd="0" parTransId="{28A33A3F-C973-4ABD-9EAC-7820C6E618B6}" sibTransId="{CF5201A4-18FE-431C-A952-DCFC3EFE1564}"/>
    <dgm:cxn modelId="{89F6A846-FB43-4DEE-8F66-E6C3ED698E27}" srcId="{98B3285A-FDED-426A-B632-34C92CDEC0D1}" destId="{B7C7BECC-46A4-49A9-918E-769B41AF8CCA}" srcOrd="2" destOrd="0" parTransId="{917C70F3-75AB-4F9C-B92C-0742AA69F994}" sibTransId="{C8DFE008-3B06-41DF-8164-933E2F6DC0E5}"/>
    <dgm:cxn modelId="{A12D0C1B-8B7B-47FE-9A3E-D6EC5D5B38E8}" type="presOf" srcId="{D3B50459-03C4-4F10-B121-292BBC911AA2}" destId="{5DDC008D-F2D8-402A-A2E7-4D2F9D744732}" srcOrd="0" destOrd="0" presId="urn:microsoft.com/office/officeart/2005/8/layout/vList5"/>
    <dgm:cxn modelId="{750DD54C-A9F9-4076-BBB6-CF781741349B}" srcId="{98B3285A-FDED-426A-B632-34C92CDEC0D1}" destId="{0ABB4E1C-29F1-4733-BA0B-971D62E511BB}" srcOrd="6" destOrd="0" parTransId="{426F8E7F-A791-45FF-8D82-A1D74E27D4CD}" sibTransId="{7ACEEF03-DD93-40A1-90E0-D4059830366F}"/>
    <dgm:cxn modelId="{1373B48D-89EB-4FA9-AB8F-9470DF449755}" srcId="{98B3285A-FDED-426A-B632-34C92CDEC0D1}" destId="{CD3587A2-942B-419B-8A1F-E570DD070BA3}" srcOrd="7" destOrd="0" parTransId="{E5973D14-3BB2-4101-B9D2-CAC49F46E51B}" sibTransId="{C5BD39D7-C525-4011-85FE-300111B63D74}"/>
    <dgm:cxn modelId="{B12B1F50-3A61-474C-B965-BAA480B1D231}" srcId="{98B3285A-FDED-426A-B632-34C92CDEC0D1}" destId="{4772AE9D-00A0-41EC-99F8-DC2B6A6C3554}" srcOrd="0" destOrd="0" parTransId="{AC7BFE89-5BF0-463C-8369-62FA7700CB1A}" sibTransId="{CF99670E-4BEA-4D10-A470-411F5268121D}"/>
    <dgm:cxn modelId="{0741D467-03A3-4F4E-A818-5EF69A3489E7}" srcId="{98B3285A-FDED-426A-B632-34C92CDEC0D1}" destId="{F25BB1BA-8857-40A4-ABAE-31C02225AA78}" srcOrd="4" destOrd="0" parTransId="{847E49F9-9DE2-4367-8930-74E09AA3F7DB}" sibTransId="{9623F02C-6F2B-4923-BAD6-6DF70EA7EF47}"/>
    <dgm:cxn modelId="{23FB6A50-84F3-4829-8F8B-8766FBA132EA}" type="presOf" srcId="{DF7BB51C-C0CD-418B-8EF6-33163621A96E}" destId="{A1A74231-7603-4D4D-BBBE-E4FF3D348EBB}" srcOrd="0" destOrd="0" presId="urn:microsoft.com/office/officeart/2005/8/layout/vList5"/>
    <dgm:cxn modelId="{A52B9A4B-2C44-4C04-8ED7-2DE91D493739}" type="presOf" srcId="{0ABB4E1C-29F1-4733-BA0B-971D62E511BB}" destId="{3735398B-578A-4830-AF62-EC896EE65265}" srcOrd="0" destOrd="0" presId="urn:microsoft.com/office/officeart/2005/8/layout/vList5"/>
    <dgm:cxn modelId="{4892587C-650F-48C9-BE8A-014F0E5C4FB0}" type="presOf" srcId="{98B3285A-FDED-426A-B632-34C92CDEC0D1}" destId="{D9FFBD80-3AEB-4F34-8174-4FD3806226F5}" srcOrd="0" destOrd="0" presId="urn:microsoft.com/office/officeart/2005/8/layout/vList5"/>
    <dgm:cxn modelId="{C9C6DEAC-95BB-4D26-8074-628096EAD7FA}" type="presOf" srcId="{CD3587A2-942B-419B-8A1F-E570DD070BA3}" destId="{E5B88C8C-A94E-4913-AEE7-281816054E1A}" srcOrd="0" destOrd="0" presId="urn:microsoft.com/office/officeart/2005/8/layout/vList5"/>
    <dgm:cxn modelId="{ACE3C6E8-516A-41BF-92CA-AD4230603AED}" type="presOf" srcId="{3342C23A-C132-4ABE-9280-4C3E38F2EFE5}" destId="{7BE77599-0E06-483C-BF79-51B9E73B7E90}" srcOrd="0" destOrd="0" presId="urn:microsoft.com/office/officeart/2005/8/layout/vList5"/>
    <dgm:cxn modelId="{2AB2140E-9C63-490F-96AA-8BEDB7412C9C}" type="presOf" srcId="{F25BB1BA-8857-40A4-ABAE-31C02225AA78}" destId="{65232091-19AF-4194-BC57-D2CB82573A51}" srcOrd="0" destOrd="0" presId="urn:microsoft.com/office/officeart/2005/8/layout/vList5"/>
    <dgm:cxn modelId="{A6B2944D-BC68-4A99-A9F3-DDC7F884E6CB}" type="presParOf" srcId="{D9FFBD80-3AEB-4F34-8174-4FD3806226F5}" destId="{390B2FA9-42D4-444F-B36F-DCA098E5EDE8}" srcOrd="0" destOrd="0" presId="urn:microsoft.com/office/officeart/2005/8/layout/vList5"/>
    <dgm:cxn modelId="{FC765859-E67D-4FE1-B61B-1FE611B80628}" type="presParOf" srcId="{390B2FA9-42D4-444F-B36F-DCA098E5EDE8}" destId="{AD4684D6-724A-4FFC-BE56-86C670B4A53D}" srcOrd="0" destOrd="0" presId="urn:microsoft.com/office/officeart/2005/8/layout/vList5"/>
    <dgm:cxn modelId="{C9B94F91-3B0B-4E2C-8382-78687B47EBE2}" type="presParOf" srcId="{D9FFBD80-3AEB-4F34-8174-4FD3806226F5}" destId="{17946D36-299C-4ACE-BC8B-57A5E56A242D}" srcOrd="1" destOrd="0" presId="urn:microsoft.com/office/officeart/2005/8/layout/vList5"/>
    <dgm:cxn modelId="{0E74F4BA-DA91-4F8B-81ED-7758CC991D83}" type="presParOf" srcId="{D9FFBD80-3AEB-4F34-8174-4FD3806226F5}" destId="{28063C74-FA89-4989-B29F-39287BA45779}" srcOrd="2" destOrd="0" presId="urn:microsoft.com/office/officeart/2005/8/layout/vList5"/>
    <dgm:cxn modelId="{2167096B-0B62-4869-ACB6-F5BB438CA389}" type="presParOf" srcId="{28063C74-FA89-4989-B29F-39287BA45779}" destId="{5DDC008D-F2D8-402A-A2E7-4D2F9D744732}" srcOrd="0" destOrd="0" presId="urn:microsoft.com/office/officeart/2005/8/layout/vList5"/>
    <dgm:cxn modelId="{DC0E0670-7DD8-4615-9D1C-001C26598386}" type="presParOf" srcId="{D9FFBD80-3AEB-4F34-8174-4FD3806226F5}" destId="{0EEDD91B-703A-48C3-B8FD-2B24EACE64AB}" srcOrd="3" destOrd="0" presId="urn:microsoft.com/office/officeart/2005/8/layout/vList5"/>
    <dgm:cxn modelId="{ADE6DDA7-9215-4F14-BA8A-BAA34AA0E896}" type="presParOf" srcId="{D9FFBD80-3AEB-4F34-8174-4FD3806226F5}" destId="{9331D1AA-DCF2-49AD-9DFF-685A35625CFF}" srcOrd="4" destOrd="0" presId="urn:microsoft.com/office/officeart/2005/8/layout/vList5"/>
    <dgm:cxn modelId="{025D89EE-9C5B-4F82-944A-14F0A4754691}" type="presParOf" srcId="{9331D1AA-DCF2-49AD-9DFF-685A35625CFF}" destId="{26259156-2E28-47DF-AFC0-5EB5B1F7C59D}" srcOrd="0" destOrd="0" presId="urn:microsoft.com/office/officeart/2005/8/layout/vList5"/>
    <dgm:cxn modelId="{49ADC4A7-AA95-4B90-8256-5FA369D33D21}" type="presParOf" srcId="{D9FFBD80-3AEB-4F34-8174-4FD3806226F5}" destId="{D475FB5A-0318-4D17-BD8F-4685244172A0}" srcOrd="5" destOrd="0" presId="urn:microsoft.com/office/officeart/2005/8/layout/vList5"/>
    <dgm:cxn modelId="{A7A65052-CEE5-4B8C-AECA-3D81818FE53A}" type="presParOf" srcId="{D9FFBD80-3AEB-4F34-8174-4FD3806226F5}" destId="{49CB31C4-1871-470D-A277-7F2330B2DC11}" srcOrd="6" destOrd="0" presId="urn:microsoft.com/office/officeart/2005/8/layout/vList5"/>
    <dgm:cxn modelId="{EC248C49-4446-4AD7-996D-0318EE9E890B}" type="presParOf" srcId="{49CB31C4-1871-470D-A277-7F2330B2DC11}" destId="{7BE77599-0E06-483C-BF79-51B9E73B7E90}" srcOrd="0" destOrd="0" presId="urn:microsoft.com/office/officeart/2005/8/layout/vList5"/>
    <dgm:cxn modelId="{E2737230-1B91-40A3-A657-8B0E59670673}" type="presParOf" srcId="{D9FFBD80-3AEB-4F34-8174-4FD3806226F5}" destId="{7DE6B97D-42CE-4991-A385-F4A4893157D7}" srcOrd="7" destOrd="0" presId="urn:microsoft.com/office/officeart/2005/8/layout/vList5"/>
    <dgm:cxn modelId="{AB6A1E77-23C7-40F9-9962-505AF09D8D78}" type="presParOf" srcId="{D9FFBD80-3AEB-4F34-8174-4FD3806226F5}" destId="{FB24EC5C-D44F-4992-B6F2-F09A0C434FB8}" srcOrd="8" destOrd="0" presId="urn:microsoft.com/office/officeart/2005/8/layout/vList5"/>
    <dgm:cxn modelId="{2C338D03-5B43-4F68-9F62-EEA7BFE71D74}" type="presParOf" srcId="{FB24EC5C-D44F-4992-B6F2-F09A0C434FB8}" destId="{65232091-19AF-4194-BC57-D2CB82573A51}" srcOrd="0" destOrd="0" presId="urn:microsoft.com/office/officeart/2005/8/layout/vList5"/>
    <dgm:cxn modelId="{9A662380-C744-4F29-AF62-E8A792FBE0A1}" type="presParOf" srcId="{D9FFBD80-3AEB-4F34-8174-4FD3806226F5}" destId="{8337D11B-B88C-4C7C-9965-44D94F0058E5}" srcOrd="9" destOrd="0" presId="urn:microsoft.com/office/officeart/2005/8/layout/vList5"/>
    <dgm:cxn modelId="{C89B0FA2-8869-4771-BBB7-E6501A63357B}" type="presParOf" srcId="{D9FFBD80-3AEB-4F34-8174-4FD3806226F5}" destId="{AF97DAEA-CF30-4883-9A4C-4C23D04C9158}" srcOrd="10" destOrd="0" presId="urn:microsoft.com/office/officeart/2005/8/layout/vList5"/>
    <dgm:cxn modelId="{1C9F627C-ECF3-4F8E-BC03-85D5D2BD2FA7}" type="presParOf" srcId="{AF97DAEA-CF30-4883-9A4C-4C23D04C9158}" destId="{A1A74231-7603-4D4D-BBBE-E4FF3D348EBB}" srcOrd="0" destOrd="0" presId="urn:microsoft.com/office/officeart/2005/8/layout/vList5"/>
    <dgm:cxn modelId="{1336388A-7C4C-4A88-B12C-D25B6E2677EC}" type="presParOf" srcId="{D9FFBD80-3AEB-4F34-8174-4FD3806226F5}" destId="{B3CA2253-0A49-4A39-91F0-8D14B868BEEC}" srcOrd="11" destOrd="0" presId="urn:microsoft.com/office/officeart/2005/8/layout/vList5"/>
    <dgm:cxn modelId="{3DAE6186-F7ED-44D2-A985-D3874B88D6B2}" type="presParOf" srcId="{D9FFBD80-3AEB-4F34-8174-4FD3806226F5}" destId="{0D3F685F-F54D-468E-85C8-910A16A6C603}" srcOrd="12" destOrd="0" presId="urn:microsoft.com/office/officeart/2005/8/layout/vList5"/>
    <dgm:cxn modelId="{107F1F73-0BBF-4F87-81B0-CE6A1A1DA676}" type="presParOf" srcId="{0D3F685F-F54D-468E-85C8-910A16A6C603}" destId="{3735398B-578A-4830-AF62-EC896EE65265}" srcOrd="0" destOrd="0" presId="urn:microsoft.com/office/officeart/2005/8/layout/vList5"/>
    <dgm:cxn modelId="{CE84BF61-0BAB-44F7-83F6-9BD8C2C45394}" type="presParOf" srcId="{D9FFBD80-3AEB-4F34-8174-4FD3806226F5}" destId="{9FC13240-1D27-449D-89C0-BED67FD99949}" srcOrd="13" destOrd="0" presId="urn:microsoft.com/office/officeart/2005/8/layout/vList5"/>
    <dgm:cxn modelId="{5CC2EE6E-3DDF-4995-B5D8-53D539DECA17}" type="presParOf" srcId="{D9FFBD80-3AEB-4F34-8174-4FD3806226F5}" destId="{50F5A608-4BD4-46F8-B3FB-47735B103AFC}" srcOrd="14" destOrd="0" presId="urn:microsoft.com/office/officeart/2005/8/layout/vList5"/>
    <dgm:cxn modelId="{EE38FF94-5263-4660-B245-6F81DAD8AE5E}" type="presParOf" srcId="{50F5A608-4BD4-46F8-B3FB-47735B103AFC}" destId="{E5B88C8C-A94E-4913-AEE7-281816054E1A}"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191D43-42D6-4CB9-B6B6-5E568BCF95CF}"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ru-RU"/>
        </a:p>
      </dgm:t>
    </dgm:pt>
    <dgm:pt modelId="{F5AF65D1-4AAB-4687-A5B9-5CE747546740}">
      <dgm:prSet phldrT="[Текст]" custT="1"/>
      <dgm:spPr/>
      <dgm:t>
        <a:bodyPr/>
        <a:lstStyle/>
        <a:p>
          <a:r>
            <a:rPr lang="ru-RU" sz="2000" b="1" dirty="0" smtClean="0">
              <a:solidFill>
                <a:schemeClr val="tx1">
                  <a:lumMod val="95000"/>
                  <a:lumOff val="5000"/>
                </a:schemeClr>
              </a:solidFill>
            </a:rPr>
            <a:t>1.</a:t>
          </a:r>
          <a:endParaRPr lang="ru-RU" sz="2000" b="1" dirty="0">
            <a:solidFill>
              <a:schemeClr val="tx1">
                <a:lumMod val="95000"/>
                <a:lumOff val="5000"/>
              </a:schemeClr>
            </a:solidFill>
            <a:latin typeface="Times New Roman" pitchFamily="18" charset="0"/>
            <a:cs typeface="Times New Roman" pitchFamily="18" charset="0"/>
          </a:endParaRPr>
        </a:p>
      </dgm:t>
    </dgm:pt>
    <dgm:pt modelId="{8B4D51E9-D9A8-4BF0-90E8-3420B32DECF6}" type="parTrans" cxnId="{DB5AA7BD-2749-465A-A902-556CBE11DC9F}">
      <dgm:prSet/>
      <dgm:spPr/>
      <dgm:t>
        <a:bodyPr/>
        <a:lstStyle/>
        <a:p>
          <a:endParaRPr lang="ru-RU"/>
        </a:p>
      </dgm:t>
    </dgm:pt>
    <dgm:pt modelId="{1223F7A2-5FC9-4F97-8C63-28CC0E572EA6}" type="sibTrans" cxnId="{DB5AA7BD-2749-465A-A902-556CBE11DC9F}">
      <dgm:prSet/>
      <dgm:spPr/>
      <dgm:t>
        <a:bodyPr/>
        <a:lstStyle/>
        <a:p>
          <a:endParaRPr lang="ru-RU"/>
        </a:p>
      </dgm:t>
    </dgm:pt>
    <dgm:pt modelId="{7E427F73-7398-438E-B1DF-9BAC2E2A7FE9}">
      <dgm:prSet phldrT="[Текст]" custT="1"/>
      <dgm:spPr/>
      <dgm:t>
        <a:bodyPr/>
        <a:lstStyle/>
        <a:p>
          <a:pPr algn="ctr"/>
          <a:r>
            <a:rPr lang="ru-RU" sz="2000" b="1" dirty="0" smtClean="0">
              <a:solidFill>
                <a:schemeClr val="tx1">
                  <a:lumMod val="95000"/>
                  <a:lumOff val="5000"/>
                </a:schemeClr>
              </a:solidFill>
              <a:latin typeface="Times New Roman" pitchFamily="18" charset="0"/>
              <a:cs typeface="Times New Roman" pitchFamily="18" charset="0"/>
            </a:rPr>
            <a:t>2.</a:t>
          </a:r>
          <a:endParaRPr lang="ru-RU" sz="2000" b="1" dirty="0">
            <a:solidFill>
              <a:schemeClr val="tx1">
                <a:lumMod val="95000"/>
                <a:lumOff val="5000"/>
              </a:schemeClr>
            </a:solidFill>
            <a:latin typeface="Times New Roman" pitchFamily="18" charset="0"/>
            <a:cs typeface="Times New Roman" pitchFamily="18" charset="0"/>
          </a:endParaRPr>
        </a:p>
      </dgm:t>
    </dgm:pt>
    <dgm:pt modelId="{E1242DDA-F90D-469F-B831-C0B64F647F9E}" type="parTrans" cxnId="{115E6CDA-4C36-4597-949C-D026AF26B1B9}">
      <dgm:prSet/>
      <dgm:spPr/>
      <dgm:t>
        <a:bodyPr/>
        <a:lstStyle/>
        <a:p>
          <a:endParaRPr lang="ru-RU"/>
        </a:p>
      </dgm:t>
    </dgm:pt>
    <dgm:pt modelId="{E10505BB-07EB-46C4-A5D2-94C3BCAC4445}" type="sibTrans" cxnId="{115E6CDA-4C36-4597-949C-D026AF26B1B9}">
      <dgm:prSet/>
      <dgm:spPr/>
      <dgm:t>
        <a:bodyPr/>
        <a:lstStyle/>
        <a:p>
          <a:endParaRPr lang="ru-RU"/>
        </a:p>
      </dgm:t>
    </dgm:pt>
    <dgm:pt modelId="{858EE561-E446-4362-8625-7C3163B6FDA3}">
      <dgm:prSet phldrT="[Текст]" custT="1"/>
      <dgm:spPr/>
      <dgm:t>
        <a:bodyPr/>
        <a:lstStyle/>
        <a:p>
          <a:r>
            <a:rPr lang="ru-RU" sz="2000" b="1" dirty="0" smtClean="0">
              <a:solidFill>
                <a:schemeClr val="tx1">
                  <a:lumMod val="95000"/>
                  <a:lumOff val="5000"/>
                </a:schemeClr>
              </a:solidFill>
              <a:latin typeface="Times New Roman" pitchFamily="18" charset="0"/>
              <a:cs typeface="Times New Roman" pitchFamily="18" charset="0"/>
            </a:rPr>
            <a:t>3.</a:t>
          </a:r>
          <a:endParaRPr lang="ru-RU" sz="2000" b="1" dirty="0">
            <a:solidFill>
              <a:schemeClr val="tx1">
                <a:lumMod val="95000"/>
                <a:lumOff val="5000"/>
              </a:schemeClr>
            </a:solidFill>
            <a:latin typeface="Times New Roman" pitchFamily="18" charset="0"/>
            <a:cs typeface="Times New Roman" pitchFamily="18" charset="0"/>
          </a:endParaRPr>
        </a:p>
      </dgm:t>
    </dgm:pt>
    <dgm:pt modelId="{7DFD0F32-BFFF-49D0-BF14-9F2583F68D7E}" type="parTrans" cxnId="{28DA8980-94C4-47A3-B144-D523986936A6}">
      <dgm:prSet/>
      <dgm:spPr/>
      <dgm:t>
        <a:bodyPr/>
        <a:lstStyle/>
        <a:p>
          <a:endParaRPr lang="ru-RU"/>
        </a:p>
      </dgm:t>
    </dgm:pt>
    <dgm:pt modelId="{FFF01431-5E72-4FCD-946F-D6E092BB4989}" type="sibTrans" cxnId="{28DA8980-94C4-47A3-B144-D523986936A6}">
      <dgm:prSet/>
      <dgm:spPr/>
      <dgm:t>
        <a:bodyPr/>
        <a:lstStyle/>
        <a:p>
          <a:endParaRPr lang="ru-RU"/>
        </a:p>
      </dgm:t>
    </dgm:pt>
    <dgm:pt modelId="{1D5372BB-D2F4-43A3-8FBA-85128C12D0F9}">
      <dgm:prSet phldrT="[Текст]" custT="1"/>
      <dgm:spPr/>
      <dgm:t>
        <a:bodyPr/>
        <a:lstStyle/>
        <a:p>
          <a:pPr algn="just"/>
          <a:r>
            <a:rPr lang="ru-RU" sz="2000" b="1" dirty="0" smtClean="0">
              <a:solidFill>
                <a:schemeClr val="tx1">
                  <a:lumMod val="95000"/>
                  <a:lumOff val="5000"/>
                </a:schemeClr>
              </a:solidFill>
              <a:latin typeface="Times New Roman" pitchFamily="18" charset="0"/>
              <a:cs typeface="Times New Roman" pitchFamily="18" charset="0"/>
            </a:rPr>
            <a:t>Поднимает уровень педагогической компетентности родителей, информированности их о жизни группы</a:t>
          </a:r>
          <a:endParaRPr lang="ru-RU" sz="2000" b="1" dirty="0">
            <a:solidFill>
              <a:schemeClr val="tx1">
                <a:lumMod val="95000"/>
                <a:lumOff val="5000"/>
              </a:schemeClr>
            </a:solidFill>
            <a:latin typeface="Times New Roman" pitchFamily="18" charset="0"/>
            <a:cs typeface="Times New Roman" pitchFamily="18" charset="0"/>
          </a:endParaRPr>
        </a:p>
      </dgm:t>
    </dgm:pt>
    <dgm:pt modelId="{CE964A37-ABD4-42B9-82AA-BEBDCC3BA167}" type="sibTrans" cxnId="{51E90FEB-4248-468C-94BA-35673CD91A99}">
      <dgm:prSet/>
      <dgm:spPr/>
      <dgm:t>
        <a:bodyPr/>
        <a:lstStyle/>
        <a:p>
          <a:endParaRPr lang="ru-RU"/>
        </a:p>
      </dgm:t>
    </dgm:pt>
    <dgm:pt modelId="{8B358512-E575-4A2E-91D0-F3C0002B7475}" type="parTrans" cxnId="{51E90FEB-4248-468C-94BA-35673CD91A99}">
      <dgm:prSet/>
      <dgm:spPr/>
      <dgm:t>
        <a:bodyPr/>
        <a:lstStyle/>
        <a:p>
          <a:endParaRPr lang="ru-RU"/>
        </a:p>
      </dgm:t>
    </dgm:pt>
    <dgm:pt modelId="{1AA068B9-6CC2-48EC-88A9-0D7C87E73008}">
      <dgm:prSet phldrT="[Текст]" custT="1"/>
      <dgm:spPr/>
      <dgm:t>
        <a:bodyPr/>
        <a:lstStyle/>
        <a:p>
          <a:pPr algn="just"/>
          <a:r>
            <a:rPr lang="ru-RU" sz="2000" b="1" dirty="0" smtClean="0">
              <a:solidFill>
                <a:schemeClr val="tx1">
                  <a:lumMod val="95000"/>
                  <a:lumOff val="5000"/>
                </a:schemeClr>
              </a:solidFill>
              <a:latin typeface="Times New Roman" pitchFamily="18" charset="0"/>
              <a:cs typeface="Times New Roman" pitchFamily="18" charset="0"/>
            </a:rPr>
            <a:t>Увеличивает интерес детей к обучению, активизирует познавательную деятельность, повышает качество усвоения программного материала детьми.</a:t>
          </a:r>
          <a:endParaRPr lang="ru-RU" sz="2000" b="1" dirty="0">
            <a:solidFill>
              <a:schemeClr val="tx1">
                <a:lumMod val="95000"/>
                <a:lumOff val="5000"/>
              </a:schemeClr>
            </a:solidFill>
            <a:latin typeface="Times New Roman" pitchFamily="18" charset="0"/>
            <a:cs typeface="Times New Roman" pitchFamily="18" charset="0"/>
          </a:endParaRPr>
        </a:p>
      </dgm:t>
    </dgm:pt>
    <dgm:pt modelId="{978943C9-5C6F-47AD-B6E6-698A7C31CCB8}" type="sibTrans" cxnId="{DE7D060B-A237-4A21-99EF-1D31EEE5919E}">
      <dgm:prSet/>
      <dgm:spPr/>
      <dgm:t>
        <a:bodyPr/>
        <a:lstStyle/>
        <a:p>
          <a:endParaRPr lang="ru-RU"/>
        </a:p>
      </dgm:t>
    </dgm:pt>
    <dgm:pt modelId="{E00F8673-6368-48D2-9CFF-21C938BAD20B}" type="parTrans" cxnId="{DE7D060B-A237-4A21-99EF-1D31EEE5919E}">
      <dgm:prSet/>
      <dgm:spPr/>
      <dgm:t>
        <a:bodyPr/>
        <a:lstStyle/>
        <a:p>
          <a:endParaRPr lang="ru-RU"/>
        </a:p>
      </dgm:t>
    </dgm:pt>
    <dgm:pt modelId="{B5B54945-1CC7-4229-A4FA-0301DB86D779}">
      <dgm:prSet phldrT="[Текст]" custT="1"/>
      <dgm:spPr/>
      <dgm:t>
        <a:bodyPr/>
        <a:lstStyle/>
        <a:p>
          <a:pPr algn="just"/>
          <a:r>
            <a:rPr lang="ru-RU" sz="2000" b="1" dirty="0" smtClean="0">
              <a:solidFill>
                <a:schemeClr val="tx1">
                  <a:lumMod val="95000"/>
                  <a:lumOff val="5000"/>
                </a:schemeClr>
              </a:solidFill>
              <a:latin typeface="Times New Roman" pitchFamily="18" charset="0"/>
              <a:cs typeface="Times New Roman" pitchFamily="18" charset="0"/>
            </a:rPr>
            <a:t>Способствует повышению профессионального уровня педагогов, активизирует их на поиск новых нетрадиционных форм и методов обучения, даёт стимул к проявлению их творческих способностей.</a:t>
          </a:r>
          <a:endParaRPr lang="ru-RU" sz="2000" b="1" dirty="0">
            <a:solidFill>
              <a:schemeClr val="tx1">
                <a:lumMod val="95000"/>
                <a:lumOff val="5000"/>
              </a:schemeClr>
            </a:solidFill>
            <a:latin typeface="Times New Roman" pitchFamily="18" charset="0"/>
            <a:cs typeface="Times New Roman" pitchFamily="18" charset="0"/>
          </a:endParaRPr>
        </a:p>
      </dgm:t>
    </dgm:pt>
    <dgm:pt modelId="{1BBBE198-9D4E-414E-B94B-8A1F579672DA}" type="sibTrans" cxnId="{93EE2F75-3648-46DA-A489-F60280500739}">
      <dgm:prSet/>
      <dgm:spPr/>
      <dgm:t>
        <a:bodyPr/>
        <a:lstStyle/>
        <a:p>
          <a:endParaRPr lang="ru-RU"/>
        </a:p>
      </dgm:t>
    </dgm:pt>
    <dgm:pt modelId="{D5A3D202-8D64-4EDE-9E3F-510054D00A95}" type="parTrans" cxnId="{93EE2F75-3648-46DA-A489-F60280500739}">
      <dgm:prSet/>
      <dgm:spPr/>
      <dgm:t>
        <a:bodyPr/>
        <a:lstStyle/>
        <a:p>
          <a:endParaRPr lang="ru-RU"/>
        </a:p>
      </dgm:t>
    </dgm:pt>
    <dgm:pt modelId="{8F0BE001-51CC-4C33-89DE-CAC8DCFFACB1}">
      <dgm:prSet phldrT="[Текст]" custT="1"/>
      <dgm:spPr/>
      <dgm:t>
        <a:bodyPr/>
        <a:lstStyle/>
        <a:p>
          <a:pPr algn="just"/>
          <a:r>
            <a:rPr lang="ru-RU" sz="2000" b="1" dirty="0" smtClean="0">
              <a:solidFill>
                <a:schemeClr val="tx1">
                  <a:lumMod val="95000"/>
                  <a:lumOff val="5000"/>
                </a:schemeClr>
              </a:solidFill>
              <a:latin typeface="Times New Roman" pitchFamily="18" charset="0"/>
              <a:cs typeface="Times New Roman" pitchFamily="18" charset="0"/>
            </a:rPr>
            <a:t>и результатах каждого конкретного ребёнка, усиливает интерес к событиям в детском саду.</a:t>
          </a:r>
          <a:endParaRPr lang="ru-RU" sz="2000" b="1" dirty="0">
            <a:solidFill>
              <a:schemeClr val="tx1">
                <a:lumMod val="95000"/>
                <a:lumOff val="5000"/>
              </a:schemeClr>
            </a:solidFill>
            <a:latin typeface="Times New Roman" pitchFamily="18" charset="0"/>
            <a:cs typeface="Times New Roman" pitchFamily="18" charset="0"/>
          </a:endParaRPr>
        </a:p>
      </dgm:t>
    </dgm:pt>
    <dgm:pt modelId="{74D2DA85-4747-4DF4-B943-D266EABD9BEE}" type="parTrans" cxnId="{E8E762A5-9E7A-4D49-8F2C-2D66188CFD75}">
      <dgm:prSet/>
      <dgm:spPr/>
    </dgm:pt>
    <dgm:pt modelId="{E22154B3-76A9-4B14-B78E-F94E6EF2E273}" type="sibTrans" cxnId="{E8E762A5-9E7A-4D49-8F2C-2D66188CFD75}">
      <dgm:prSet/>
      <dgm:spPr/>
    </dgm:pt>
    <dgm:pt modelId="{8D67DA64-C722-486D-B383-E0F2CF5ED446}" type="pres">
      <dgm:prSet presAssocID="{78191D43-42D6-4CB9-B6B6-5E568BCF95CF}" presName="linearFlow" presStyleCnt="0">
        <dgm:presLayoutVars>
          <dgm:dir/>
          <dgm:animLvl val="lvl"/>
          <dgm:resizeHandles val="exact"/>
        </dgm:presLayoutVars>
      </dgm:prSet>
      <dgm:spPr/>
      <dgm:t>
        <a:bodyPr/>
        <a:lstStyle/>
        <a:p>
          <a:endParaRPr lang="ru-RU"/>
        </a:p>
      </dgm:t>
    </dgm:pt>
    <dgm:pt modelId="{CF7AD3CD-9FDA-4EC7-BF78-FF5C42CCB368}" type="pres">
      <dgm:prSet presAssocID="{F5AF65D1-4AAB-4687-A5B9-5CE747546740}" presName="composite" presStyleCnt="0"/>
      <dgm:spPr/>
    </dgm:pt>
    <dgm:pt modelId="{BFBC6CFA-FE1C-4083-B264-944E27A70596}" type="pres">
      <dgm:prSet presAssocID="{F5AF65D1-4AAB-4687-A5B9-5CE747546740}" presName="parentText" presStyleLbl="alignNode1" presStyleIdx="0" presStyleCnt="3" custLinFactNeighborX="3551" custLinFactNeighborY="797">
        <dgm:presLayoutVars>
          <dgm:chMax val="1"/>
          <dgm:bulletEnabled val="1"/>
        </dgm:presLayoutVars>
      </dgm:prSet>
      <dgm:spPr/>
      <dgm:t>
        <a:bodyPr/>
        <a:lstStyle/>
        <a:p>
          <a:endParaRPr lang="ru-RU"/>
        </a:p>
      </dgm:t>
    </dgm:pt>
    <dgm:pt modelId="{A6E42A59-E815-472A-9ED8-E003E6C409BE}" type="pres">
      <dgm:prSet presAssocID="{F5AF65D1-4AAB-4687-A5B9-5CE747546740}" presName="descendantText" presStyleLbl="alignAcc1" presStyleIdx="0" presStyleCnt="3" custLinFactNeighborX="574" custLinFactNeighborY="1226">
        <dgm:presLayoutVars>
          <dgm:bulletEnabled val="1"/>
        </dgm:presLayoutVars>
      </dgm:prSet>
      <dgm:spPr/>
      <dgm:t>
        <a:bodyPr/>
        <a:lstStyle/>
        <a:p>
          <a:endParaRPr lang="ru-RU"/>
        </a:p>
      </dgm:t>
    </dgm:pt>
    <dgm:pt modelId="{DF933DC7-EBB2-46D5-9594-1CF1D1E81365}" type="pres">
      <dgm:prSet presAssocID="{1223F7A2-5FC9-4F97-8C63-28CC0E572EA6}" presName="sp" presStyleCnt="0"/>
      <dgm:spPr/>
    </dgm:pt>
    <dgm:pt modelId="{2C8C4793-B2EB-4563-9E4D-E5E14B529B2B}" type="pres">
      <dgm:prSet presAssocID="{7E427F73-7398-438E-B1DF-9BAC2E2A7FE9}" presName="composite" presStyleCnt="0"/>
      <dgm:spPr/>
    </dgm:pt>
    <dgm:pt modelId="{08CD0EF0-454B-4219-976B-6A4A6E6AC804}" type="pres">
      <dgm:prSet presAssocID="{7E427F73-7398-438E-B1DF-9BAC2E2A7FE9}" presName="parentText" presStyleLbl="alignNode1" presStyleIdx="1" presStyleCnt="3" custLinFactNeighborX="3551" custLinFactNeighborY="797">
        <dgm:presLayoutVars>
          <dgm:chMax val="1"/>
          <dgm:bulletEnabled val="1"/>
        </dgm:presLayoutVars>
      </dgm:prSet>
      <dgm:spPr/>
      <dgm:t>
        <a:bodyPr/>
        <a:lstStyle/>
        <a:p>
          <a:endParaRPr lang="ru-RU"/>
        </a:p>
      </dgm:t>
    </dgm:pt>
    <dgm:pt modelId="{E1115BE7-047A-4AF8-A23E-87DFCAB6356D}" type="pres">
      <dgm:prSet presAssocID="{7E427F73-7398-438E-B1DF-9BAC2E2A7FE9}" presName="descendantText" presStyleLbl="alignAcc1" presStyleIdx="1" presStyleCnt="3" custLinFactNeighborX="574" custLinFactNeighborY="1226">
        <dgm:presLayoutVars>
          <dgm:bulletEnabled val="1"/>
        </dgm:presLayoutVars>
      </dgm:prSet>
      <dgm:spPr/>
      <dgm:t>
        <a:bodyPr/>
        <a:lstStyle/>
        <a:p>
          <a:endParaRPr lang="ru-RU"/>
        </a:p>
      </dgm:t>
    </dgm:pt>
    <dgm:pt modelId="{B2AF2546-47A8-4BE8-8ADF-67046A2D3329}" type="pres">
      <dgm:prSet presAssocID="{E10505BB-07EB-46C4-A5D2-94C3BCAC4445}" presName="sp" presStyleCnt="0"/>
      <dgm:spPr/>
    </dgm:pt>
    <dgm:pt modelId="{30B8C798-DA58-4AD0-9DCE-AC36D68AD792}" type="pres">
      <dgm:prSet presAssocID="{858EE561-E446-4362-8625-7C3163B6FDA3}" presName="composite" presStyleCnt="0"/>
      <dgm:spPr/>
    </dgm:pt>
    <dgm:pt modelId="{E8D8BC1E-2080-4EF1-AEF7-1E6350064F64}" type="pres">
      <dgm:prSet presAssocID="{858EE561-E446-4362-8625-7C3163B6FDA3}" presName="parentText" presStyleLbl="alignNode1" presStyleIdx="2" presStyleCnt="3" custLinFactNeighborX="3551" custLinFactNeighborY="797">
        <dgm:presLayoutVars>
          <dgm:chMax val="1"/>
          <dgm:bulletEnabled val="1"/>
        </dgm:presLayoutVars>
      </dgm:prSet>
      <dgm:spPr/>
      <dgm:t>
        <a:bodyPr/>
        <a:lstStyle/>
        <a:p>
          <a:endParaRPr lang="ru-RU"/>
        </a:p>
      </dgm:t>
    </dgm:pt>
    <dgm:pt modelId="{B901D7EB-467A-4676-9BB1-37D831F1DD50}" type="pres">
      <dgm:prSet presAssocID="{858EE561-E446-4362-8625-7C3163B6FDA3}" presName="descendantText" presStyleLbl="alignAcc1" presStyleIdx="2" presStyleCnt="3" custLinFactNeighborX="574" custLinFactNeighborY="1226">
        <dgm:presLayoutVars>
          <dgm:bulletEnabled val="1"/>
        </dgm:presLayoutVars>
      </dgm:prSet>
      <dgm:spPr/>
      <dgm:t>
        <a:bodyPr/>
        <a:lstStyle/>
        <a:p>
          <a:endParaRPr lang="ru-RU"/>
        </a:p>
      </dgm:t>
    </dgm:pt>
  </dgm:ptLst>
  <dgm:cxnLst>
    <dgm:cxn modelId="{75E59C6D-5D76-4E87-B027-FD52F1C6EDAC}" type="presOf" srcId="{8F0BE001-51CC-4C33-89DE-CAC8DCFFACB1}" destId="{B901D7EB-467A-4676-9BB1-37D831F1DD50}" srcOrd="0" destOrd="1" presId="urn:microsoft.com/office/officeart/2005/8/layout/chevron2"/>
    <dgm:cxn modelId="{0FE899CD-4B66-4B75-9766-13B2FEF8BC0B}" type="presOf" srcId="{78191D43-42D6-4CB9-B6B6-5E568BCF95CF}" destId="{8D67DA64-C722-486D-B383-E0F2CF5ED446}" srcOrd="0" destOrd="0" presId="urn:microsoft.com/office/officeart/2005/8/layout/chevron2"/>
    <dgm:cxn modelId="{115E6CDA-4C36-4597-949C-D026AF26B1B9}" srcId="{78191D43-42D6-4CB9-B6B6-5E568BCF95CF}" destId="{7E427F73-7398-438E-B1DF-9BAC2E2A7FE9}" srcOrd="1" destOrd="0" parTransId="{E1242DDA-F90D-469F-B831-C0B64F647F9E}" sibTransId="{E10505BB-07EB-46C4-A5D2-94C3BCAC4445}"/>
    <dgm:cxn modelId="{DB5AA7BD-2749-465A-A902-556CBE11DC9F}" srcId="{78191D43-42D6-4CB9-B6B6-5E568BCF95CF}" destId="{F5AF65D1-4AAB-4687-A5B9-5CE747546740}" srcOrd="0" destOrd="0" parTransId="{8B4D51E9-D9A8-4BF0-90E8-3420B32DECF6}" sibTransId="{1223F7A2-5FC9-4F97-8C63-28CC0E572EA6}"/>
    <dgm:cxn modelId="{51E90FEB-4248-468C-94BA-35673CD91A99}" srcId="{858EE561-E446-4362-8625-7C3163B6FDA3}" destId="{1D5372BB-D2F4-43A3-8FBA-85128C12D0F9}" srcOrd="0" destOrd="0" parTransId="{8B358512-E575-4A2E-91D0-F3C0002B7475}" sibTransId="{CE964A37-ABD4-42B9-82AA-BEBDCC3BA167}"/>
    <dgm:cxn modelId="{2C9068E3-250C-4068-9DEE-0E2C741EDFD1}" type="presOf" srcId="{858EE561-E446-4362-8625-7C3163B6FDA3}" destId="{E8D8BC1E-2080-4EF1-AEF7-1E6350064F64}" srcOrd="0" destOrd="0" presId="urn:microsoft.com/office/officeart/2005/8/layout/chevron2"/>
    <dgm:cxn modelId="{45B88F44-E10E-4368-8A41-1EC1F2B62354}" type="presOf" srcId="{7E427F73-7398-438E-B1DF-9BAC2E2A7FE9}" destId="{08CD0EF0-454B-4219-976B-6A4A6E6AC804}" srcOrd="0" destOrd="0" presId="urn:microsoft.com/office/officeart/2005/8/layout/chevron2"/>
    <dgm:cxn modelId="{28DA8980-94C4-47A3-B144-D523986936A6}" srcId="{78191D43-42D6-4CB9-B6B6-5E568BCF95CF}" destId="{858EE561-E446-4362-8625-7C3163B6FDA3}" srcOrd="2" destOrd="0" parTransId="{7DFD0F32-BFFF-49D0-BF14-9F2583F68D7E}" sibTransId="{FFF01431-5E72-4FCD-946F-D6E092BB4989}"/>
    <dgm:cxn modelId="{E8E762A5-9E7A-4D49-8F2C-2D66188CFD75}" srcId="{858EE561-E446-4362-8625-7C3163B6FDA3}" destId="{8F0BE001-51CC-4C33-89DE-CAC8DCFFACB1}" srcOrd="1" destOrd="0" parTransId="{74D2DA85-4747-4DF4-B943-D266EABD9BEE}" sibTransId="{E22154B3-76A9-4B14-B78E-F94E6EF2E273}"/>
    <dgm:cxn modelId="{C0130DD4-E30C-4C28-883A-8B5ABE0DC6F0}" type="presOf" srcId="{1D5372BB-D2F4-43A3-8FBA-85128C12D0F9}" destId="{B901D7EB-467A-4676-9BB1-37D831F1DD50}" srcOrd="0" destOrd="0" presId="urn:microsoft.com/office/officeart/2005/8/layout/chevron2"/>
    <dgm:cxn modelId="{DE7D060B-A237-4A21-99EF-1D31EEE5919E}" srcId="{7E427F73-7398-438E-B1DF-9BAC2E2A7FE9}" destId="{1AA068B9-6CC2-48EC-88A9-0D7C87E73008}" srcOrd="0" destOrd="0" parTransId="{E00F8673-6368-48D2-9CFF-21C938BAD20B}" sibTransId="{978943C9-5C6F-47AD-B6E6-698A7C31CCB8}"/>
    <dgm:cxn modelId="{88B37656-BFD9-4F5D-B41E-81C49845FC71}" type="presOf" srcId="{1AA068B9-6CC2-48EC-88A9-0D7C87E73008}" destId="{E1115BE7-047A-4AF8-A23E-87DFCAB6356D}" srcOrd="0" destOrd="0" presId="urn:microsoft.com/office/officeart/2005/8/layout/chevron2"/>
    <dgm:cxn modelId="{DC206AA7-FCBB-4724-80C5-5A2B74B2AA06}" type="presOf" srcId="{F5AF65D1-4AAB-4687-A5B9-5CE747546740}" destId="{BFBC6CFA-FE1C-4083-B264-944E27A70596}" srcOrd="0" destOrd="0" presId="urn:microsoft.com/office/officeart/2005/8/layout/chevron2"/>
    <dgm:cxn modelId="{93EE2F75-3648-46DA-A489-F60280500739}" srcId="{F5AF65D1-4AAB-4687-A5B9-5CE747546740}" destId="{B5B54945-1CC7-4229-A4FA-0301DB86D779}" srcOrd="0" destOrd="0" parTransId="{D5A3D202-8D64-4EDE-9E3F-510054D00A95}" sibTransId="{1BBBE198-9D4E-414E-B94B-8A1F579672DA}"/>
    <dgm:cxn modelId="{5E45D70D-4319-498C-ABE2-6DD5DB8192E3}" type="presOf" srcId="{B5B54945-1CC7-4229-A4FA-0301DB86D779}" destId="{A6E42A59-E815-472A-9ED8-E003E6C409BE}" srcOrd="0" destOrd="0" presId="urn:microsoft.com/office/officeart/2005/8/layout/chevron2"/>
    <dgm:cxn modelId="{A59B9249-AB5F-40E2-9130-0C0E16564F64}" type="presParOf" srcId="{8D67DA64-C722-486D-B383-E0F2CF5ED446}" destId="{CF7AD3CD-9FDA-4EC7-BF78-FF5C42CCB368}" srcOrd="0" destOrd="0" presId="urn:microsoft.com/office/officeart/2005/8/layout/chevron2"/>
    <dgm:cxn modelId="{0339CCB6-9E25-4556-B0FB-5AD7FFF0ACB5}" type="presParOf" srcId="{CF7AD3CD-9FDA-4EC7-BF78-FF5C42CCB368}" destId="{BFBC6CFA-FE1C-4083-B264-944E27A70596}" srcOrd="0" destOrd="0" presId="urn:microsoft.com/office/officeart/2005/8/layout/chevron2"/>
    <dgm:cxn modelId="{9F8B9218-ADF1-41AD-AE10-52E3A83BC2BA}" type="presParOf" srcId="{CF7AD3CD-9FDA-4EC7-BF78-FF5C42CCB368}" destId="{A6E42A59-E815-472A-9ED8-E003E6C409BE}" srcOrd="1" destOrd="0" presId="urn:microsoft.com/office/officeart/2005/8/layout/chevron2"/>
    <dgm:cxn modelId="{6CDDDD00-7E35-4320-B7A7-13F6549F4D9B}" type="presParOf" srcId="{8D67DA64-C722-486D-B383-E0F2CF5ED446}" destId="{DF933DC7-EBB2-46D5-9594-1CF1D1E81365}" srcOrd="1" destOrd="0" presId="urn:microsoft.com/office/officeart/2005/8/layout/chevron2"/>
    <dgm:cxn modelId="{61D163C8-E8C6-40D1-98A7-F992C9F4A11F}" type="presParOf" srcId="{8D67DA64-C722-486D-B383-E0F2CF5ED446}" destId="{2C8C4793-B2EB-4563-9E4D-E5E14B529B2B}" srcOrd="2" destOrd="0" presId="urn:microsoft.com/office/officeart/2005/8/layout/chevron2"/>
    <dgm:cxn modelId="{7F1B48B2-FB56-439C-A38D-921BAE9B02D2}" type="presParOf" srcId="{2C8C4793-B2EB-4563-9E4D-E5E14B529B2B}" destId="{08CD0EF0-454B-4219-976B-6A4A6E6AC804}" srcOrd="0" destOrd="0" presId="urn:microsoft.com/office/officeart/2005/8/layout/chevron2"/>
    <dgm:cxn modelId="{5CDBE3AF-12BE-49DC-BC6B-0A74F6AB9651}" type="presParOf" srcId="{2C8C4793-B2EB-4563-9E4D-E5E14B529B2B}" destId="{E1115BE7-047A-4AF8-A23E-87DFCAB6356D}" srcOrd="1" destOrd="0" presId="urn:microsoft.com/office/officeart/2005/8/layout/chevron2"/>
    <dgm:cxn modelId="{E39466F3-8556-4DDE-98A9-4B81E2B976A5}" type="presParOf" srcId="{8D67DA64-C722-486D-B383-E0F2CF5ED446}" destId="{B2AF2546-47A8-4BE8-8ADF-67046A2D3329}" srcOrd="3" destOrd="0" presId="urn:microsoft.com/office/officeart/2005/8/layout/chevron2"/>
    <dgm:cxn modelId="{DC5D0D84-954F-424D-97F4-7329A7D03C10}" type="presParOf" srcId="{8D67DA64-C722-486D-B383-E0F2CF5ED446}" destId="{30B8C798-DA58-4AD0-9DCE-AC36D68AD792}" srcOrd="4" destOrd="0" presId="urn:microsoft.com/office/officeart/2005/8/layout/chevron2"/>
    <dgm:cxn modelId="{A4C3A2F4-67C4-467E-954E-D01075ACABB8}" type="presParOf" srcId="{30B8C798-DA58-4AD0-9DCE-AC36D68AD792}" destId="{E8D8BC1E-2080-4EF1-AEF7-1E6350064F64}" srcOrd="0" destOrd="0" presId="urn:microsoft.com/office/officeart/2005/8/layout/chevron2"/>
    <dgm:cxn modelId="{DEECF4C2-387F-47D2-A164-03AA2E1AC90E}" type="presParOf" srcId="{30B8C798-DA58-4AD0-9DCE-AC36D68AD792}" destId="{B901D7EB-467A-4676-9BB1-37D831F1DD50}"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D4684D6-724A-4FFC-BE56-86C670B4A53D}">
      <dsp:nvSpPr>
        <dsp:cNvPr id="0" name=""/>
        <dsp:cNvSpPr/>
      </dsp:nvSpPr>
      <dsp:spPr>
        <a:xfrm>
          <a:off x="142874" y="1428762"/>
          <a:ext cx="3354345" cy="96998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lumMod val="95000"/>
                  <a:lumOff val="5000"/>
                </a:schemeClr>
              </a:solidFill>
            </a:rPr>
            <a:t>Оформление основной документации в электронном виде.</a:t>
          </a:r>
          <a:endParaRPr lang="ru-RU" sz="1600" b="1" kern="1200" dirty="0">
            <a:solidFill>
              <a:schemeClr val="tx1">
                <a:lumMod val="95000"/>
                <a:lumOff val="5000"/>
              </a:schemeClr>
            </a:solidFill>
          </a:endParaRPr>
        </a:p>
      </dsp:txBody>
      <dsp:txXfrm>
        <a:off x="142874" y="1428762"/>
        <a:ext cx="3354345" cy="969980"/>
      </dsp:txXfrm>
    </dsp:sp>
    <dsp:sp modelId="{5DDC008D-F2D8-402A-A2E7-4D2F9D744732}">
      <dsp:nvSpPr>
        <dsp:cNvPr id="0" name=""/>
        <dsp:cNvSpPr/>
      </dsp:nvSpPr>
      <dsp:spPr>
        <a:xfrm>
          <a:off x="71443" y="526210"/>
          <a:ext cx="3357591" cy="601174"/>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lumMod val="95000"/>
                  <a:lumOff val="5000"/>
                </a:schemeClr>
              </a:solidFill>
            </a:rPr>
            <a:t>Сайт детского сада и электронная почта, работа с общероссийскими базами.</a:t>
          </a:r>
          <a:endParaRPr lang="ru-RU" sz="1600" b="1" kern="1200" dirty="0">
            <a:solidFill>
              <a:schemeClr val="tx1">
                <a:lumMod val="95000"/>
                <a:lumOff val="5000"/>
              </a:schemeClr>
            </a:solidFill>
          </a:endParaRPr>
        </a:p>
      </dsp:txBody>
      <dsp:txXfrm>
        <a:off x="71443" y="526210"/>
        <a:ext cx="3357591" cy="601174"/>
      </dsp:txXfrm>
    </dsp:sp>
    <dsp:sp modelId="{26259156-2E28-47DF-AFC0-5EB5B1F7C59D}">
      <dsp:nvSpPr>
        <dsp:cNvPr id="0" name=""/>
        <dsp:cNvSpPr/>
      </dsp:nvSpPr>
      <dsp:spPr>
        <a:xfrm>
          <a:off x="142873" y="4770130"/>
          <a:ext cx="3214698" cy="635215"/>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lumMod val="95000"/>
                  <a:lumOff val="5000"/>
                </a:schemeClr>
              </a:solidFill>
            </a:rPr>
            <a:t>Использование технических средств в работе  с детьми.</a:t>
          </a:r>
          <a:endParaRPr lang="ru-RU" sz="1600" b="1" kern="1200" dirty="0">
            <a:solidFill>
              <a:schemeClr val="tx1">
                <a:lumMod val="95000"/>
                <a:lumOff val="5000"/>
              </a:schemeClr>
            </a:solidFill>
          </a:endParaRPr>
        </a:p>
      </dsp:txBody>
      <dsp:txXfrm>
        <a:off x="142873" y="4770130"/>
        <a:ext cx="3214698" cy="635215"/>
      </dsp:txXfrm>
    </dsp:sp>
    <dsp:sp modelId="{7BE77599-0E06-483C-BF79-51B9E73B7E90}">
      <dsp:nvSpPr>
        <dsp:cNvPr id="0" name=""/>
        <dsp:cNvSpPr/>
      </dsp:nvSpPr>
      <dsp:spPr>
        <a:xfrm>
          <a:off x="4857775" y="494786"/>
          <a:ext cx="3643314" cy="635215"/>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lumMod val="95000"/>
                  <a:lumOff val="5000"/>
                </a:schemeClr>
              </a:solidFill>
            </a:rPr>
            <a:t>Использование ИКТ в работе с родителями.</a:t>
          </a:r>
          <a:endParaRPr lang="ru-RU" sz="1600" b="1" kern="1200" dirty="0">
            <a:solidFill>
              <a:schemeClr val="tx1">
                <a:lumMod val="95000"/>
                <a:lumOff val="5000"/>
              </a:schemeClr>
            </a:solidFill>
          </a:endParaRPr>
        </a:p>
      </dsp:txBody>
      <dsp:txXfrm>
        <a:off x="4857775" y="494786"/>
        <a:ext cx="3643314" cy="635215"/>
      </dsp:txXfrm>
    </dsp:sp>
    <dsp:sp modelId="{65232091-19AF-4194-BC57-D2CB82573A51}">
      <dsp:nvSpPr>
        <dsp:cNvPr id="0" name=""/>
        <dsp:cNvSpPr/>
      </dsp:nvSpPr>
      <dsp:spPr>
        <a:xfrm>
          <a:off x="142873" y="3521893"/>
          <a:ext cx="3214698" cy="635215"/>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lumMod val="95000"/>
                  <a:lumOff val="5000"/>
                </a:schemeClr>
              </a:solidFill>
              <a:latin typeface="Times New Roman" pitchFamily="18" charset="0"/>
              <a:cs typeface="Times New Roman" pitchFamily="18" charset="0"/>
            </a:rPr>
            <a:t>Использование ИКТ в работе с педагогическим составом ДОУ.</a:t>
          </a:r>
          <a:endParaRPr lang="ru-RU" sz="1600" b="1" kern="1200" dirty="0">
            <a:solidFill>
              <a:schemeClr val="tx1">
                <a:lumMod val="95000"/>
                <a:lumOff val="5000"/>
              </a:schemeClr>
            </a:solidFill>
            <a:latin typeface="Times New Roman" pitchFamily="18" charset="0"/>
            <a:cs typeface="Times New Roman" pitchFamily="18" charset="0"/>
          </a:endParaRPr>
        </a:p>
      </dsp:txBody>
      <dsp:txXfrm>
        <a:off x="142873" y="3521893"/>
        <a:ext cx="3214698" cy="635215"/>
      </dsp:txXfrm>
    </dsp:sp>
    <dsp:sp modelId="{A1A74231-7603-4D4D-BBBE-E4FF3D348EBB}">
      <dsp:nvSpPr>
        <dsp:cNvPr id="0" name=""/>
        <dsp:cNvSpPr/>
      </dsp:nvSpPr>
      <dsp:spPr>
        <a:xfrm>
          <a:off x="5069727" y="3460589"/>
          <a:ext cx="3354312" cy="800689"/>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lumMod val="95000"/>
                  <a:lumOff val="5000"/>
                </a:schemeClr>
              </a:solidFill>
              <a:latin typeface="Times New Roman" pitchFamily="18" charset="0"/>
              <a:cs typeface="Times New Roman" pitchFamily="18" charset="0"/>
            </a:rPr>
            <a:t>Представление опыта ДОУ на ГМО, семинарах и стажировочных площадках посредством ИКТ.</a:t>
          </a:r>
          <a:endParaRPr lang="ru-RU" sz="1600" b="1" kern="1200" dirty="0">
            <a:solidFill>
              <a:schemeClr val="tx1">
                <a:lumMod val="95000"/>
                <a:lumOff val="5000"/>
              </a:schemeClr>
            </a:solidFill>
            <a:latin typeface="Times New Roman" pitchFamily="18" charset="0"/>
            <a:cs typeface="Times New Roman" pitchFamily="18" charset="0"/>
          </a:endParaRPr>
        </a:p>
      </dsp:txBody>
      <dsp:txXfrm>
        <a:off x="5069727" y="3460589"/>
        <a:ext cx="3354312" cy="800689"/>
      </dsp:txXfrm>
    </dsp:sp>
    <dsp:sp modelId="{3735398B-578A-4830-AF62-EC896EE65265}">
      <dsp:nvSpPr>
        <dsp:cNvPr id="0" name=""/>
        <dsp:cNvSpPr/>
      </dsp:nvSpPr>
      <dsp:spPr>
        <a:xfrm>
          <a:off x="4857775" y="4790857"/>
          <a:ext cx="3643314" cy="635215"/>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latin typeface="Times New Roman" pitchFamily="18" charset="0"/>
              <a:cs typeface="Times New Roman" pitchFamily="18" charset="0"/>
            </a:rPr>
            <a:t>Использование технических средств на утренниках и выпускных.</a:t>
          </a:r>
          <a:endParaRPr lang="ru-RU" sz="1600" b="1" kern="1200" dirty="0">
            <a:solidFill>
              <a:schemeClr val="tx1"/>
            </a:solidFill>
            <a:latin typeface="Times New Roman" pitchFamily="18" charset="0"/>
            <a:cs typeface="Times New Roman" pitchFamily="18" charset="0"/>
          </a:endParaRPr>
        </a:p>
      </dsp:txBody>
      <dsp:txXfrm>
        <a:off x="4857775" y="4790857"/>
        <a:ext cx="3643314" cy="635215"/>
      </dsp:txXfrm>
    </dsp:sp>
    <dsp:sp modelId="{E5B88C8C-A94E-4913-AEE7-281816054E1A}">
      <dsp:nvSpPr>
        <dsp:cNvPr id="0" name=""/>
        <dsp:cNvSpPr/>
      </dsp:nvSpPr>
      <dsp:spPr>
        <a:xfrm>
          <a:off x="4857796" y="1362420"/>
          <a:ext cx="3504935" cy="1007877"/>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lumMod val="95000"/>
                  <a:lumOff val="5000"/>
                </a:schemeClr>
              </a:solidFill>
              <a:latin typeface="Times New Roman" pitchFamily="18" charset="0"/>
              <a:cs typeface="Times New Roman" pitchFamily="18" charset="0"/>
            </a:rPr>
            <a:t>Повышение уровня компетентности педагогов через использование  информационно-коммуникационных технологий. </a:t>
          </a:r>
          <a:endParaRPr lang="ru-RU" sz="1400" b="1" kern="1200" dirty="0">
            <a:solidFill>
              <a:schemeClr val="tx1">
                <a:lumMod val="95000"/>
                <a:lumOff val="5000"/>
              </a:schemeClr>
            </a:solidFill>
            <a:latin typeface="Times New Roman" pitchFamily="18" charset="0"/>
            <a:cs typeface="Times New Roman" pitchFamily="18" charset="0"/>
          </a:endParaRPr>
        </a:p>
      </dsp:txBody>
      <dsp:txXfrm>
        <a:off x="4857796" y="1362420"/>
        <a:ext cx="3504935" cy="100787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a:prstGeom prst="rect">
            <a:avLst/>
          </a:prstGeo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fld id="{B0A493A9-C1F5-4BC1-9E49-A362E286D25B}" type="datetimeFigureOut">
              <a:rPr lang="ru-RU">
                <a:solidFill>
                  <a:prstClr val="black"/>
                </a:solidFill>
              </a:rPr>
              <a:pPr/>
              <a:t>17.04.2018</a:t>
            </a:fld>
            <a:endParaRPr lang="ru-RU">
              <a:solidFill>
                <a:prstClr val="black"/>
              </a:solidFill>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p>
            <a:fld id="{816587D3-FB38-42E0-9582-182B66BFA2D3}" type="slidenum">
              <a:rPr lang="ru-RU">
                <a:solidFill>
                  <a:prstClr val="black"/>
                </a:solidFill>
              </a:rPr>
              <a:pPr/>
              <a:t>‹#›</a:t>
            </a:fld>
            <a:endParaRPr lang="ru-RU">
              <a:solidFill>
                <a:prstClr val="black"/>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600200"/>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fld id="{B0A493A9-C1F5-4BC1-9E49-A362E286D25B}" type="datetimeFigureOut">
              <a:rPr lang="ru-RU">
                <a:solidFill>
                  <a:prstClr val="black"/>
                </a:solidFill>
              </a:rPr>
              <a:pPr/>
              <a:t>17.04.2018</a:t>
            </a:fld>
            <a:endParaRPr lang="ru-RU">
              <a:solidFill>
                <a:prstClr val="black"/>
              </a:solidFill>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p>
            <a:fld id="{816587D3-FB38-42E0-9582-182B66BFA2D3}" type="slidenum">
              <a:rPr lang="ru-RU">
                <a:solidFill>
                  <a:prstClr val="black"/>
                </a:solidFill>
              </a:rPr>
              <a:pPr/>
              <a:t>‹#›</a:t>
            </a:fld>
            <a:endParaRPr lang="ru-RU">
              <a:solidFill>
                <a:prstClr val="black"/>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a:prstGeom prst="rect">
            <a:avLst/>
          </a:prstGeo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fld id="{B0A493A9-C1F5-4BC1-9E49-A362E286D25B}" type="datetimeFigureOut">
              <a:rPr lang="ru-RU">
                <a:solidFill>
                  <a:prstClr val="black"/>
                </a:solidFill>
              </a:rPr>
              <a:pPr/>
              <a:t>17.04.2018</a:t>
            </a:fld>
            <a:endParaRPr lang="ru-RU">
              <a:solidFill>
                <a:prstClr val="black"/>
              </a:solidFill>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p>
            <a:fld id="{816587D3-FB38-42E0-9582-182B66BFA2D3}" type="slidenum">
              <a:rPr lang="ru-RU">
                <a:solidFill>
                  <a:prstClr val="black"/>
                </a:solidFill>
              </a:rPr>
              <a:pPr/>
              <a:t>‹#›</a:t>
            </a:fld>
            <a:endParaRPr lang="ru-RU">
              <a:solidFill>
                <a:prstClr val="black"/>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idx="1"/>
          </p:nvPr>
        </p:nvSpPr>
        <p:spPr>
          <a:xfrm>
            <a:off x="457200" y="1600200"/>
            <a:ext cx="8229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fld id="{B0A493A9-C1F5-4BC1-9E49-A362E286D25B}" type="datetimeFigureOut">
              <a:rPr lang="ru-RU">
                <a:solidFill>
                  <a:prstClr val="black"/>
                </a:solidFill>
              </a:rPr>
              <a:pPr/>
              <a:t>17.04.2018</a:t>
            </a:fld>
            <a:endParaRPr lang="ru-RU">
              <a:solidFill>
                <a:prstClr val="black"/>
              </a:solidFill>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p>
            <a:fld id="{816587D3-FB38-42E0-9582-182B66BFA2D3}" type="slidenum">
              <a:rPr lang="ru-RU">
                <a:solidFill>
                  <a:prstClr val="black"/>
                </a:solidFill>
              </a:rPr>
              <a:pPr/>
              <a:t>‹#›</a:t>
            </a:fld>
            <a:endParaRPr lang="ru-RU">
              <a:solidFill>
                <a:prstClr val="black"/>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a:xfrm>
            <a:off x="457200" y="6356350"/>
            <a:ext cx="2133600" cy="365125"/>
          </a:xfrm>
          <a:prstGeom prst="rect">
            <a:avLst/>
          </a:prstGeom>
        </p:spPr>
        <p:txBody>
          <a:bodyPr/>
          <a:lstStyle/>
          <a:p>
            <a:fld id="{B0A493A9-C1F5-4BC1-9E49-A362E286D25B}" type="datetimeFigureOut">
              <a:rPr lang="ru-RU">
                <a:solidFill>
                  <a:prstClr val="black"/>
                </a:solidFill>
              </a:rPr>
              <a:pPr/>
              <a:t>17.04.2018</a:t>
            </a:fld>
            <a:endParaRPr lang="ru-RU">
              <a:solidFill>
                <a:prstClr val="black"/>
              </a:solidFill>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p>
            <a:fld id="{816587D3-FB38-42E0-9582-182B66BFA2D3}" type="slidenum">
              <a:rPr lang="ru-RU">
                <a:solidFill>
                  <a:prstClr val="black"/>
                </a:solidFill>
              </a:rPr>
              <a:pPr/>
              <a:t>‹#›</a:t>
            </a:fld>
            <a:endParaRPr lang="ru-RU">
              <a:solidFill>
                <a:prstClr val="black"/>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356350"/>
            <a:ext cx="2133600" cy="365125"/>
          </a:xfrm>
          <a:prstGeom prst="rect">
            <a:avLst/>
          </a:prstGeom>
        </p:spPr>
        <p:txBody>
          <a:bodyPr/>
          <a:lstStyle/>
          <a:p>
            <a:fld id="{B0A493A9-C1F5-4BC1-9E49-A362E286D25B}" type="datetimeFigureOut">
              <a:rPr lang="ru-RU">
                <a:solidFill>
                  <a:prstClr val="black"/>
                </a:solidFill>
              </a:rPr>
              <a:pPr/>
              <a:t>17.04.2018</a:t>
            </a:fld>
            <a:endParaRPr lang="ru-RU">
              <a:solidFill>
                <a:prstClr val="black"/>
              </a:solidFill>
            </a:endParaRPr>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7" name="Номер слайда 6"/>
          <p:cNvSpPr>
            <a:spLocks noGrp="1"/>
          </p:cNvSpPr>
          <p:nvPr>
            <p:ph type="sldNum" sz="quarter" idx="12"/>
          </p:nvPr>
        </p:nvSpPr>
        <p:spPr>
          <a:xfrm>
            <a:off x="6553200" y="6356350"/>
            <a:ext cx="2133600" cy="365125"/>
          </a:xfrm>
          <a:prstGeom prst="rect">
            <a:avLst/>
          </a:prstGeom>
        </p:spPr>
        <p:txBody>
          <a:bodyPr/>
          <a:lstStyle/>
          <a:p>
            <a:fld id="{816587D3-FB38-42E0-9582-182B66BFA2D3}" type="slidenum">
              <a:rPr lang="ru-RU">
                <a:solidFill>
                  <a:prstClr val="black"/>
                </a:solidFill>
              </a:rPr>
              <a:pPr/>
              <a:t>‹#›</a:t>
            </a:fld>
            <a:endParaRPr lang="ru-RU">
              <a:solidFill>
                <a:prstClr val="black"/>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a:xfrm>
            <a:off x="457200" y="6356350"/>
            <a:ext cx="2133600" cy="365125"/>
          </a:xfrm>
          <a:prstGeom prst="rect">
            <a:avLst/>
          </a:prstGeom>
        </p:spPr>
        <p:txBody>
          <a:bodyPr/>
          <a:lstStyle/>
          <a:p>
            <a:fld id="{B0A493A9-C1F5-4BC1-9E49-A362E286D25B}" type="datetimeFigureOut">
              <a:rPr lang="ru-RU">
                <a:solidFill>
                  <a:prstClr val="black"/>
                </a:solidFill>
              </a:rPr>
              <a:pPr/>
              <a:t>17.04.2018</a:t>
            </a:fld>
            <a:endParaRPr lang="ru-RU">
              <a:solidFill>
                <a:prstClr val="black"/>
              </a:solidFill>
            </a:endParaRPr>
          </a:p>
        </p:txBody>
      </p:sp>
      <p:sp>
        <p:nvSpPr>
          <p:cNvPr id="8" name="Нижний колонтитул 7"/>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9" name="Номер слайда 8"/>
          <p:cNvSpPr>
            <a:spLocks noGrp="1"/>
          </p:cNvSpPr>
          <p:nvPr>
            <p:ph type="sldNum" sz="quarter" idx="12"/>
          </p:nvPr>
        </p:nvSpPr>
        <p:spPr>
          <a:xfrm>
            <a:off x="6553200" y="6356350"/>
            <a:ext cx="2133600" cy="365125"/>
          </a:xfrm>
          <a:prstGeom prst="rect">
            <a:avLst/>
          </a:prstGeom>
        </p:spPr>
        <p:txBody>
          <a:bodyPr/>
          <a:lstStyle/>
          <a:p>
            <a:fld id="{816587D3-FB38-42E0-9582-182B66BFA2D3}" type="slidenum">
              <a:rPr lang="ru-RU">
                <a:solidFill>
                  <a:prstClr val="black"/>
                </a:solidFill>
              </a:rPr>
              <a:pPr/>
              <a:t>‹#›</a:t>
            </a:fld>
            <a:endParaRPr lang="ru-RU">
              <a:solidFill>
                <a:prstClr val="black"/>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Дата 2"/>
          <p:cNvSpPr>
            <a:spLocks noGrp="1"/>
          </p:cNvSpPr>
          <p:nvPr>
            <p:ph type="dt" sz="half" idx="10"/>
          </p:nvPr>
        </p:nvSpPr>
        <p:spPr>
          <a:xfrm>
            <a:off x="457200" y="6356350"/>
            <a:ext cx="2133600" cy="365125"/>
          </a:xfrm>
          <a:prstGeom prst="rect">
            <a:avLst/>
          </a:prstGeom>
        </p:spPr>
        <p:txBody>
          <a:bodyPr/>
          <a:lstStyle/>
          <a:p>
            <a:fld id="{B0A493A9-C1F5-4BC1-9E49-A362E286D25B}" type="datetimeFigureOut">
              <a:rPr lang="ru-RU">
                <a:solidFill>
                  <a:prstClr val="black"/>
                </a:solidFill>
              </a:rPr>
              <a:pPr/>
              <a:t>17.04.2018</a:t>
            </a:fld>
            <a:endParaRPr lang="ru-RU">
              <a:solidFill>
                <a:prstClr val="black"/>
              </a:solidFill>
            </a:endParaRPr>
          </a:p>
        </p:txBody>
      </p:sp>
      <p:sp>
        <p:nvSpPr>
          <p:cNvPr id="4" name="Нижний колонтитул 3"/>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5" name="Номер слайда 4"/>
          <p:cNvSpPr>
            <a:spLocks noGrp="1"/>
          </p:cNvSpPr>
          <p:nvPr>
            <p:ph type="sldNum" sz="quarter" idx="12"/>
          </p:nvPr>
        </p:nvSpPr>
        <p:spPr>
          <a:xfrm>
            <a:off x="6553200" y="6356350"/>
            <a:ext cx="2133600" cy="365125"/>
          </a:xfrm>
          <a:prstGeom prst="rect">
            <a:avLst/>
          </a:prstGeom>
        </p:spPr>
        <p:txBody>
          <a:bodyPr/>
          <a:lstStyle/>
          <a:p>
            <a:fld id="{816587D3-FB38-42E0-9582-182B66BFA2D3}" type="slidenum">
              <a:rPr lang="ru-RU">
                <a:solidFill>
                  <a:prstClr val="black"/>
                </a:solidFill>
              </a:rPr>
              <a:pPr/>
              <a:t>‹#›</a:t>
            </a:fld>
            <a:endParaRPr lang="ru-RU">
              <a:solidFill>
                <a:prstClr val="black"/>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57200" y="6356350"/>
            <a:ext cx="2133600" cy="365125"/>
          </a:xfrm>
          <a:prstGeom prst="rect">
            <a:avLst/>
          </a:prstGeom>
        </p:spPr>
        <p:txBody>
          <a:bodyPr/>
          <a:lstStyle/>
          <a:p>
            <a:fld id="{B0A493A9-C1F5-4BC1-9E49-A362E286D25B}" type="datetimeFigureOut">
              <a:rPr lang="ru-RU">
                <a:solidFill>
                  <a:prstClr val="black"/>
                </a:solidFill>
              </a:rPr>
              <a:pPr/>
              <a:t>17.04.2018</a:t>
            </a:fld>
            <a:endParaRPr lang="ru-RU">
              <a:solidFill>
                <a:prstClr val="black"/>
              </a:solidFill>
            </a:endParaRPr>
          </a:p>
        </p:txBody>
      </p:sp>
      <p:sp>
        <p:nvSpPr>
          <p:cNvPr id="3" name="Нижний колонтитул 2"/>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4" name="Номер слайда 3"/>
          <p:cNvSpPr>
            <a:spLocks noGrp="1"/>
          </p:cNvSpPr>
          <p:nvPr>
            <p:ph type="sldNum" sz="quarter" idx="12"/>
          </p:nvPr>
        </p:nvSpPr>
        <p:spPr>
          <a:xfrm>
            <a:off x="6553200" y="6356350"/>
            <a:ext cx="2133600" cy="365125"/>
          </a:xfrm>
          <a:prstGeom prst="rect">
            <a:avLst/>
          </a:prstGeom>
        </p:spPr>
        <p:txBody>
          <a:bodyPr/>
          <a:lstStyle/>
          <a:p>
            <a:fld id="{816587D3-FB38-42E0-9582-182B66BFA2D3}" type="slidenum">
              <a:rPr lang="ru-RU">
                <a:solidFill>
                  <a:prstClr val="black"/>
                </a:solidFill>
              </a:rPr>
              <a:pPr/>
              <a:t>‹#›</a:t>
            </a:fld>
            <a:endParaRPr lang="ru-RU">
              <a:solidFill>
                <a:prstClr val="black"/>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a:prstGeom prst="rect">
            <a:avLst/>
          </a:prstGeo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a:xfrm>
            <a:off x="457200" y="6356350"/>
            <a:ext cx="2133600" cy="365125"/>
          </a:xfrm>
          <a:prstGeom prst="rect">
            <a:avLst/>
          </a:prstGeom>
        </p:spPr>
        <p:txBody>
          <a:bodyPr/>
          <a:lstStyle/>
          <a:p>
            <a:fld id="{B0A493A9-C1F5-4BC1-9E49-A362E286D25B}" type="datetimeFigureOut">
              <a:rPr lang="ru-RU">
                <a:solidFill>
                  <a:prstClr val="black"/>
                </a:solidFill>
              </a:rPr>
              <a:pPr/>
              <a:t>17.04.2018</a:t>
            </a:fld>
            <a:endParaRPr lang="ru-RU">
              <a:solidFill>
                <a:prstClr val="black"/>
              </a:solidFill>
            </a:endParaRPr>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7" name="Номер слайда 6"/>
          <p:cNvSpPr>
            <a:spLocks noGrp="1"/>
          </p:cNvSpPr>
          <p:nvPr>
            <p:ph type="sldNum" sz="quarter" idx="12"/>
          </p:nvPr>
        </p:nvSpPr>
        <p:spPr>
          <a:xfrm>
            <a:off x="6553200" y="6356350"/>
            <a:ext cx="2133600" cy="365125"/>
          </a:xfrm>
          <a:prstGeom prst="rect">
            <a:avLst/>
          </a:prstGeom>
        </p:spPr>
        <p:txBody>
          <a:bodyPr/>
          <a:lstStyle/>
          <a:p>
            <a:fld id="{816587D3-FB38-42E0-9582-182B66BFA2D3}" type="slidenum">
              <a:rPr lang="ru-RU">
                <a:solidFill>
                  <a:prstClr val="black"/>
                </a:solidFill>
              </a:rPr>
              <a:pPr/>
              <a:t>‹#›</a:t>
            </a:fld>
            <a:endParaRPr lang="ru-RU">
              <a:solidFill>
                <a:prstClr val="black"/>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a:prstGeom prst="rect">
            <a:avLst/>
          </a:prstGeo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a:xfrm>
            <a:off x="457200" y="6356350"/>
            <a:ext cx="2133600" cy="365125"/>
          </a:xfrm>
          <a:prstGeom prst="rect">
            <a:avLst/>
          </a:prstGeom>
        </p:spPr>
        <p:txBody>
          <a:bodyPr/>
          <a:lstStyle/>
          <a:p>
            <a:fld id="{B0A493A9-C1F5-4BC1-9E49-A362E286D25B}" type="datetimeFigureOut">
              <a:rPr lang="ru-RU">
                <a:solidFill>
                  <a:prstClr val="black"/>
                </a:solidFill>
              </a:rPr>
              <a:pPr/>
              <a:t>17.04.2018</a:t>
            </a:fld>
            <a:endParaRPr lang="ru-RU">
              <a:solidFill>
                <a:prstClr val="black"/>
              </a:solidFill>
            </a:endParaRPr>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7" name="Номер слайда 6"/>
          <p:cNvSpPr>
            <a:spLocks noGrp="1"/>
          </p:cNvSpPr>
          <p:nvPr>
            <p:ph type="sldNum" sz="quarter" idx="12"/>
          </p:nvPr>
        </p:nvSpPr>
        <p:spPr>
          <a:xfrm>
            <a:off x="6553200" y="6356350"/>
            <a:ext cx="2133600" cy="365125"/>
          </a:xfrm>
          <a:prstGeom prst="rect">
            <a:avLst/>
          </a:prstGeom>
        </p:spPr>
        <p:txBody>
          <a:bodyPr/>
          <a:lstStyle/>
          <a:p>
            <a:fld id="{816587D3-FB38-42E0-9582-182B66BFA2D3}" type="slidenum">
              <a:rPr lang="ru-RU">
                <a:solidFill>
                  <a:prstClr val="black"/>
                </a:solidFill>
              </a:rPr>
              <a:pPr/>
              <a:t>‹#›</a:t>
            </a:fld>
            <a:endParaRPr lang="ru-RU">
              <a:solidFill>
                <a:prstClr val="black"/>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lin ang="10800000" scaled="1"/>
          <a:tileRect/>
        </a:gradFill>
        <a:effectLst/>
      </p:bgPr>
    </p:bg>
    <p:spTree>
      <p:nvGrpSpPr>
        <p:cNvPr id="1" name=""/>
        <p:cNvGrpSpPr/>
        <p:nvPr/>
      </p:nvGrpSpPr>
      <p:grpSpPr>
        <a:xfrm>
          <a:off x="0" y="0"/>
          <a:ext cx="0" cy="0"/>
          <a:chOff x="0" y="0"/>
          <a:chExt cx="0" cy="0"/>
        </a:xfrm>
      </p:grpSpPr>
      <p:pic>
        <p:nvPicPr>
          <p:cNvPr id="9" name="Рисунок 8" descr="3833550.png"/>
          <p:cNvPicPr>
            <a:picLocks noChangeAspect="1"/>
          </p:cNvPicPr>
          <p:nvPr userDrawn="1"/>
        </p:nvPicPr>
        <p:blipFill>
          <a:blip r:embed="rId13" cstate="email"/>
          <a:stretch>
            <a:fillRect/>
          </a:stretch>
        </p:blipFill>
        <p:spPr>
          <a:xfrm>
            <a:off x="785786" y="142852"/>
            <a:ext cx="8358214" cy="6715147"/>
          </a:xfrm>
          <a:prstGeom prst="rect">
            <a:avLst/>
          </a:prstGeom>
        </p:spPr>
      </p:pic>
      <p:sp>
        <p:nvSpPr>
          <p:cNvPr id="10" name="Прямоугольник 9"/>
          <p:cNvSpPr/>
          <p:nvPr userDrawn="1"/>
        </p:nvSpPr>
        <p:spPr>
          <a:xfrm>
            <a:off x="1071538" y="428604"/>
            <a:ext cx="7643866" cy="6000792"/>
          </a:xfrm>
          <a:prstGeom prst="rect">
            <a:avLst/>
          </a:prstGeom>
          <a:solidFill>
            <a:schemeClr val="bg1">
              <a:alpha val="90000"/>
            </a:schemeClr>
          </a:solidFill>
          <a:ln>
            <a:solidFill>
              <a:schemeClr val="accent3">
                <a:lumMod val="75000"/>
              </a:schemeClr>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3" name="Прямоугольник 12"/>
          <p:cNvSpPr/>
          <p:nvPr userDrawn="1"/>
        </p:nvSpPr>
        <p:spPr>
          <a:xfrm>
            <a:off x="0" y="6642556"/>
            <a:ext cx="1199367" cy="215444"/>
          </a:xfrm>
          <a:prstGeom prst="rect">
            <a:avLst/>
          </a:prstGeom>
        </p:spPr>
        <p:txBody>
          <a:bodyPr wrap="none">
            <a:spAutoFit/>
          </a:bodyPr>
          <a:lstStyle/>
          <a:p>
            <a:r>
              <a:rPr lang="en-US" sz="800" dirty="0">
                <a:solidFill>
                  <a:srgbClr val="9BBB59">
                    <a:lumMod val="50000"/>
                  </a:srgbClr>
                </a:solidFill>
                <a:latin typeface="Times New Roman" pitchFamily="18" charset="0"/>
                <a:cs typeface="Times New Roman" pitchFamily="18" charset="0"/>
              </a:rPr>
              <a:t>http://linda6035.ucoz.ru/</a:t>
            </a:r>
            <a:endParaRPr lang="ru-RU" sz="800" dirty="0">
              <a:solidFill>
                <a:srgbClr val="9BBB59">
                  <a:lumMod val="50000"/>
                </a:srgbClr>
              </a:solidFill>
              <a:latin typeface="Times New Roman" pitchFamily="18" charset="0"/>
              <a:cs typeface="Times New Roman" pitchFamily="18" charset="0"/>
            </a:endParaRPr>
          </a:p>
        </p:txBody>
      </p:sp>
      <p:pic>
        <p:nvPicPr>
          <p:cNvPr id="6" name="Рисунок 5" descr="4273830.png"/>
          <p:cNvPicPr>
            <a:picLocks noChangeAspect="1"/>
          </p:cNvPicPr>
          <p:nvPr userDrawn="1"/>
        </p:nvPicPr>
        <p:blipFill>
          <a:blip r:embed="rId14" cstate="email"/>
          <a:stretch>
            <a:fillRect/>
          </a:stretch>
        </p:blipFill>
        <p:spPr>
          <a:xfrm>
            <a:off x="0" y="0"/>
            <a:ext cx="4245823" cy="6858000"/>
          </a:xfrm>
          <a:prstGeom prst="rect">
            <a:avLst/>
          </a:prstGeom>
        </p:spPr>
      </p:pic>
      <p:sp>
        <p:nvSpPr>
          <p:cNvPr id="7" name="Прямоугольник 6"/>
          <p:cNvSpPr/>
          <p:nvPr userDrawn="1"/>
        </p:nvSpPr>
        <p:spPr>
          <a:xfrm>
            <a:off x="0" y="6642556"/>
            <a:ext cx="1199367" cy="215444"/>
          </a:xfrm>
          <a:prstGeom prst="rect">
            <a:avLst/>
          </a:prstGeom>
        </p:spPr>
        <p:txBody>
          <a:bodyPr wrap="none">
            <a:spAutoFit/>
          </a:bodyPr>
          <a:lstStyle/>
          <a:p>
            <a:r>
              <a:rPr lang="en-US" sz="800" dirty="0">
                <a:solidFill>
                  <a:schemeClr val="tx1">
                    <a:lumMod val="85000"/>
                    <a:lumOff val="15000"/>
                  </a:schemeClr>
                </a:solidFill>
                <a:latin typeface="Times New Roman" pitchFamily="18" charset="0"/>
                <a:cs typeface="Times New Roman" pitchFamily="18" charset="0"/>
              </a:rPr>
              <a:t>http://linda6035.ucoz.ru</a:t>
            </a:r>
            <a:r>
              <a:rPr lang="en-US" sz="800" dirty="0">
                <a:solidFill>
                  <a:srgbClr val="9BBB59">
                    <a:lumMod val="50000"/>
                  </a:srgbClr>
                </a:solidFill>
                <a:latin typeface="Times New Roman" pitchFamily="18" charset="0"/>
                <a:cs typeface="Times New Roman" pitchFamily="18" charset="0"/>
              </a:rPr>
              <a:t>/</a:t>
            </a:r>
            <a:endParaRPr lang="ru-RU" sz="800" dirty="0">
              <a:solidFill>
                <a:srgbClr val="9BBB59">
                  <a:lumMod val="50000"/>
                </a:srgbClr>
              </a:solidFill>
              <a:latin typeface="Times New Roman" pitchFamily="18" charset="0"/>
              <a:cs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pandia.ru/text/category/logopediya/"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1\Desktop\стажировочная площадка\3888159_large.jpg"/>
          <p:cNvPicPr>
            <a:picLocks noChangeAspect="1" noChangeArrowheads="1"/>
          </p:cNvPicPr>
          <p:nvPr/>
        </p:nvPicPr>
        <p:blipFill>
          <a:blip r:embed="rId2" cstate="print"/>
          <a:srcRect/>
          <a:stretch>
            <a:fillRect/>
          </a:stretch>
        </p:blipFill>
        <p:spPr bwMode="auto">
          <a:xfrm>
            <a:off x="0" y="1"/>
            <a:ext cx="9144000" cy="6857999"/>
          </a:xfrm>
          <a:prstGeom prst="rect">
            <a:avLst/>
          </a:prstGeom>
          <a:noFill/>
        </p:spPr>
      </p:pic>
      <p:sp>
        <p:nvSpPr>
          <p:cNvPr id="4" name="Заголовок 3"/>
          <p:cNvSpPr>
            <a:spLocks noGrp="1"/>
          </p:cNvSpPr>
          <p:nvPr>
            <p:ph type="ctrTitle"/>
          </p:nvPr>
        </p:nvSpPr>
        <p:spPr>
          <a:xfrm>
            <a:off x="685800" y="500043"/>
            <a:ext cx="7772400" cy="3429023"/>
          </a:xfrm>
        </p:spPr>
        <p:txBody>
          <a:bodyPr/>
          <a:lstStyle/>
          <a:p>
            <a:r>
              <a:rPr lang="ru-RU" b="1" dirty="0" smtClean="0">
                <a:solidFill>
                  <a:schemeClr val="bg1">
                    <a:lumMod val="95000"/>
                  </a:schemeClr>
                </a:solidFill>
              </a:rPr>
              <a:t>Об опыте использования ИКТ </a:t>
            </a:r>
            <a:br>
              <a:rPr lang="ru-RU" b="1" dirty="0" smtClean="0">
                <a:solidFill>
                  <a:schemeClr val="bg1">
                    <a:lumMod val="95000"/>
                  </a:schemeClr>
                </a:solidFill>
              </a:rPr>
            </a:br>
            <a:r>
              <a:rPr lang="ru-RU" b="1" dirty="0" smtClean="0">
                <a:solidFill>
                  <a:schemeClr val="bg1">
                    <a:lumMod val="95000"/>
                  </a:schemeClr>
                </a:solidFill>
              </a:rPr>
              <a:t>в МБДОУ «Детский сад №</a:t>
            </a:r>
            <a:r>
              <a:rPr lang="ru-RU" b="1" dirty="0" smtClean="0">
                <a:solidFill>
                  <a:schemeClr val="bg1">
                    <a:lumMod val="95000"/>
                  </a:schemeClr>
                </a:solidFill>
              </a:rPr>
              <a:t>41» </a:t>
            </a:r>
            <a:r>
              <a:rPr lang="ru-RU" b="1" dirty="0" smtClean="0">
                <a:solidFill>
                  <a:schemeClr val="bg1">
                    <a:lumMod val="95000"/>
                  </a:schemeClr>
                </a:solidFill>
              </a:rPr>
              <a:t/>
            </a:r>
            <a:br>
              <a:rPr lang="ru-RU" b="1" dirty="0" smtClean="0">
                <a:solidFill>
                  <a:schemeClr val="bg1">
                    <a:lumMod val="95000"/>
                  </a:schemeClr>
                </a:solidFill>
              </a:rPr>
            </a:br>
            <a:r>
              <a:rPr lang="ru-RU" b="1" dirty="0" smtClean="0">
                <a:solidFill>
                  <a:schemeClr val="bg1">
                    <a:lumMod val="95000"/>
                  </a:schemeClr>
                </a:solidFill>
              </a:rPr>
              <a:t>города Балашиха.</a:t>
            </a:r>
            <a:endParaRPr lang="ru-RU" b="1" dirty="0">
              <a:solidFill>
                <a:schemeClr val="bg1">
                  <a:lumMod val="95000"/>
                </a:schemeClr>
              </a:solidFill>
            </a:endParaRPr>
          </a:p>
        </p:txBody>
      </p:sp>
      <p:sp>
        <p:nvSpPr>
          <p:cNvPr id="5" name="Подзаголовок 4"/>
          <p:cNvSpPr>
            <a:spLocks noGrp="1"/>
          </p:cNvSpPr>
          <p:nvPr>
            <p:ph type="subTitle" idx="1"/>
          </p:nvPr>
        </p:nvSpPr>
        <p:spPr>
          <a:xfrm>
            <a:off x="3929058" y="5643554"/>
            <a:ext cx="5000660" cy="1214446"/>
          </a:xfrm>
          <a:solidFill>
            <a:schemeClr val="bg1">
              <a:lumMod val="50000"/>
            </a:schemeClr>
          </a:solidFill>
          <a:ln>
            <a:noFill/>
          </a:ln>
        </p:spPr>
        <p:txBody>
          <a:bodyPr>
            <a:normAutofit/>
          </a:bodyPr>
          <a:lstStyle/>
          <a:p>
            <a:pPr algn="just"/>
            <a:r>
              <a:rPr lang="ru-RU" b="1" dirty="0" smtClean="0">
                <a:solidFill>
                  <a:srgbClr val="FFFF66"/>
                </a:solidFill>
              </a:rPr>
              <a:t>Подготовила: воспитатель Шульгина Вера Сергеевна</a:t>
            </a:r>
            <a:endParaRPr lang="ru-RU" b="1" dirty="0">
              <a:solidFill>
                <a:srgbClr val="FFFF66"/>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428868"/>
            <a:ext cx="8286808" cy="4000528"/>
          </a:xfrm>
        </p:spPr>
        <p:txBody>
          <a:bodyPr/>
          <a:lstStyle/>
          <a:p>
            <a:pPr algn="just" defTabSz="540000">
              <a:lnSpc>
                <a:spcPts val="2200"/>
              </a:lnSpc>
            </a:pPr>
            <a:r>
              <a:rPr lang="ru-RU" sz="2000" dirty="0" smtClean="0">
                <a:latin typeface="Times New Roman" pitchFamily="18" charset="0"/>
                <a:cs typeface="Times New Roman" pitchFamily="18" charset="0"/>
              </a:rPr>
              <a:t>	</a:t>
            </a:r>
            <a:r>
              <a:rPr lang="ru-RU" sz="1900" b="1" dirty="0" smtClean="0">
                <a:latin typeface="Times New Roman" pitchFamily="18" charset="0"/>
                <a:cs typeface="Times New Roman" pitchFamily="18" charset="0"/>
              </a:rPr>
              <a:t>Использование в непосредственно образовательной деятельности мультимедийных презентаций в нашем дошкольном учреждении позволяет построить учебно – воспитательный процесс на основе психологически корректных режимов функционирования внимания и памяти, сделать НОД эмоционально окрашенными, привлекательными, которые вызывают у детей живой интерес, являются прекрасным наглядным пособием и демонстрационным материалом, что способствует хорошей результативности образовательной деятельности.</a:t>
            </a:r>
            <a:r>
              <a:rPr lang="ru-RU" sz="1900" b="1" dirty="0" smtClean="0"/>
              <a:t> </a:t>
            </a:r>
            <a:r>
              <a:rPr lang="ru-RU" sz="1900" b="1" dirty="0" smtClean="0">
                <a:latin typeface="Times New Roman" pitchFamily="18" charset="0"/>
                <a:cs typeface="Times New Roman" pitchFamily="18" charset="0"/>
              </a:rPr>
              <a:t>Так, использование мультимедийных презентаций на занятиях активность детей при рассматривании, обследовании и зрительном выделении ими признаков и свойств предметов, формируются способы зрительного восприятия, обследования, выделения в предметном мире качественных, количественных и пространственно-временных признаков и свойств, развиваются зрительное внимание и зрительная память.</a:t>
            </a:r>
            <a:br>
              <a:rPr lang="ru-RU" sz="1900" b="1" dirty="0" smtClean="0">
                <a:latin typeface="Times New Roman" pitchFamily="18" charset="0"/>
                <a:cs typeface="Times New Roman" pitchFamily="18" charset="0"/>
              </a:rPr>
            </a:br>
            <a:endParaRPr lang="ru-RU" sz="1900" b="1" dirty="0">
              <a:latin typeface="Times New Roman" pitchFamily="18" charset="0"/>
              <a:cs typeface="Times New Roman" pitchFamily="18" charset="0"/>
            </a:endParaRPr>
          </a:p>
        </p:txBody>
      </p:sp>
      <p:pic>
        <p:nvPicPr>
          <p:cNvPr id="5122" name="Picture 2" descr="C:\Users\1\AppData\Local\Temp\Temp1_21-03-2018_21-40-54.zip\1.jpg"/>
          <p:cNvPicPr>
            <a:picLocks noGrp="1" noChangeAspect="1" noChangeArrowheads="1"/>
          </p:cNvPicPr>
          <p:nvPr>
            <p:ph sz="half" idx="1"/>
          </p:nvPr>
        </p:nvPicPr>
        <p:blipFill>
          <a:blip r:embed="rId2" cstate="print"/>
          <a:srcRect/>
          <a:stretch>
            <a:fillRect/>
          </a:stretch>
        </p:blipFill>
        <p:spPr bwMode="auto">
          <a:xfrm>
            <a:off x="1500166" y="428604"/>
            <a:ext cx="3194057" cy="2071702"/>
          </a:xfrm>
          <a:prstGeom prst="rect">
            <a:avLst/>
          </a:prstGeom>
          <a:noFill/>
        </p:spPr>
      </p:pic>
      <p:pic>
        <p:nvPicPr>
          <p:cNvPr id="5123" name="Picture 3"/>
          <p:cNvPicPr>
            <a:picLocks noGrp="1" noChangeAspect="1" noChangeArrowheads="1"/>
          </p:cNvPicPr>
          <p:nvPr>
            <p:ph sz="half" idx="2"/>
          </p:nvPr>
        </p:nvPicPr>
        <p:blipFill>
          <a:blip r:embed="rId3" cstate="print"/>
          <a:srcRect/>
          <a:stretch>
            <a:fillRect/>
          </a:stretch>
        </p:blipFill>
        <p:spPr bwMode="auto">
          <a:xfrm>
            <a:off x="5286380" y="428604"/>
            <a:ext cx="2428892" cy="206006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071538" y="285728"/>
            <a:ext cx="7572428" cy="6072230"/>
          </a:xfrm>
        </p:spPr>
        <p:txBody>
          <a:bodyPr/>
          <a:lstStyle/>
          <a:p>
            <a:pPr algn="just"/>
            <a:r>
              <a:rPr lang="ru-RU" sz="2000" dirty="0" smtClean="0">
                <a:solidFill>
                  <a:schemeClr val="tx1">
                    <a:lumMod val="95000"/>
                    <a:lumOff val="5000"/>
                  </a:schemeClr>
                </a:solidFill>
                <a:latin typeface="Times New Roman" pitchFamily="18" charset="0"/>
                <a:cs typeface="Times New Roman" pitchFamily="18" charset="0"/>
              </a:rPr>
              <a:t>	</a:t>
            </a:r>
          </a:p>
          <a:p>
            <a:pPr algn="just"/>
            <a:r>
              <a:rPr lang="ru-RU" sz="2000" b="1" dirty="0" smtClean="0">
                <a:solidFill>
                  <a:schemeClr val="tx1">
                    <a:lumMod val="95000"/>
                    <a:lumOff val="5000"/>
                  </a:schemeClr>
                </a:solidFill>
                <a:latin typeface="Times New Roman" pitchFamily="18" charset="0"/>
                <a:cs typeface="Times New Roman" pitchFamily="18" charset="0"/>
              </a:rPr>
              <a:t>	</a:t>
            </a:r>
            <a:r>
              <a:rPr lang="ru-RU" sz="2100" b="1" dirty="0" smtClean="0">
                <a:solidFill>
                  <a:schemeClr val="tx1">
                    <a:lumMod val="95000"/>
                    <a:lumOff val="5000"/>
                  </a:schemeClr>
                </a:solidFill>
                <a:latin typeface="Times New Roman" pitchFamily="18" charset="0"/>
                <a:cs typeface="Times New Roman" pitchFamily="18" charset="0"/>
              </a:rPr>
              <a:t>Сегодня ИКТ начинают занимать свою нишу </a:t>
            </a:r>
            <a:br>
              <a:rPr lang="ru-RU" sz="2100" b="1" dirty="0" smtClean="0">
                <a:solidFill>
                  <a:schemeClr val="tx1">
                    <a:lumMod val="95000"/>
                    <a:lumOff val="5000"/>
                  </a:schemeClr>
                </a:solidFill>
                <a:latin typeface="Times New Roman" pitchFamily="18" charset="0"/>
                <a:cs typeface="Times New Roman" pitchFamily="18" charset="0"/>
              </a:rPr>
            </a:br>
            <a:r>
              <a:rPr lang="ru-RU" sz="2100" b="1" dirty="0" smtClean="0">
                <a:solidFill>
                  <a:schemeClr val="tx1">
                    <a:lumMod val="95000"/>
                    <a:lumOff val="5000"/>
                  </a:schemeClr>
                </a:solidFill>
                <a:latin typeface="Times New Roman" pitchFamily="18" charset="0"/>
                <a:cs typeface="Times New Roman" pitchFamily="18" charset="0"/>
              </a:rPr>
              <a:t>и в воспитательно-образовательном пространстве ДОУ. </a:t>
            </a:r>
            <a:br>
              <a:rPr lang="ru-RU" sz="2100" b="1" dirty="0" smtClean="0">
                <a:solidFill>
                  <a:schemeClr val="tx1">
                    <a:lumMod val="95000"/>
                    <a:lumOff val="5000"/>
                  </a:schemeClr>
                </a:solidFill>
                <a:latin typeface="Times New Roman" pitchFamily="18" charset="0"/>
                <a:cs typeface="Times New Roman" pitchFamily="18" charset="0"/>
              </a:rPr>
            </a:br>
            <a:r>
              <a:rPr lang="ru-RU" sz="2100" b="1" dirty="0" smtClean="0">
                <a:solidFill>
                  <a:schemeClr val="tx1">
                    <a:lumMod val="95000"/>
                    <a:lumOff val="5000"/>
                  </a:schemeClr>
                </a:solidFill>
                <a:latin typeface="Times New Roman" pitchFamily="18" charset="0"/>
                <a:cs typeface="Times New Roman" pitchFamily="18" charset="0"/>
              </a:rPr>
              <a:t>Это позволяет:</a:t>
            </a:r>
          </a:p>
          <a:p>
            <a:pPr algn="just">
              <a:buFontTx/>
              <a:buChar char="-"/>
            </a:pPr>
            <a:r>
              <a:rPr lang="ru-RU" sz="2100" b="1" dirty="0" smtClean="0">
                <a:solidFill>
                  <a:schemeClr val="tx1">
                    <a:lumMod val="95000"/>
                    <a:lumOff val="5000"/>
                  </a:schemeClr>
                </a:solidFill>
                <a:latin typeface="Times New Roman" pitchFamily="18" charset="0"/>
                <a:cs typeface="Times New Roman" pitchFamily="18" charset="0"/>
              </a:rPr>
              <a:t>предъявлять информацию на экране монитора в игровой форме, что вызывает у детей огромный интерес, так как это отвечает основному виду деятельности дошкольника – игре;</a:t>
            </a:r>
          </a:p>
          <a:p>
            <a:pPr algn="just">
              <a:buFontTx/>
              <a:buChar char="-"/>
            </a:pPr>
            <a:r>
              <a:rPr lang="ru-RU" sz="2100" b="1" dirty="0" smtClean="0">
                <a:solidFill>
                  <a:schemeClr val="tx1">
                    <a:lumMod val="95000"/>
                    <a:lumOff val="5000"/>
                  </a:schemeClr>
                </a:solidFill>
                <a:latin typeface="Times New Roman" pitchFamily="18" charset="0"/>
                <a:cs typeface="Times New Roman" pitchFamily="18" charset="0"/>
              </a:rPr>
              <a:t>ярко, образно, в доступной дошкольникам форме преподнести новый материал, что соответствует наглядно-образному мышлению детей дошкольного возраста;</a:t>
            </a:r>
          </a:p>
          <a:p>
            <a:pPr algn="just"/>
            <a:r>
              <a:rPr lang="ru-RU" sz="2100" b="1" dirty="0" smtClean="0">
                <a:solidFill>
                  <a:schemeClr val="tx1">
                    <a:lumMod val="95000"/>
                    <a:lumOff val="5000"/>
                  </a:schemeClr>
                </a:solidFill>
                <a:latin typeface="Times New Roman" pitchFamily="18" charset="0"/>
                <a:cs typeface="Times New Roman" pitchFamily="18" charset="0"/>
              </a:rPr>
              <a:t>-привлечь внимание детей движением, звуком, мультипликацией;</a:t>
            </a:r>
          </a:p>
          <a:p>
            <a:pPr algn="just">
              <a:buFontTx/>
              <a:buChar char="-"/>
            </a:pPr>
            <a:r>
              <a:rPr lang="ru-RU" sz="2100" b="1" dirty="0" smtClean="0">
                <a:solidFill>
                  <a:schemeClr val="tx1">
                    <a:lumMod val="95000"/>
                    <a:lumOff val="5000"/>
                  </a:schemeClr>
                </a:solidFill>
                <a:latin typeface="Times New Roman" pitchFamily="18" charset="0"/>
                <a:cs typeface="Times New Roman" pitchFamily="18" charset="0"/>
              </a:rPr>
              <a:t>поощрять детей при решении проблемной задачи, используя возможности учебной программы, что является стимулом для развития их познавательной активности;</a:t>
            </a:r>
          </a:p>
          <a:p>
            <a:pPr algn="just"/>
            <a:r>
              <a:rPr lang="ru-RU" sz="2100" b="1" dirty="0" smtClean="0">
                <a:solidFill>
                  <a:schemeClr val="tx1">
                    <a:lumMod val="95000"/>
                    <a:lumOff val="5000"/>
                  </a:schemeClr>
                </a:solidFill>
                <a:latin typeface="Times New Roman" pitchFamily="18" charset="0"/>
                <a:cs typeface="Times New Roman" pitchFamily="18" charset="0"/>
              </a:rPr>
              <a:t>- развивать у дошкольников исследовательское поведение;</a:t>
            </a:r>
          </a:p>
          <a:p>
            <a:pPr algn="just"/>
            <a:r>
              <a:rPr lang="ru-RU" sz="2100" b="1" dirty="0" smtClean="0">
                <a:solidFill>
                  <a:schemeClr val="tx1">
                    <a:lumMod val="95000"/>
                    <a:lumOff val="5000"/>
                  </a:schemeClr>
                </a:solidFill>
                <a:latin typeface="Times New Roman" pitchFamily="18" charset="0"/>
                <a:cs typeface="Times New Roman" pitchFamily="18" charset="0"/>
              </a:rPr>
              <a:t>- расширять творческие возможности самого педагога.</a:t>
            </a:r>
          </a:p>
          <a:p>
            <a:pPr algn="just"/>
            <a:endParaRPr lang="ru-RU" sz="2100" b="1" dirty="0">
              <a:solidFill>
                <a:schemeClr val="tx1">
                  <a:lumMod val="95000"/>
                  <a:lumOff val="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274638"/>
            <a:ext cx="7972452" cy="3654428"/>
          </a:xfrm>
        </p:spPr>
        <p:txBody>
          <a:bodyPr/>
          <a:lstStyle/>
          <a:p>
            <a:pPr algn="just" defTabSz="540000"/>
            <a:r>
              <a:rPr lang="ru-RU" sz="2000" dirty="0" smtClean="0">
                <a:latin typeface="Times New Roman" pitchFamily="18" charset="0"/>
                <a:cs typeface="Times New Roman" pitchFamily="18" charset="0"/>
              </a:rPr>
              <a:t>	</a:t>
            </a:r>
            <a:r>
              <a:rPr lang="ru-RU" sz="2000" b="1" dirty="0" smtClean="0">
                <a:latin typeface="Times New Roman" pitchFamily="18" charset="0"/>
                <a:cs typeface="Times New Roman" pitchFamily="18" charset="0"/>
              </a:rPr>
              <a:t>У нас появилась возможность расширить предметно-пространственную среду ДОУ при помощи современных информационных средств. Одним из этих средств является  интерактивный стол SMART </a:t>
            </a:r>
            <a:r>
              <a:rPr lang="ru-RU" sz="2000" b="1" dirty="0" err="1" smtClean="0">
                <a:latin typeface="Times New Roman" pitchFamily="18" charset="0"/>
                <a:cs typeface="Times New Roman" pitchFamily="18" charset="0"/>
              </a:rPr>
              <a:t>Table</a:t>
            </a:r>
            <a:r>
              <a:rPr lang="ru-RU" sz="2000" b="1" dirty="0" smtClean="0">
                <a:latin typeface="Times New Roman" pitchFamily="18" charset="0"/>
                <a:cs typeface="Times New Roman" pitchFamily="18" charset="0"/>
              </a:rPr>
              <a:t>, который делает обучение творческим и занимательным. Стол несет в себе образовательные функции и вместе с тем поддерживает игру, как ведущий вид деятельности дошкольников, является ярким </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и наглядным, что делает его использование в среде дошкольного образования значимым. Стол совместим с ноутбуком, проектором, экраном, интернетом. Работа на интерактивном столе способствует развитию у детей когнитивных, социальных и моторных навыков</a:t>
            </a:r>
            <a:r>
              <a:rPr lang="ru-RU" sz="2000" dirty="0" smtClean="0">
                <a:latin typeface="Times New Roman" pitchFamily="18" charset="0"/>
                <a:cs typeface="Times New Roman" pitchFamily="18" charset="0"/>
              </a:rPr>
              <a:t>.</a:t>
            </a:r>
            <a:br>
              <a:rPr lang="ru-RU" sz="2000" dirty="0" smtClean="0">
                <a:latin typeface="Times New Roman" pitchFamily="18" charset="0"/>
                <a:cs typeface="Times New Roman" pitchFamily="18" charset="0"/>
              </a:rPr>
            </a:br>
            <a:r>
              <a:rPr lang="ru-RU" sz="2000" dirty="0" smtClean="0"/>
              <a:t/>
            </a:r>
            <a:br>
              <a:rPr lang="ru-RU" sz="2000" dirty="0" smtClean="0"/>
            </a:br>
            <a:endParaRPr lang="ru-RU" sz="2000" dirty="0">
              <a:latin typeface="Times New Roman" pitchFamily="18" charset="0"/>
              <a:cs typeface="Times New Roman" pitchFamily="18" charset="0"/>
            </a:endParaRPr>
          </a:p>
        </p:txBody>
      </p:sp>
      <p:pic>
        <p:nvPicPr>
          <p:cNvPr id="7170" name="Picture 2" descr="C:\Users\1\Downloads\икт асоу\вебинар по икт\Мастер класс Интерактивный стол.JPG"/>
          <p:cNvPicPr>
            <a:picLocks noGrp="1" noChangeAspect="1" noChangeArrowheads="1"/>
          </p:cNvPicPr>
          <p:nvPr>
            <p:ph sz="half" idx="2"/>
          </p:nvPr>
        </p:nvPicPr>
        <p:blipFill>
          <a:blip r:embed="rId2" cstate="print"/>
          <a:srcRect/>
          <a:stretch>
            <a:fillRect/>
          </a:stretch>
        </p:blipFill>
        <p:spPr bwMode="auto">
          <a:xfrm>
            <a:off x="4786314" y="3786190"/>
            <a:ext cx="3714776" cy="2476517"/>
          </a:xfrm>
          <a:prstGeom prst="rect">
            <a:avLst/>
          </a:prstGeom>
          <a:noFill/>
        </p:spPr>
      </p:pic>
      <p:pic>
        <p:nvPicPr>
          <p:cNvPr id="7171" name="Picture 3"/>
          <p:cNvPicPr>
            <a:picLocks noGrp="1" noChangeAspect="1" noChangeArrowheads="1"/>
          </p:cNvPicPr>
          <p:nvPr>
            <p:ph sz="half" idx="1"/>
          </p:nvPr>
        </p:nvPicPr>
        <p:blipFill>
          <a:blip r:embed="rId3" cstate="print"/>
          <a:srcRect/>
          <a:stretch>
            <a:fillRect/>
          </a:stretch>
        </p:blipFill>
        <p:spPr bwMode="auto">
          <a:xfrm>
            <a:off x="642911" y="3768331"/>
            <a:ext cx="3357586" cy="251818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142976" y="357166"/>
            <a:ext cx="7500990" cy="6000792"/>
          </a:xfrm>
        </p:spPr>
        <p:txBody>
          <a:bodyPr/>
          <a:lstStyle/>
          <a:p>
            <a:pPr algn="just">
              <a:lnSpc>
                <a:spcPts val="2100"/>
              </a:lnSpc>
            </a:pPr>
            <a:r>
              <a:rPr lang="ru-RU" sz="2000" b="1" dirty="0" smtClean="0">
                <a:solidFill>
                  <a:schemeClr val="tx1"/>
                </a:solidFill>
                <a:latin typeface="Times New Roman" pitchFamily="18" charset="0"/>
                <a:cs typeface="Times New Roman" pitchFamily="18" charset="0"/>
              </a:rPr>
              <a:t>	</a:t>
            </a:r>
            <a:r>
              <a:rPr lang="ru-RU" sz="1950" b="1" kern="1100" dirty="0" smtClean="0">
                <a:solidFill>
                  <a:schemeClr val="tx1"/>
                </a:solidFill>
                <a:latin typeface="Times New Roman" pitchFamily="18" charset="0"/>
                <a:cs typeface="Times New Roman" pitchFamily="18" charset="0"/>
              </a:rPr>
              <a:t>Целью работы на интерактивном столе является формирование у старших дошкольников умений активно действовать в паре через сплочение детского коллектива.</a:t>
            </a:r>
            <a:br>
              <a:rPr lang="ru-RU" sz="1950" b="1" kern="1100" dirty="0" smtClean="0">
                <a:solidFill>
                  <a:schemeClr val="tx1"/>
                </a:solidFill>
                <a:latin typeface="Times New Roman" pitchFamily="18" charset="0"/>
                <a:cs typeface="Times New Roman" pitchFamily="18" charset="0"/>
              </a:rPr>
            </a:br>
            <a:r>
              <a:rPr lang="ru-RU" sz="1950" b="1" kern="1100" dirty="0" smtClean="0">
                <a:solidFill>
                  <a:schemeClr val="tx1"/>
                </a:solidFill>
                <a:latin typeface="Times New Roman" pitchFamily="18" charset="0"/>
                <a:cs typeface="Times New Roman" pitchFamily="18" charset="0"/>
              </a:rPr>
              <a:t>Задачи воспитания:  воспитывать представление о прекрасном </a:t>
            </a:r>
            <a:br>
              <a:rPr lang="ru-RU" sz="1950" b="1" kern="1100" dirty="0" smtClean="0">
                <a:solidFill>
                  <a:schemeClr val="tx1"/>
                </a:solidFill>
                <a:latin typeface="Times New Roman" pitchFamily="18" charset="0"/>
                <a:cs typeface="Times New Roman" pitchFamily="18" charset="0"/>
              </a:rPr>
            </a:br>
            <a:r>
              <a:rPr lang="ru-RU" sz="1950" b="1" kern="1100" dirty="0" smtClean="0">
                <a:solidFill>
                  <a:schemeClr val="tx1"/>
                </a:solidFill>
                <a:latin typeface="Times New Roman" pitchFamily="18" charset="0"/>
                <a:cs typeface="Times New Roman" pitchFamily="18" charset="0"/>
              </a:rPr>
              <a:t>в окружающем мире; воспитывать доброжелательность </a:t>
            </a:r>
            <a:br>
              <a:rPr lang="ru-RU" sz="1950" b="1" kern="1100" dirty="0" smtClean="0">
                <a:solidFill>
                  <a:schemeClr val="tx1"/>
                </a:solidFill>
                <a:latin typeface="Times New Roman" pitchFamily="18" charset="0"/>
                <a:cs typeface="Times New Roman" pitchFamily="18" charset="0"/>
              </a:rPr>
            </a:br>
            <a:r>
              <a:rPr lang="ru-RU" sz="1950" b="1" kern="1100" dirty="0" smtClean="0">
                <a:solidFill>
                  <a:schemeClr val="tx1"/>
                </a:solidFill>
                <a:latin typeface="Times New Roman" pitchFamily="18" charset="0"/>
                <a:cs typeface="Times New Roman" pitchFamily="18" charset="0"/>
              </a:rPr>
              <a:t>и эмоциональную отзывчивость.</a:t>
            </a:r>
          </a:p>
          <a:p>
            <a:pPr algn="just">
              <a:lnSpc>
                <a:spcPts val="2100"/>
              </a:lnSpc>
            </a:pPr>
            <a:r>
              <a:rPr lang="ru-RU" sz="1950" b="1" kern="1100" dirty="0" smtClean="0">
                <a:solidFill>
                  <a:schemeClr val="tx1"/>
                </a:solidFill>
                <a:latin typeface="Times New Roman" pitchFamily="18" charset="0"/>
                <a:cs typeface="Times New Roman" pitchFamily="18" charset="0"/>
              </a:rPr>
              <a:t>	Задачи развития: развивать коммуникативные умения и навыки, развивать эмоциональную сферу; развивать умения и навыки индивидуальной, групповой работы; развивать воображение; память, мышление, развивать речь, развивать мелкую моторику;  способствовать снятию мышечного напряжения.</a:t>
            </a:r>
          </a:p>
          <a:p>
            <a:pPr algn="just">
              <a:lnSpc>
                <a:spcPts val="2100"/>
              </a:lnSpc>
            </a:pPr>
            <a:r>
              <a:rPr lang="ru-RU" sz="1950" b="1" kern="1100" dirty="0" smtClean="0">
                <a:solidFill>
                  <a:schemeClr val="tx1"/>
                </a:solidFill>
                <a:latin typeface="Times New Roman" pitchFamily="18" charset="0"/>
                <a:cs typeface="Times New Roman" pitchFamily="18" charset="0"/>
              </a:rPr>
              <a:t>	Задачи образования: расширять кругозор и словарный запас детей в области сезонных изменений в природе (о лете); расширять и уточнять знания детей о фруктах и овощах; развивать у детей умение понимать друг друга без слов, работать в паре, договариваться между собой. Панель настройки позволяет педагогу выбрать количество воспитанников, которые одновременно смогут работать над заданием (до 8 человек), настроить громкость и ориентацию чувствительной поверхности, перейти к работе с другими приложениями.</a:t>
            </a:r>
          </a:p>
          <a:p>
            <a:pPr algn="just">
              <a:lnSpc>
                <a:spcPts val="2100"/>
              </a:lnSpc>
            </a:pPr>
            <a:endParaRPr lang="ru-RU" sz="2000" b="1" kern="11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00" y="428604"/>
            <a:ext cx="7686700" cy="3071834"/>
          </a:xfrm>
        </p:spPr>
        <p:txBody>
          <a:bodyPr/>
          <a:lstStyle/>
          <a:p>
            <a:pPr algn="just" defTabSz="540000"/>
            <a:r>
              <a:rPr lang="ru-RU" sz="2000" dirty="0" smtClean="0">
                <a:latin typeface="Times New Roman" pitchFamily="18" charset="0"/>
                <a:cs typeface="Times New Roman" pitchFamily="18" charset="0"/>
              </a:rPr>
              <a:t>	</a:t>
            </a:r>
            <a:r>
              <a:rPr lang="ru-RU" sz="2400" b="1" dirty="0" smtClean="0">
                <a:latin typeface="Times New Roman" pitchFamily="18" charset="0"/>
                <a:cs typeface="Times New Roman" pitchFamily="18" charset="0"/>
              </a:rPr>
              <a:t>Педагогический процесс, благодаря документ - камере носит более содержательный, многофункциональный и яркий характер. Благодаря документ - камере  нам удается решать много различных задач прежде всего расширить возможность проведения НОД, оптимизировать работу педагогов, на другой уровень и встает обучение наших педагогов, согласно новым стандартам дошкольного образования и др.</a:t>
            </a:r>
            <a:endParaRPr lang="ru-RU" sz="2400" b="1" dirty="0">
              <a:latin typeface="Times New Roman" pitchFamily="18" charset="0"/>
              <a:cs typeface="Times New Roman" pitchFamily="18" charset="0"/>
            </a:endParaRPr>
          </a:p>
        </p:txBody>
      </p:sp>
      <p:pic>
        <p:nvPicPr>
          <p:cNvPr id="8194" name="Picture 2"/>
          <p:cNvPicPr>
            <a:picLocks noGrp="1" noChangeAspect="1" noChangeArrowheads="1"/>
          </p:cNvPicPr>
          <p:nvPr>
            <p:ph sz="half" idx="2"/>
          </p:nvPr>
        </p:nvPicPr>
        <p:blipFill>
          <a:blip r:embed="rId2" cstate="print"/>
          <a:srcRect/>
          <a:stretch>
            <a:fillRect/>
          </a:stretch>
        </p:blipFill>
        <p:spPr bwMode="auto">
          <a:xfrm>
            <a:off x="5000628" y="3857628"/>
            <a:ext cx="3560262" cy="2482850"/>
          </a:xfrm>
          <a:prstGeom prst="rect">
            <a:avLst/>
          </a:prstGeom>
          <a:noFill/>
          <a:ln w="9525">
            <a:noFill/>
            <a:miter lim="800000"/>
            <a:headEnd/>
            <a:tailEnd/>
          </a:ln>
          <a:effectLst/>
        </p:spPr>
      </p:pic>
      <p:pic>
        <p:nvPicPr>
          <p:cNvPr id="8195" name="Picture 3"/>
          <p:cNvPicPr>
            <a:picLocks noGrp="1" noChangeAspect="1" noChangeArrowheads="1"/>
          </p:cNvPicPr>
          <p:nvPr>
            <p:ph sz="half" idx="1"/>
          </p:nvPr>
        </p:nvPicPr>
        <p:blipFill>
          <a:blip r:embed="rId3" cstate="print"/>
          <a:srcRect/>
          <a:stretch>
            <a:fillRect/>
          </a:stretch>
        </p:blipFill>
        <p:spPr bwMode="auto">
          <a:xfrm>
            <a:off x="1071538" y="3857628"/>
            <a:ext cx="3668694" cy="24828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85728"/>
            <a:ext cx="6143668" cy="6072230"/>
          </a:xfrm>
        </p:spPr>
        <p:txBody>
          <a:bodyPr/>
          <a:lstStyle/>
          <a:p>
            <a:pPr algn="just"/>
            <a:r>
              <a:rPr lang="ru-RU" sz="1800" dirty="0" smtClean="0">
                <a:latin typeface="Times New Roman" pitchFamily="18" charset="0"/>
                <a:cs typeface="Times New Roman" pitchFamily="18" charset="0"/>
              </a:rPr>
              <a:t>	</a:t>
            </a:r>
            <a:r>
              <a:rPr lang="ru-RU" sz="2000" b="1" dirty="0" smtClean="0">
                <a:latin typeface="Times New Roman" pitchFamily="18" charset="0"/>
                <a:cs typeface="Times New Roman" pitchFamily="18" charset="0"/>
              </a:rPr>
              <a:t>На сегодняшний день особую популярность приобретает детское экспериментирование. Главное его достоинство в том, что оно дает ребенку реальные представления о различных сторонах изучаемого объекта, о его взаимоотношениях с другими объектами </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и со средой обитания. Эксперименты положительно влияют на эмоциональную сферу ребенка, на развитие творческих способностей, на формирование трудовых навыков и укрепление здоровья за счет повышения общего уровня двигательной активности. Задача педагога </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в процессе экспериментальной деятельности – связать результаты исследовательской работы </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с практическим опытом детей, уже имеющимися у них знаниями и подвести их к пониманию природных закономерностей, основ экологически грамотного, безопасного поведения в окружающей среде. В этом нам помогает цифровая лаборатория «</a:t>
            </a:r>
            <a:r>
              <a:rPr lang="ru-RU" sz="2000" b="1" dirty="0" err="1" smtClean="0">
                <a:latin typeface="Times New Roman" pitchFamily="18" charset="0"/>
                <a:cs typeface="Times New Roman" pitchFamily="18" charset="0"/>
              </a:rPr>
              <a:t>Наураша</a:t>
            </a:r>
            <a:r>
              <a:rPr lang="ru-RU" sz="2000" b="1" dirty="0" smtClean="0">
                <a:latin typeface="Times New Roman" pitchFamily="18" charset="0"/>
                <a:cs typeface="Times New Roman" pitchFamily="18" charset="0"/>
              </a:rPr>
              <a:t> в стране </a:t>
            </a:r>
            <a:r>
              <a:rPr lang="ru-RU" sz="2000" b="1" dirty="0" err="1" smtClean="0">
                <a:latin typeface="Times New Roman" pitchFamily="18" charset="0"/>
                <a:cs typeface="Times New Roman" pitchFamily="18" charset="0"/>
              </a:rPr>
              <a:t>Наурандии</a:t>
            </a:r>
            <a:r>
              <a:rPr lang="ru-RU" sz="2000" b="1" dirty="0" smtClean="0">
                <a:latin typeface="Times New Roman" pitchFamily="18" charset="0"/>
                <a:cs typeface="Times New Roman" pitchFamily="18" charset="0"/>
              </a:rPr>
              <a:t>».</a:t>
            </a:r>
            <a:endParaRPr lang="ru-RU" sz="2000" b="1" dirty="0">
              <a:latin typeface="Times New Roman" pitchFamily="18" charset="0"/>
              <a:cs typeface="Times New Roman" pitchFamily="18" charset="0"/>
            </a:endParaRPr>
          </a:p>
        </p:txBody>
      </p:sp>
      <p:pic>
        <p:nvPicPr>
          <p:cNvPr id="9218" name="Picture 2"/>
          <p:cNvPicPr>
            <a:picLocks noGrp="1" noChangeAspect="1" noChangeArrowheads="1"/>
          </p:cNvPicPr>
          <p:nvPr>
            <p:ph sz="half" idx="1"/>
          </p:nvPr>
        </p:nvPicPr>
        <p:blipFill>
          <a:blip r:embed="rId2" cstate="print"/>
          <a:srcRect/>
          <a:stretch>
            <a:fillRect/>
          </a:stretch>
        </p:blipFill>
        <p:spPr bwMode="auto">
          <a:xfrm>
            <a:off x="6572264" y="428604"/>
            <a:ext cx="2000265" cy="2707852"/>
          </a:xfrm>
          <a:prstGeom prst="rect">
            <a:avLst/>
          </a:prstGeom>
          <a:noFill/>
          <a:ln w="9525">
            <a:noFill/>
            <a:miter lim="800000"/>
            <a:headEnd/>
            <a:tailEnd/>
          </a:ln>
          <a:effectLst/>
        </p:spPr>
      </p:pic>
      <p:pic>
        <p:nvPicPr>
          <p:cNvPr id="9219" name="Picture 3"/>
          <p:cNvPicPr>
            <a:picLocks noGrp="1" noChangeAspect="1" noChangeArrowheads="1"/>
          </p:cNvPicPr>
          <p:nvPr>
            <p:ph sz="half" idx="2"/>
          </p:nvPr>
        </p:nvPicPr>
        <p:blipFill>
          <a:blip r:embed="rId3" cstate="print"/>
          <a:srcRect/>
          <a:stretch>
            <a:fillRect/>
          </a:stretch>
        </p:blipFill>
        <p:spPr bwMode="auto">
          <a:xfrm>
            <a:off x="6572264" y="3238538"/>
            <a:ext cx="2016414" cy="297653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428604"/>
            <a:ext cx="7972452" cy="3071834"/>
          </a:xfrm>
        </p:spPr>
        <p:txBody>
          <a:bodyPr/>
          <a:lstStyle/>
          <a:p>
            <a:pPr algn="just"/>
            <a:r>
              <a:rPr lang="ru-RU" sz="2000" dirty="0" smtClean="0">
                <a:latin typeface="Times New Roman" pitchFamily="18" charset="0"/>
                <a:cs typeface="Times New Roman" pitchFamily="18" charset="0"/>
              </a:rPr>
              <a:t>	</a:t>
            </a:r>
            <a:r>
              <a:rPr lang="ru-RU" sz="2000" b="1" dirty="0" smtClean="0">
                <a:latin typeface="Times New Roman" pitchFamily="18" charset="0"/>
                <a:cs typeface="Times New Roman" pitchFamily="18" charset="0"/>
              </a:rPr>
              <a:t>Очень активно используется ИКТ в нашем детском саду при проведении Муниципальных стажировочных площадок, педагогических советов, ГМО для воспитателей, театрализованных представлениях, утренниках и выпускных. На базе детского сада  постоянно действует обучающий семинар для педагогов по ИКТ, для повышения их  компетентности в работе </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с текстовыми и цифровыми редакторами, с видеоматериалами, овладению некоторыми компьютерными программами. Педагоги посещают курсы повышения квалификации по повышению </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ИКТ – компетентности.</a:t>
            </a:r>
            <a:endParaRPr lang="ru-RU" sz="2000" b="1" dirty="0">
              <a:latin typeface="Times New Roman" pitchFamily="18" charset="0"/>
              <a:cs typeface="Times New Roman" pitchFamily="18" charset="0"/>
            </a:endParaRPr>
          </a:p>
        </p:txBody>
      </p:sp>
      <p:pic>
        <p:nvPicPr>
          <p:cNvPr id="10242" name="Picture 2"/>
          <p:cNvPicPr>
            <a:picLocks noGrp="1" noChangeAspect="1" noChangeArrowheads="1"/>
          </p:cNvPicPr>
          <p:nvPr>
            <p:ph sz="half" idx="1"/>
          </p:nvPr>
        </p:nvPicPr>
        <p:blipFill>
          <a:blip r:embed="rId2" cstate="print"/>
          <a:srcRect/>
          <a:stretch>
            <a:fillRect/>
          </a:stretch>
        </p:blipFill>
        <p:spPr bwMode="auto">
          <a:xfrm>
            <a:off x="285720" y="3571876"/>
            <a:ext cx="3929090" cy="2764629"/>
          </a:xfrm>
          <a:prstGeom prst="rect">
            <a:avLst/>
          </a:prstGeom>
          <a:noFill/>
          <a:ln w="9525">
            <a:noFill/>
            <a:miter lim="800000"/>
            <a:headEnd/>
            <a:tailEnd/>
          </a:ln>
          <a:effectLst/>
        </p:spPr>
      </p:pic>
      <p:pic>
        <p:nvPicPr>
          <p:cNvPr id="10243" name="Picture 3"/>
          <p:cNvPicPr>
            <a:picLocks noGrp="1" noChangeAspect="1" noChangeArrowheads="1"/>
          </p:cNvPicPr>
          <p:nvPr>
            <p:ph sz="half" idx="2"/>
          </p:nvPr>
        </p:nvPicPr>
        <p:blipFill>
          <a:blip r:embed="rId3" cstate="print"/>
          <a:srcRect/>
          <a:stretch>
            <a:fillRect/>
          </a:stretch>
        </p:blipFill>
        <p:spPr bwMode="auto">
          <a:xfrm>
            <a:off x="4643438" y="3571876"/>
            <a:ext cx="3971514" cy="277879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1\Downloads\икт асоу\вебинар по икт\image.jpg"/>
          <p:cNvPicPr>
            <a:picLocks noGrp="1" noChangeAspect="1" noChangeArrowheads="1"/>
          </p:cNvPicPr>
          <p:nvPr>
            <p:ph sz="half" idx="1"/>
          </p:nvPr>
        </p:nvPicPr>
        <p:blipFill>
          <a:blip r:embed="rId2" cstate="print"/>
          <a:srcRect/>
          <a:stretch>
            <a:fillRect/>
          </a:stretch>
        </p:blipFill>
        <p:spPr bwMode="auto">
          <a:xfrm>
            <a:off x="571472" y="571480"/>
            <a:ext cx="3752848" cy="2711631"/>
          </a:xfrm>
          <a:prstGeom prst="rect">
            <a:avLst/>
          </a:prstGeom>
          <a:noFill/>
        </p:spPr>
      </p:pic>
      <p:pic>
        <p:nvPicPr>
          <p:cNvPr id="11267" name="Picture 3"/>
          <p:cNvPicPr>
            <a:picLocks noGrp="1" noChangeAspect="1" noChangeArrowheads="1"/>
          </p:cNvPicPr>
          <p:nvPr>
            <p:ph sz="half" idx="2"/>
          </p:nvPr>
        </p:nvPicPr>
        <p:blipFill>
          <a:blip r:embed="rId3" cstate="print"/>
          <a:srcRect/>
          <a:stretch>
            <a:fillRect/>
          </a:stretch>
        </p:blipFill>
        <p:spPr bwMode="auto">
          <a:xfrm>
            <a:off x="4572000" y="571480"/>
            <a:ext cx="4038600" cy="2714644"/>
          </a:xfrm>
          <a:prstGeom prst="rect">
            <a:avLst/>
          </a:prstGeom>
          <a:noFill/>
          <a:ln w="9525">
            <a:noFill/>
            <a:miter lim="800000"/>
            <a:headEnd/>
            <a:tailEnd/>
          </a:ln>
          <a:effectLst/>
        </p:spPr>
      </p:pic>
      <p:pic>
        <p:nvPicPr>
          <p:cNvPr id="11268" name="Picture 4"/>
          <p:cNvPicPr>
            <a:picLocks noChangeAspect="1" noChangeArrowheads="1"/>
          </p:cNvPicPr>
          <p:nvPr/>
        </p:nvPicPr>
        <p:blipFill>
          <a:blip r:embed="rId4" cstate="print"/>
          <a:srcRect/>
          <a:stretch>
            <a:fillRect/>
          </a:stretch>
        </p:blipFill>
        <p:spPr bwMode="auto">
          <a:xfrm>
            <a:off x="2357422" y="3357562"/>
            <a:ext cx="4357718" cy="296224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3500430" y="530394"/>
            <a:ext cx="5143536" cy="5940088"/>
          </a:xfrm>
        </p:spPr>
        <p:txBody>
          <a:bodyPr anchor="ctr" anchorCtr="0">
            <a:spAutoFit/>
          </a:bodyPr>
          <a:lstStyle/>
          <a:p>
            <a:pPr algn="just"/>
            <a:r>
              <a:rPr lang="ru-RU" sz="2000" b="1" dirty="0" smtClean="0">
                <a:solidFill>
                  <a:schemeClr val="tx1">
                    <a:lumMod val="95000"/>
                    <a:lumOff val="5000"/>
                  </a:schemeClr>
                </a:solidFill>
                <a:latin typeface="Times New Roman" pitchFamily="18" charset="0"/>
                <a:cs typeface="Times New Roman" pitchFamily="18" charset="0"/>
              </a:rPr>
              <a:t>     Специализированная компьютерная технология «Игры для Тигры» предназначена для коррекции общего недоразвития речи у детей дошкольного возраста. Применение </a:t>
            </a:r>
            <a:r>
              <a:rPr lang="ru-RU" sz="2000" b="1" dirty="0" err="1" smtClean="0">
                <a:solidFill>
                  <a:schemeClr val="tx1">
                    <a:lumMod val="95000"/>
                    <a:lumOff val="5000"/>
                  </a:schemeClr>
                </a:solidFill>
                <a:latin typeface="Times New Roman" pitchFamily="18" charset="0"/>
                <a:cs typeface="Times New Roman" pitchFamily="18" charset="0"/>
              </a:rPr>
              <a:t>специа-лизированных</a:t>
            </a:r>
            <a:r>
              <a:rPr lang="ru-RU" sz="2000" b="1" dirty="0" smtClean="0">
                <a:solidFill>
                  <a:schemeClr val="tx1">
                    <a:lumMod val="95000"/>
                    <a:lumOff val="5000"/>
                  </a:schemeClr>
                </a:solidFill>
                <a:latin typeface="Times New Roman" pitchFamily="18" charset="0"/>
                <a:cs typeface="Times New Roman" pitchFamily="18" charset="0"/>
              </a:rPr>
              <a:t> компьютерных технологий, учитывающих закономерности и особенности развития детей с речевыми нарушениями, позволяет повысить эффективность коррекционного обучения, ускорить процесс подготовки дошкольников к обучению грамоте, значительно повысить интерес детей </a:t>
            </a:r>
            <a:br>
              <a:rPr lang="ru-RU" sz="2000" b="1" dirty="0" smtClean="0">
                <a:solidFill>
                  <a:schemeClr val="tx1">
                    <a:lumMod val="95000"/>
                    <a:lumOff val="5000"/>
                  </a:schemeClr>
                </a:solidFill>
                <a:latin typeface="Times New Roman" pitchFamily="18" charset="0"/>
                <a:cs typeface="Times New Roman" pitchFamily="18" charset="0"/>
              </a:rPr>
            </a:br>
            <a:r>
              <a:rPr lang="ru-RU" sz="2000" b="1" dirty="0" smtClean="0">
                <a:solidFill>
                  <a:schemeClr val="tx1">
                    <a:lumMod val="95000"/>
                    <a:lumOff val="5000"/>
                  </a:schemeClr>
                </a:solidFill>
                <a:latin typeface="Times New Roman" pitchFamily="18" charset="0"/>
                <a:cs typeface="Times New Roman" pitchFamily="18" charset="0"/>
              </a:rPr>
              <a:t>к занятиям. В своей практике мы используем данную программу </a:t>
            </a:r>
            <a:br>
              <a:rPr lang="ru-RU" sz="2000" b="1" dirty="0" smtClean="0">
                <a:solidFill>
                  <a:schemeClr val="tx1">
                    <a:lumMod val="95000"/>
                    <a:lumOff val="5000"/>
                  </a:schemeClr>
                </a:solidFill>
                <a:latin typeface="Times New Roman" pitchFamily="18" charset="0"/>
                <a:cs typeface="Times New Roman" pitchFamily="18" charset="0"/>
              </a:rPr>
            </a:br>
            <a:r>
              <a:rPr lang="ru-RU" sz="2000" b="1" dirty="0" smtClean="0">
                <a:solidFill>
                  <a:schemeClr val="tx1">
                    <a:lumMod val="95000"/>
                    <a:lumOff val="5000"/>
                  </a:schemeClr>
                </a:solidFill>
                <a:latin typeface="Times New Roman" pitchFamily="18" charset="0"/>
                <a:cs typeface="Times New Roman" pitchFamily="18" charset="0"/>
              </a:rPr>
              <a:t>с детьми </a:t>
            </a:r>
            <a:r>
              <a:rPr lang="ru-RU" sz="2000" b="1" dirty="0" smtClean="0">
                <a:solidFill>
                  <a:schemeClr val="tx1">
                    <a:lumMod val="95000"/>
                    <a:lumOff val="5000"/>
                  </a:schemeClr>
                </a:solidFill>
                <a:latin typeface="Times New Roman" pitchFamily="18" charset="0"/>
                <a:cs typeface="Times New Roman" pitchFamily="18" charset="0"/>
                <a:hlinkClick r:id="rId2" tooltip="Логопедия"/>
              </a:rPr>
              <a:t>логопедической</a:t>
            </a:r>
            <a:r>
              <a:rPr lang="ru-RU" sz="2000" b="1" dirty="0" smtClean="0">
                <a:solidFill>
                  <a:schemeClr val="tx1">
                    <a:lumMod val="95000"/>
                    <a:lumOff val="5000"/>
                  </a:schemeClr>
                </a:solidFill>
                <a:latin typeface="Times New Roman" pitchFamily="18" charset="0"/>
                <a:cs typeface="Times New Roman" pitchFamily="18" charset="0"/>
              </a:rPr>
              <a:t> группы. Таким образом, выравнивая их возможности </a:t>
            </a:r>
            <a:br>
              <a:rPr lang="ru-RU" sz="2000" b="1" dirty="0" smtClean="0">
                <a:solidFill>
                  <a:schemeClr val="tx1">
                    <a:lumMod val="95000"/>
                    <a:lumOff val="5000"/>
                  </a:schemeClr>
                </a:solidFill>
                <a:latin typeface="Times New Roman" pitchFamily="18" charset="0"/>
                <a:cs typeface="Times New Roman" pitchFamily="18" charset="0"/>
              </a:rPr>
            </a:br>
            <a:r>
              <a:rPr lang="ru-RU" sz="2000" b="1" dirty="0" smtClean="0">
                <a:solidFill>
                  <a:schemeClr val="tx1">
                    <a:lumMod val="95000"/>
                    <a:lumOff val="5000"/>
                  </a:schemeClr>
                </a:solidFill>
                <a:latin typeface="Times New Roman" pitchFamily="18" charset="0"/>
                <a:cs typeface="Times New Roman" pitchFamily="18" charset="0"/>
              </a:rPr>
              <a:t>в получении качественного образования </a:t>
            </a:r>
            <a:br>
              <a:rPr lang="ru-RU" sz="2000" b="1" dirty="0" smtClean="0">
                <a:solidFill>
                  <a:schemeClr val="tx1">
                    <a:lumMod val="95000"/>
                    <a:lumOff val="5000"/>
                  </a:schemeClr>
                </a:solidFill>
                <a:latin typeface="Times New Roman" pitchFamily="18" charset="0"/>
                <a:cs typeface="Times New Roman" pitchFamily="18" charset="0"/>
              </a:rPr>
            </a:br>
            <a:r>
              <a:rPr lang="ru-RU" sz="2000" b="1" dirty="0" smtClean="0">
                <a:solidFill>
                  <a:schemeClr val="tx1">
                    <a:lumMod val="95000"/>
                    <a:lumOff val="5000"/>
                  </a:schemeClr>
                </a:solidFill>
                <a:latin typeface="Times New Roman" pitchFamily="18" charset="0"/>
                <a:cs typeface="Times New Roman" pitchFamily="18" charset="0"/>
              </a:rPr>
              <a:t>в дошкольном учреждении.</a:t>
            </a:r>
            <a:endParaRPr lang="ru-RU" sz="2000" b="1" dirty="0">
              <a:solidFill>
                <a:schemeClr val="tx1">
                  <a:lumMod val="95000"/>
                  <a:lumOff val="5000"/>
                </a:schemeClr>
              </a:solidFill>
              <a:latin typeface="Times New Roman" pitchFamily="18" charset="0"/>
              <a:cs typeface="Times New Roman" pitchFamily="18" charset="0"/>
            </a:endParaRPr>
          </a:p>
        </p:txBody>
      </p:sp>
      <p:pic>
        <p:nvPicPr>
          <p:cNvPr id="12290" name="Picture 2"/>
          <p:cNvPicPr>
            <a:picLocks noGrp="1" noChangeAspect="1" noChangeArrowheads="1"/>
          </p:cNvPicPr>
          <p:nvPr>
            <p:ph idx="1"/>
          </p:nvPr>
        </p:nvPicPr>
        <p:blipFill>
          <a:blip r:embed="rId3" cstate="print"/>
          <a:stretch>
            <a:fillRect/>
          </a:stretch>
        </p:blipFill>
        <p:spPr bwMode="auto">
          <a:xfrm>
            <a:off x="428596" y="1071546"/>
            <a:ext cx="3000414"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4000504"/>
            <a:ext cx="8229600" cy="2357454"/>
          </a:xfrm>
        </p:spPr>
        <p:txBody>
          <a:bodyPr/>
          <a:lstStyle/>
          <a:p>
            <a:pPr algn="just"/>
            <a:r>
              <a:rPr lang="ru-RU" sz="2000" dirty="0" smtClean="0">
                <a:latin typeface="Times New Roman" pitchFamily="18" charset="0"/>
                <a:cs typeface="Times New Roman" pitchFamily="18" charset="0"/>
              </a:rPr>
              <a:t>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t>
            </a:r>
            <a:r>
              <a:rPr lang="ru-RU" sz="2100" b="1" dirty="0" smtClean="0">
                <a:latin typeface="Times New Roman" pitchFamily="18" charset="0"/>
                <a:cs typeface="Times New Roman" pitchFamily="18" charset="0"/>
              </a:rPr>
              <a:t>В детском саду оборудована Сенсорная комната, где создана интерактивная, мобильная, динамичная, развивающая среда. Попадая сюда дети могут увидеть светящийся сухой дождь, услышать релаксирующую музыку, порисовать песком </a:t>
            </a:r>
            <a:br>
              <a:rPr lang="ru-RU" sz="2100" b="1" dirty="0" smtClean="0">
                <a:latin typeface="Times New Roman" pitchFamily="18" charset="0"/>
                <a:cs typeface="Times New Roman" pitchFamily="18" charset="0"/>
              </a:rPr>
            </a:br>
            <a:r>
              <a:rPr lang="ru-RU" sz="2100" b="1" dirty="0" smtClean="0">
                <a:latin typeface="Times New Roman" pitchFamily="18" charset="0"/>
                <a:cs typeface="Times New Roman" pitchFamily="18" charset="0"/>
              </a:rPr>
              <a:t>на световых кубах, понаблюдать за рыбками в световых колбах.</a:t>
            </a:r>
            <a:endParaRPr lang="ru-RU" sz="2100" b="1" dirty="0">
              <a:latin typeface="Times New Roman" pitchFamily="18" charset="0"/>
              <a:cs typeface="Times New Roman" pitchFamily="18" charset="0"/>
            </a:endParaRPr>
          </a:p>
        </p:txBody>
      </p:sp>
      <p:pic>
        <p:nvPicPr>
          <p:cNvPr id="13314" name="Picture 2"/>
          <p:cNvPicPr>
            <a:picLocks noGrp="1" noChangeAspect="1" noChangeArrowheads="1"/>
          </p:cNvPicPr>
          <p:nvPr>
            <p:ph sz="half" idx="2"/>
          </p:nvPr>
        </p:nvPicPr>
        <p:blipFill>
          <a:blip r:embed="rId2" cstate="print"/>
          <a:srcRect/>
          <a:stretch>
            <a:fillRect/>
          </a:stretch>
        </p:blipFill>
        <p:spPr bwMode="auto">
          <a:xfrm>
            <a:off x="3357554" y="428604"/>
            <a:ext cx="2571768" cy="3429024"/>
          </a:xfrm>
          <a:prstGeom prst="rect">
            <a:avLst/>
          </a:prstGeom>
          <a:noFill/>
          <a:ln w="9525">
            <a:noFill/>
            <a:miter lim="800000"/>
            <a:headEnd/>
            <a:tailEnd/>
          </a:ln>
          <a:effectLst/>
        </p:spPr>
      </p:pic>
      <p:pic>
        <p:nvPicPr>
          <p:cNvPr id="13315" name="Picture 3"/>
          <p:cNvPicPr>
            <a:picLocks noGrp="1" noChangeAspect="1" noChangeArrowheads="1"/>
          </p:cNvPicPr>
          <p:nvPr>
            <p:ph sz="half" idx="1"/>
          </p:nvPr>
        </p:nvPicPr>
        <p:blipFill>
          <a:blip r:embed="rId3" cstate="print"/>
          <a:srcRect/>
          <a:stretch>
            <a:fillRect/>
          </a:stretch>
        </p:blipFill>
        <p:spPr bwMode="auto">
          <a:xfrm>
            <a:off x="500034" y="428604"/>
            <a:ext cx="2571768" cy="3429024"/>
          </a:xfrm>
          <a:prstGeom prst="rect">
            <a:avLst/>
          </a:prstGeom>
          <a:noFill/>
          <a:ln w="9525">
            <a:noFill/>
            <a:miter lim="800000"/>
            <a:headEnd/>
            <a:tailEnd/>
          </a:ln>
          <a:effectLst/>
        </p:spPr>
      </p:pic>
      <p:pic>
        <p:nvPicPr>
          <p:cNvPr id="13316" name="Picture 4"/>
          <p:cNvPicPr>
            <a:picLocks noChangeAspect="1" noChangeArrowheads="1"/>
          </p:cNvPicPr>
          <p:nvPr/>
        </p:nvPicPr>
        <p:blipFill>
          <a:blip r:embed="rId4" cstate="print"/>
          <a:srcRect/>
          <a:stretch>
            <a:fillRect/>
          </a:stretch>
        </p:blipFill>
        <p:spPr bwMode="auto">
          <a:xfrm>
            <a:off x="6215073" y="428604"/>
            <a:ext cx="2367659" cy="34290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000100" y="428604"/>
            <a:ext cx="7643866" cy="5929354"/>
          </a:xfrm>
        </p:spPr>
        <p:txBody>
          <a:bodyPr/>
          <a:lstStyle/>
          <a:p>
            <a:pPr algn="just"/>
            <a:r>
              <a:rPr lang="ru-RU" sz="2000" b="1" dirty="0" smtClean="0">
                <a:solidFill>
                  <a:schemeClr val="tx1"/>
                </a:solidFill>
                <a:latin typeface="Times New Roman" pitchFamily="18" charset="0"/>
                <a:cs typeface="Times New Roman" pitchFamily="18" charset="0"/>
              </a:rPr>
              <a:t>	</a:t>
            </a:r>
            <a:r>
              <a:rPr lang="ru-RU" sz="2100" b="1" dirty="0" smtClean="0">
                <a:solidFill>
                  <a:schemeClr val="tx1"/>
                </a:solidFill>
                <a:latin typeface="Times New Roman" pitchFamily="18" charset="0"/>
                <a:cs typeface="Times New Roman" pitchFamily="18" charset="0"/>
              </a:rPr>
              <a:t>В настоящее время в системе дошкольного образования происходят значительные перемены. Успех этих перемен связан с обновлением научной, методической и материальной базы обучения и воспитания. Одним из важных условий обновления дошкольного образования является использование новых информационных технологий.</a:t>
            </a:r>
            <a:endParaRPr lang="ru-RU" sz="2100" dirty="0" smtClean="0">
              <a:solidFill>
                <a:schemeClr val="tx1"/>
              </a:solidFill>
              <a:latin typeface="Times New Roman" pitchFamily="18" charset="0"/>
              <a:cs typeface="Times New Roman" pitchFamily="18" charset="0"/>
            </a:endParaRPr>
          </a:p>
          <a:p>
            <a:pPr algn="just"/>
            <a:r>
              <a:rPr lang="ru-RU" sz="2100" b="1" dirty="0" smtClean="0">
                <a:solidFill>
                  <a:schemeClr val="tx1"/>
                </a:solidFill>
                <a:latin typeface="Times New Roman" pitchFamily="18" charset="0"/>
                <a:cs typeface="Times New Roman" pitchFamily="18" charset="0"/>
              </a:rPr>
              <a:t>	Актуальность интеграции информационно–коммуникационных технологий в образование заключается в том, что такая интеграция способствует эффективному решению проблемы поиска баланса между лучшими методами традиционного обучения и новым пониманием самого процесса обучения. Для образовательных проектов сегодня особенно актуальны мультимедийные, интерактивные, мобильные, беспроводные технологии.</a:t>
            </a:r>
            <a:endParaRPr lang="ru-RU" sz="2100" dirty="0" smtClean="0">
              <a:solidFill>
                <a:schemeClr val="tx1"/>
              </a:solidFill>
              <a:latin typeface="Times New Roman" pitchFamily="18" charset="0"/>
              <a:cs typeface="Times New Roman" pitchFamily="18" charset="0"/>
            </a:endParaRPr>
          </a:p>
          <a:p>
            <a:pPr algn="just"/>
            <a:r>
              <a:rPr lang="ru-RU" sz="2100" b="1" dirty="0" smtClean="0">
                <a:solidFill>
                  <a:schemeClr val="tx1"/>
                </a:solidFill>
                <a:latin typeface="Times New Roman" pitchFamily="18" charset="0"/>
                <a:cs typeface="Times New Roman" pitchFamily="18" charset="0"/>
              </a:rPr>
              <a:t>	У нашего детского сада появилась возможность расширить предметно - пространственную среду при помощи современных информационных средств.</a:t>
            </a:r>
            <a:endParaRPr lang="ru-RU" sz="2100" dirty="0" smtClean="0">
              <a:solidFill>
                <a:schemeClr val="tx1"/>
              </a:solidFill>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1538" y="428604"/>
            <a:ext cx="7572428" cy="2928958"/>
          </a:xfrm>
        </p:spPr>
        <p:txBody>
          <a:bodyPr/>
          <a:lstStyle/>
          <a:p>
            <a:pPr algn="just" defTabSz="540000" fontAlgn="base"/>
            <a:r>
              <a:rPr lang="ru-RU" sz="2000" dirty="0" smtClean="0">
                <a:latin typeface="Times New Roman" pitchFamily="18" charset="0"/>
                <a:cs typeface="Times New Roman" pitchFamily="18" charset="0"/>
              </a:rPr>
              <a:t> 	</a:t>
            </a:r>
            <a:r>
              <a:rPr lang="ru-RU" sz="2100" b="1" dirty="0" smtClean="0">
                <a:latin typeface="Times New Roman" pitchFamily="18" charset="0"/>
                <a:cs typeface="Times New Roman" pitchFamily="18" charset="0"/>
              </a:rPr>
              <a:t>В каждой группе нашего детского сада есть </a:t>
            </a:r>
            <a:br>
              <a:rPr lang="ru-RU" sz="2100" b="1" dirty="0" smtClean="0">
                <a:latin typeface="Times New Roman" pitchFamily="18" charset="0"/>
                <a:cs typeface="Times New Roman" pitchFamily="18" charset="0"/>
              </a:rPr>
            </a:br>
            <a:r>
              <a:rPr lang="en-US" sz="2100" b="1" dirty="0" smtClean="0">
                <a:latin typeface="Times New Roman" pitchFamily="18" charset="0"/>
                <a:cs typeface="Times New Roman" pitchFamily="18" charset="0"/>
              </a:rPr>
              <a:t>CD- </a:t>
            </a:r>
            <a:r>
              <a:rPr lang="ru-RU" sz="2100" b="1" dirty="0" smtClean="0">
                <a:latin typeface="Times New Roman" pitchFamily="18" charset="0"/>
                <a:cs typeface="Times New Roman" pitchFamily="18" charset="0"/>
              </a:rPr>
              <a:t>проигрыватели и цифровые музыкальные аудиозаписи.  В методическом кабинете собраны электронные образовательные ресурсы (сетевые образовательные ресурсы, мультимедийные универсальные энциклопедии и т.п.); видеотека, тематические презентации. Для создания учебных и методических пособий  есть ламинатор и брошюратор. Совсем недавно приобретены: электронный микроскоп и  интерактивная приставка </a:t>
            </a:r>
            <a:r>
              <a:rPr lang="en-US" sz="2100" b="1" dirty="0" err="1" smtClean="0">
                <a:latin typeface="Times New Roman" pitchFamily="18" charset="0"/>
                <a:cs typeface="Times New Roman" pitchFamily="18" charset="0"/>
              </a:rPr>
              <a:t>Mimio</a:t>
            </a:r>
            <a:r>
              <a:rPr lang="ru-RU" sz="2100" b="1" dirty="0" smtClean="0">
                <a:latin typeface="Times New Roman" pitchFamily="18" charset="0"/>
                <a:cs typeface="Times New Roman" pitchFamily="18" charset="0"/>
              </a:rPr>
              <a:t>.  </a:t>
            </a:r>
            <a:r>
              <a:rPr lang="ru-RU" sz="2100" b="1" dirty="0" smtClean="0"/>
              <a:t/>
            </a:r>
            <a:br>
              <a:rPr lang="ru-RU" sz="2100" b="1" dirty="0" smtClean="0"/>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pic>
        <p:nvPicPr>
          <p:cNvPr id="14338" name="Picture 2"/>
          <p:cNvPicPr>
            <a:picLocks noGrp="1" noChangeAspect="1" noChangeArrowheads="1"/>
          </p:cNvPicPr>
          <p:nvPr>
            <p:ph sz="half" idx="1"/>
          </p:nvPr>
        </p:nvPicPr>
        <p:blipFill>
          <a:blip r:embed="rId2" cstate="print"/>
          <a:srcRect/>
          <a:stretch>
            <a:fillRect/>
          </a:stretch>
        </p:blipFill>
        <p:spPr bwMode="auto">
          <a:xfrm>
            <a:off x="457200" y="3533813"/>
            <a:ext cx="4038600" cy="2273224"/>
          </a:xfrm>
          <a:prstGeom prst="rect">
            <a:avLst/>
          </a:prstGeom>
          <a:noFill/>
          <a:ln w="9525">
            <a:noFill/>
            <a:miter lim="800000"/>
            <a:headEnd/>
            <a:tailEnd/>
          </a:ln>
          <a:effectLst/>
        </p:spPr>
      </p:pic>
      <p:pic>
        <p:nvPicPr>
          <p:cNvPr id="14339" name="Picture 3"/>
          <p:cNvPicPr>
            <a:picLocks noGrp="1" noChangeAspect="1" noChangeArrowheads="1"/>
          </p:cNvPicPr>
          <p:nvPr>
            <p:ph sz="half" idx="2"/>
          </p:nvPr>
        </p:nvPicPr>
        <p:blipFill>
          <a:blip r:embed="rId3" cstate="print"/>
          <a:srcRect/>
          <a:stretch>
            <a:fillRect/>
          </a:stretch>
        </p:blipFill>
        <p:spPr bwMode="auto">
          <a:xfrm>
            <a:off x="4648200" y="3533813"/>
            <a:ext cx="4038600" cy="22732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142976" y="214290"/>
            <a:ext cx="7500990" cy="6215106"/>
          </a:xfrm>
        </p:spPr>
        <p:txBody>
          <a:bodyPr/>
          <a:lstStyle/>
          <a:p>
            <a:pPr algn="just" defTabSz="540000"/>
            <a:r>
              <a:rPr lang="ru-RU" dirty="0" smtClean="0"/>
              <a:t>  </a:t>
            </a:r>
            <a:r>
              <a:rPr lang="ru-RU" sz="2200" b="1" dirty="0" smtClean="0">
                <a:solidFill>
                  <a:schemeClr val="tx1">
                    <a:lumMod val="95000"/>
                    <a:lumOff val="5000"/>
                  </a:schemeClr>
                </a:solidFill>
                <a:latin typeface="Times New Roman" pitchFamily="18" charset="0"/>
                <a:cs typeface="Times New Roman" pitchFamily="18" charset="0"/>
              </a:rPr>
              <a:t>Как показывает практика, без новых информационных технологий уже невозможно представить современный детский сад. Имеющийся в настоящее время отечественный и зарубежный опыт информатизации среды образования свидетельствует о том, что она позволяет повысить эффективность образовательного процесса. Однако действующая система дошкольного образования существенно отстает от процессов, происходящих в детском саду и обществе в целом, где наиболее важным и значительным товаром становится информация, способы ее хранения и использования 	Использование информационно-коммуникационных технологий в профессиональной деятельности – это одна из самых новых проблем в отечественной дошкольной педагогике, так как наука и техника не стоят на месте. </a:t>
            </a:r>
            <a:br>
              <a:rPr lang="ru-RU" sz="2200" b="1" dirty="0" smtClean="0">
                <a:solidFill>
                  <a:schemeClr val="tx1">
                    <a:lumMod val="95000"/>
                    <a:lumOff val="5000"/>
                  </a:schemeClr>
                </a:solidFill>
                <a:latin typeface="Times New Roman" pitchFamily="18" charset="0"/>
                <a:cs typeface="Times New Roman" pitchFamily="18" charset="0"/>
              </a:rPr>
            </a:br>
            <a:r>
              <a:rPr lang="ru-RU" sz="2200" b="1" dirty="0" smtClean="0">
                <a:solidFill>
                  <a:schemeClr val="tx1">
                    <a:lumMod val="95000"/>
                    <a:lumOff val="5000"/>
                  </a:schemeClr>
                </a:solidFill>
                <a:latin typeface="Times New Roman" pitchFamily="18" charset="0"/>
                <a:cs typeface="Times New Roman" pitchFamily="18" charset="0"/>
              </a:rPr>
              <a:t>А воспитатель может и должен использовать новые технологии в работе во всех сферах своей деятельности, быть всегда в курсе педагогических новинок</a:t>
            </a:r>
            <a:r>
              <a:rPr lang="ru-RU" sz="2000" b="1" dirty="0" smtClean="0">
                <a:solidFill>
                  <a:schemeClr val="tx1">
                    <a:lumMod val="95000"/>
                    <a:lumOff val="5000"/>
                  </a:schemeClr>
                </a:solidFill>
                <a:latin typeface="Times New Roman" pitchFamily="18" charset="0"/>
                <a:cs typeface="Times New Roman" pitchFamily="18" charset="0"/>
              </a:rPr>
              <a:t>.</a:t>
            </a:r>
          </a:p>
          <a:p>
            <a:pPr algn="just"/>
            <a:endParaRPr lang="ru-RU" sz="2000" dirty="0">
              <a:solidFill>
                <a:schemeClr val="tx1">
                  <a:lumMod val="95000"/>
                  <a:lumOff val="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00" y="571480"/>
            <a:ext cx="7686700" cy="846158"/>
          </a:xfrm>
        </p:spPr>
        <p:txBody>
          <a:bodyPr/>
          <a:lstStyle/>
          <a:p>
            <a:pPr algn="just"/>
            <a:r>
              <a:rPr lang="ru-RU" sz="1800" dirty="0" smtClean="0">
                <a:solidFill>
                  <a:schemeClr val="tx1">
                    <a:lumMod val="95000"/>
                    <a:lumOff val="5000"/>
                  </a:schemeClr>
                </a:solidFill>
                <a:latin typeface="Times New Roman" pitchFamily="18" charset="0"/>
                <a:cs typeface="Times New Roman" pitchFamily="18" charset="0"/>
              </a:rPr>
              <a:t>       </a:t>
            </a:r>
            <a:r>
              <a:rPr lang="ru-RU" sz="2000" b="1" dirty="0" smtClean="0">
                <a:solidFill>
                  <a:schemeClr val="tx1">
                    <a:lumMod val="95000"/>
                    <a:lumOff val="5000"/>
                  </a:schemeClr>
                </a:solidFill>
                <a:latin typeface="Times New Roman" pitchFamily="18" charset="0"/>
                <a:cs typeface="Times New Roman" pitchFamily="18" charset="0"/>
              </a:rPr>
              <a:t>Из вышесказанного можно сделать вывод, что применение ИКТ в воспитательно- образовательном процессе</a:t>
            </a:r>
            <a:r>
              <a:rPr lang="ru-RU" sz="1800" b="1" dirty="0" smtClean="0">
                <a:solidFill>
                  <a:schemeClr val="tx1">
                    <a:lumMod val="95000"/>
                    <a:lumOff val="5000"/>
                  </a:schemeClr>
                </a:solidFill>
                <a:latin typeface="Times New Roman" pitchFamily="18" charset="0"/>
                <a:cs typeface="Times New Roman" pitchFamily="18" charset="0"/>
              </a:rPr>
              <a:t>:</a:t>
            </a:r>
            <a:endParaRPr lang="ru-RU" sz="1800" b="1" dirty="0">
              <a:solidFill>
                <a:schemeClr val="tx1">
                  <a:lumMod val="95000"/>
                  <a:lumOff val="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1538" y="357166"/>
            <a:ext cx="7615262" cy="1928826"/>
          </a:xfrm>
        </p:spPr>
        <p:txBody>
          <a:bodyPr/>
          <a:lstStyle/>
          <a:p>
            <a:pPr algn="just"/>
            <a:r>
              <a:rPr lang="ru-RU" sz="2400" dirty="0" smtClean="0">
                <a:latin typeface="Times New Roman" pitchFamily="18" charset="0"/>
                <a:cs typeface="Times New Roman" pitchFamily="18" charset="0"/>
              </a:rPr>
              <a:t> 	</a:t>
            </a:r>
            <a:r>
              <a:rPr lang="ru-RU" sz="2400" b="1" dirty="0" smtClean="0">
                <a:latin typeface="Times New Roman" pitchFamily="18" charset="0"/>
                <a:cs typeface="Times New Roman" pitchFamily="18" charset="0"/>
              </a:rPr>
              <a:t>Однако, каким бы положительным, огромным потенциалом не обладали информационно – коммуникационные технологии, но заменить живого общения педагога с ребёнком они не могут и не должны.</a:t>
            </a:r>
            <a:endParaRPr lang="ru-RU" sz="2400" b="1" dirty="0">
              <a:latin typeface="Times New Roman" pitchFamily="18" charset="0"/>
              <a:cs typeface="Times New Roman" pitchFamily="18" charset="0"/>
            </a:endParaRPr>
          </a:p>
        </p:txBody>
      </p:sp>
      <p:pic>
        <p:nvPicPr>
          <p:cNvPr id="6146" name="Picture 2"/>
          <p:cNvPicPr>
            <a:picLocks noGrp="1" noChangeAspect="1" noChangeArrowheads="1"/>
          </p:cNvPicPr>
          <p:nvPr>
            <p:ph sz="half" idx="1"/>
          </p:nvPr>
        </p:nvPicPr>
        <p:blipFill>
          <a:blip r:embed="rId2" cstate="print"/>
          <a:srcRect/>
          <a:stretch>
            <a:fillRect/>
          </a:stretch>
        </p:blipFill>
        <p:spPr bwMode="auto">
          <a:xfrm>
            <a:off x="357158" y="2428867"/>
            <a:ext cx="3929090" cy="2710535"/>
          </a:xfrm>
          <a:prstGeom prst="rect">
            <a:avLst/>
          </a:prstGeom>
          <a:noFill/>
          <a:ln w="9525">
            <a:noFill/>
            <a:miter lim="800000"/>
            <a:headEnd/>
            <a:tailEnd/>
          </a:ln>
          <a:effectLst/>
        </p:spPr>
      </p:pic>
      <p:pic>
        <p:nvPicPr>
          <p:cNvPr id="6147" name="Picture 3"/>
          <p:cNvPicPr>
            <a:picLocks noGrp="1" noChangeAspect="1" noChangeArrowheads="1"/>
          </p:cNvPicPr>
          <p:nvPr>
            <p:ph sz="half" idx="2"/>
          </p:nvPr>
        </p:nvPicPr>
        <p:blipFill>
          <a:blip r:embed="rId3" cstate="print"/>
          <a:srcRect/>
          <a:stretch>
            <a:fillRect/>
          </a:stretch>
        </p:blipFill>
        <p:spPr bwMode="auto">
          <a:xfrm>
            <a:off x="4500562" y="3571876"/>
            <a:ext cx="4038600" cy="27860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14554"/>
            <a:ext cx="8229600" cy="2286016"/>
          </a:xfrm>
        </p:spPr>
        <p:txBody>
          <a:bodyPr/>
          <a:lstStyle/>
          <a:p>
            <a:r>
              <a:rPr lang="ru-RU" sz="6000" dirty="0" smtClean="0">
                <a:latin typeface="Times New Roman" pitchFamily="18" charset="0"/>
                <a:cs typeface="Times New Roman" pitchFamily="18" charset="0"/>
              </a:rPr>
              <a:t/>
            </a:r>
            <a:br>
              <a:rPr lang="ru-RU" sz="6000" dirty="0" smtClean="0">
                <a:latin typeface="Times New Roman" pitchFamily="18" charset="0"/>
                <a:cs typeface="Times New Roman" pitchFamily="18" charset="0"/>
              </a:rPr>
            </a:br>
            <a:r>
              <a:rPr lang="ru-RU" sz="6000" b="1" dirty="0" smtClean="0">
                <a:latin typeface="Times New Roman" pitchFamily="18" charset="0"/>
                <a:cs typeface="Times New Roman" pitchFamily="18" charset="0"/>
              </a:rPr>
              <a:t>Спасибо за внимание!</a:t>
            </a:r>
            <a:endParaRPr lang="ru-RU" sz="6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142976" y="642918"/>
            <a:ext cx="7500990" cy="5572164"/>
          </a:xfrm>
        </p:spPr>
        <p:txBody>
          <a:bodyPr/>
          <a:lstStyle/>
          <a:p>
            <a:pPr algn="just"/>
            <a:r>
              <a:rPr lang="ru-RU" sz="2000" b="1" dirty="0" smtClean="0">
                <a:solidFill>
                  <a:schemeClr val="tx1"/>
                </a:solidFill>
                <a:latin typeface="Times New Roman" pitchFamily="18" charset="0"/>
                <a:cs typeface="Times New Roman" pitchFamily="18" charset="0"/>
              </a:rPr>
              <a:t>	</a:t>
            </a:r>
          </a:p>
          <a:p>
            <a:pPr algn="just"/>
            <a:r>
              <a:rPr lang="ru-RU" sz="2000" b="1" dirty="0" smtClean="0">
                <a:solidFill>
                  <a:schemeClr val="tx1"/>
                </a:solidFill>
                <a:latin typeface="Times New Roman" pitchFamily="18" charset="0"/>
                <a:cs typeface="Times New Roman" pitchFamily="18" charset="0"/>
              </a:rPr>
              <a:t>	</a:t>
            </a:r>
            <a:r>
              <a:rPr lang="ru-RU" sz="2400" b="1" dirty="0" smtClean="0">
                <a:solidFill>
                  <a:schemeClr val="tx1"/>
                </a:solidFill>
                <a:latin typeface="Times New Roman" pitchFamily="18" charset="0"/>
                <a:cs typeface="Times New Roman" pitchFamily="18" charset="0"/>
              </a:rPr>
              <a:t>Основной целью внедрения ИКТ в детском саду является повышение качества образования. </a:t>
            </a:r>
          </a:p>
          <a:p>
            <a:pPr algn="just"/>
            <a:r>
              <a:rPr lang="ru-RU" sz="2400" b="1" dirty="0" smtClean="0">
                <a:solidFill>
                  <a:schemeClr val="tx1"/>
                </a:solidFill>
                <a:latin typeface="Times New Roman" pitchFamily="18" charset="0"/>
                <a:cs typeface="Times New Roman" pitchFamily="18" charset="0"/>
              </a:rPr>
              <a:t>	Задачи, которые мы перед собой ставим:</a:t>
            </a:r>
          </a:p>
          <a:p>
            <a:pPr algn="just"/>
            <a:r>
              <a:rPr lang="ru-RU" sz="2400" b="1" dirty="0" smtClean="0">
                <a:solidFill>
                  <a:schemeClr val="tx1"/>
                </a:solidFill>
                <a:latin typeface="Times New Roman" pitchFamily="18" charset="0"/>
                <a:cs typeface="Times New Roman" pitchFamily="18" charset="0"/>
              </a:rPr>
              <a:t>1.Повышать профессиональное мастерство через применение информационно - коммуникационные технологии.</a:t>
            </a:r>
          </a:p>
          <a:p>
            <a:pPr algn="just"/>
            <a:r>
              <a:rPr lang="ru-RU" sz="2400" b="1" dirty="0" smtClean="0">
                <a:solidFill>
                  <a:schemeClr val="tx1"/>
                </a:solidFill>
                <a:latin typeface="Times New Roman" pitchFamily="18" charset="0"/>
                <a:cs typeface="Times New Roman" pitchFamily="18" charset="0"/>
              </a:rPr>
              <a:t>2.Внедрять информационно–коммуникационные технологии в совместную деятельность педагогов </a:t>
            </a:r>
          </a:p>
          <a:p>
            <a:pPr algn="just"/>
            <a:r>
              <a:rPr lang="ru-RU" sz="2400" b="1" dirty="0" smtClean="0">
                <a:solidFill>
                  <a:schemeClr val="tx1"/>
                </a:solidFill>
                <a:latin typeface="Times New Roman" pitchFamily="18" charset="0"/>
                <a:cs typeface="Times New Roman" pitchFamily="18" charset="0"/>
              </a:rPr>
              <a:t>и  детей. </a:t>
            </a:r>
          </a:p>
          <a:p>
            <a:pPr algn="just"/>
            <a:r>
              <a:rPr lang="ru-RU" sz="2400" b="1" dirty="0" smtClean="0">
                <a:solidFill>
                  <a:schemeClr val="tx1"/>
                </a:solidFill>
                <a:latin typeface="Times New Roman" pitchFamily="18" charset="0"/>
                <a:cs typeface="Times New Roman" pitchFamily="18" charset="0"/>
              </a:rPr>
              <a:t>3.Использовать ИКТ в работе с родителями для повышения компетентности в вопросах воспитания детей.</a:t>
            </a:r>
          </a:p>
          <a:p>
            <a:endParaRPr lang="ru-RU"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214282" y="428604"/>
          <a:ext cx="8929718" cy="61436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Овал 5"/>
          <p:cNvSpPr/>
          <p:nvPr/>
        </p:nvSpPr>
        <p:spPr>
          <a:xfrm>
            <a:off x="3428992" y="2571744"/>
            <a:ext cx="2000264" cy="178595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lumMod val="95000"/>
                    <a:lumOff val="5000"/>
                  </a:schemeClr>
                </a:solidFill>
              </a:rPr>
              <a:t>ИКТ </a:t>
            </a:r>
          </a:p>
          <a:p>
            <a:pPr algn="ctr"/>
            <a:r>
              <a:rPr lang="ru-RU" b="1" dirty="0" smtClean="0">
                <a:solidFill>
                  <a:schemeClr val="tx1">
                    <a:lumMod val="95000"/>
                    <a:lumOff val="5000"/>
                  </a:schemeClr>
                </a:solidFill>
              </a:rPr>
              <a:t>в МБДОУ №41</a:t>
            </a:r>
            <a:endParaRPr lang="ru-RU" b="1"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1\Downloads\икт асоу\вебинар по икт\DSC_0017.JPG"/>
          <p:cNvPicPr>
            <a:picLocks noGrp="1" noChangeAspect="1" noChangeArrowheads="1"/>
          </p:cNvPicPr>
          <p:nvPr>
            <p:ph idx="1"/>
          </p:nvPr>
        </p:nvPicPr>
        <p:blipFill>
          <a:blip r:embed="rId2" cstate="print"/>
          <a:stretch>
            <a:fillRect/>
          </a:stretch>
        </p:blipFill>
        <p:spPr bwMode="auto">
          <a:xfrm>
            <a:off x="5214942" y="857232"/>
            <a:ext cx="3354414" cy="2048955"/>
          </a:xfrm>
          <a:prstGeom prst="rect">
            <a:avLst/>
          </a:prstGeom>
          <a:noFill/>
        </p:spPr>
      </p:pic>
      <p:sp>
        <p:nvSpPr>
          <p:cNvPr id="8" name="Текст 7"/>
          <p:cNvSpPr>
            <a:spLocks noGrp="1"/>
          </p:cNvSpPr>
          <p:nvPr>
            <p:ph type="body" sz="half" idx="2"/>
          </p:nvPr>
        </p:nvSpPr>
        <p:spPr>
          <a:xfrm>
            <a:off x="214282" y="0"/>
            <a:ext cx="5000660" cy="6572272"/>
          </a:xfrm>
        </p:spPr>
        <p:txBody>
          <a:bodyPr/>
          <a:lstStyle/>
          <a:p>
            <a:pPr algn="just" defTabSz="540000"/>
            <a:r>
              <a:rPr lang="ru-RU" sz="1600" dirty="0" smtClean="0">
                <a:solidFill>
                  <a:schemeClr val="tx1">
                    <a:lumMod val="95000"/>
                    <a:lumOff val="5000"/>
                  </a:schemeClr>
                </a:solidFill>
                <a:latin typeface="Times New Roman" pitchFamily="18" charset="0"/>
                <a:cs typeface="Times New Roman" pitchFamily="18" charset="0"/>
              </a:rPr>
              <a:t>	</a:t>
            </a:r>
          </a:p>
          <a:p>
            <a:pPr algn="just" defTabSz="540000">
              <a:lnSpc>
                <a:spcPts val="2100"/>
              </a:lnSpc>
            </a:pPr>
            <a:r>
              <a:rPr lang="ru-RU" sz="1600" dirty="0" smtClean="0">
                <a:solidFill>
                  <a:schemeClr val="tx1">
                    <a:lumMod val="95000"/>
                    <a:lumOff val="5000"/>
                  </a:schemeClr>
                </a:solidFill>
                <a:latin typeface="Times New Roman" pitchFamily="18" charset="0"/>
                <a:cs typeface="Times New Roman" pitchFamily="18" charset="0"/>
              </a:rPr>
              <a:t>	</a:t>
            </a:r>
            <a:r>
              <a:rPr lang="ru-RU" sz="1800" b="1" dirty="0" smtClean="0">
                <a:solidFill>
                  <a:schemeClr val="tx1">
                    <a:lumMod val="95000"/>
                    <a:lumOff val="5000"/>
                  </a:schemeClr>
                </a:solidFill>
                <a:latin typeface="Times New Roman" pitchFamily="18" charset="0"/>
                <a:cs typeface="Times New Roman" pitchFamily="18" charset="0"/>
              </a:rPr>
              <a:t>Одно из направлений по использованию ИКТ  в ДОУ – это оформление основной документации  детского сада в электронном виде, работа с общероссийскими базами (например, РИНСИ), работа в программах «Парус» и «Электронный детский сад». </a:t>
            </a:r>
          </a:p>
          <a:p>
            <a:pPr algn="just" defTabSz="540000">
              <a:lnSpc>
                <a:spcPts val="2100"/>
              </a:lnSpc>
            </a:pPr>
            <a:r>
              <a:rPr lang="ru-RU" sz="1800" b="1" dirty="0" smtClean="0">
                <a:solidFill>
                  <a:schemeClr val="tx1">
                    <a:lumMod val="95000"/>
                    <a:lumOff val="5000"/>
                  </a:schemeClr>
                </a:solidFill>
                <a:latin typeface="Times New Roman" pitchFamily="18" charset="0"/>
                <a:cs typeface="Times New Roman" pitchFamily="18" charset="0"/>
              </a:rPr>
              <a:t>	Как и у многих детских садов у детского сада есть собственный сайт, где можно найти информацию о деятельности детского сада, документацию, информацию о его работниках и обо всех событиях происходящих в жизни детского сада и его воспитанников. </a:t>
            </a:r>
          </a:p>
          <a:p>
            <a:pPr algn="just" defTabSz="540000">
              <a:lnSpc>
                <a:spcPts val="2100"/>
              </a:lnSpc>
            </a:pPr>
            <a:r>
              <a:rPr lang="ru-RU" sz="1800" b="1" dirty="0" smtClean="0">
                <a:solidFill>
                  <a:schemeClr val="tx1">
                    <a:lumMod val="95000"/>
                    <a:lumOff val="5000"/>
                  </a:schemeClr>
                </a:solidFill>
                <a:latin typeface="Times New Roman" pitchFamily="18" charset="0"/>
                <a:cs typeface="Times New Roman" pitchFamily="18" charset="0"/>
              </a:rPr>
              <a:t>	Так же у детского сада есть страничка в </a:t>
            </a:r>
            <a:r>
              <a:rPr lang="en-US" sz="1800" b="1" dirty="0" err="1" smtClean="0">
                <a:latin typeface="Times New Roman" pitchFamily="18" charset="0"/>
                <a:cs typeface="Times New Roman" pitchFamily="18" charset="0"/>
              </a:rPr>
              <a:t>WhatsApp</a:t>
            </a:r>
            <a:r>
              <a:rPr lang="ru-RU" sz="1800" b="1" dirty="0" smtClean="0">
                <a:latin typeface="Times New Roman" pitchFamily="18" charset="0"/>
                <a:cs typeface="Times New Roman" pitchFamily="18" charset="0"/>
              </a:rPr>
              <a:t>. Это позволяет очень быстро связаться администрации с сотрудниками, чтобы сообщить срочную информацию, поздравить с праздниками. </a:t>
            </a:r>
          </a:p>
          <a:p>
            <a:pPr algn="just" defTabSz="540000">
              <a:lnSpc>
                <a:spcPts val="2100"/>
              </a:lnSpc>
            </a:pPr>
            <a:r>
              <a:rPr lang="ru-RU" sz="1800" b="1" dirty="0" smtClean="0">
                <a:solidFill>
                  <a:schemeClr val="tx1">
                    <a:lumMod val="95000"/>
                    <a:lumOff val="5000"/>
                  </a:schemeClr>
                </a:solidFill>
                <a:latin typeface="Times New Roman" pitchFamily="18" charset="0"/>
                <a:cs typeface="Times New Roman" pitchFamily="18" charset="0"/>
              </a:rPr>
              <a:t>	Электронная почта позволяет старшему воспитателю рассылать воспитателям необходимую для работы документацию, вызовы на курсы повышения квалификации и информацию о конкурсах.</a:t>
            </a:r>
            <a:endParaRPr lang="ru-RU" sz="1800" b="1" dirty="0">
              <a:solidFill>
                <a:schemeClr val="tx1">
                  <a:lumMod val="95000"/>
                  <a:lumOff val="5000"/>
                </a:schemeClr>
              </a:solidFill>
              <a:latin typeface="Times New Roman" pitchFamily="18" charset="0"/>
              <a:cs typeface="Times New Roman" pitchFamily="18" charset="0"/>
            </a:endParaRPr>
          </a:p>
        </p:txBody>
      </p:sp>
      <p:pic>
        <p:nvPicPr>
          <p:cNvPr id="1027" name="Picture 3" descr="C:\Users\1\Downloads\икт асоу\вебинар по икт\foto_zaveduyuwej.jpg"/>
          <p:cNvPicPr>
            <a:picLocks noGrp="1" noChangeAspect="1" noChangeArrowheads="1"/>
          </p:cNvPicPr>
          <p:nvPr>
            <p:ph sz="half" idx="4294967295"/>
          </p:nvPr>
        </p:nvPicPr>
        <p:blipFill>
          <a:blip r:embed="rId3" cstate="print"/>
          <a:srcRect/>
          <a:stretch>
            <a:fillRect/>
          </a:stretch>
        </p:blipFill>
        <p:spPr bwMode="auto">
          <a:xfrm>
            <a:off x="5214942" y="3500438"/>
            <a:ext cx="3357586" cy="239890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8992" y="285728"/>
            <a:ext cx="5357850" cy="6286544"/>
          </a:xfrm>
        </p:spPr>
        <p:txBody>
          <a:bodyPr/>
          <a:lstStyle/>
          <a:p>
            <a:pPr algn="just" defTabSz="540000">
              <a:lnSpc>
                <a:spcPts val="2100"/>
              </a:lnSpc>
            </a:pPr>
            <a:r>
              <a:rPr lang="ru-RU" sz="1600" dirty="0" smtClean="0">
                <a:latin typeface="Times New Roman" pitchFamily="18" charset="0"/>
                <a:cs typeface="Times New Roman" pitchFamily="18" charset="0"/>
              </a:rPr>
              <a:t>	</a:t>
            </a:r>
            <a:r>
              <a:rPr lang="ru-RU" sz="1800" b="1" dirty="0" smtClean="0">
                <a:latin typeface="Times New Roman" pitchFamily="18" charset="0"/>
                <a:cs typeface="Times New Roman" pitchFamily="18" charset="0"/>
              </a:rPr>
              <a:t>Ежемесячно в детском саду выходит информационно – познавательная газета для родителей «Заряночка». Из неё они могут узнать о событиях, которые произошли в детском саду за прошедший месяц: утренники, спортивные соревнования, театральные представления, конкурсы, семинары - практикумы.  </a:t>
            </a:r>
            <a:br>
              <a:rPr lang="ru-RU" sz="1800" b="1" dirty="0" smtClean="0">
                <a:latin typeface="Times New Roman" pitchFamily="18" charset="0"/>
                <a:cs typeface="Times New Roman" pitchFamily="18" charset="0"/>
              </a:rPr>
            </a:br>
            <a:r>
              <a:rPr lang="ru-RU" sz="1800" b="1" dirty="0" smtClean="0">
                <a:latin typeface="Times New Roman" pitchFamily="18" charset="0"/>
                <a:cs typeface="Times New Roman" pitchFamily="18" charset="0"/>
              </a:rPr>
              <a:t>	Инновационная деятельность по использованию информационных технологий положительно повлияла на уровень ИКТ- компетентности педагогов, что вылилось в создание собственных мини – сайтов в «Социальной сети работников дошкольного образования» на </a:t>
            </a:r>
            <a:r>
              <a:rPr lang="en-US" sz="1800" b="1" dirty="0" smtClean="0">
                <a:latin typeface="Times New Roman" pitchFamily="18" charset="0"/>
                <a:cs typeface="Times New Roman" pitchFamily="18" charset="0"/>
              </a:rPr>
              <a:t>nsportale.ru</a:t>
            </a:r>
            <a:r>
              <a:rPr lang="ru-RU" sz="1800" b="1" dirty="0" smtClean="0">
                <a:latin typeface="Times New Roman" pitchFamily="18" charset="0"/>
                <a:cs typeface="Times New Roman" pitchFamily="18" charset="0"/>
              </a:rPr>
              <a:t>, на портале «</a:t>
            </a:r>
            <a:r>
              <a:rPr lang="en-US" sz="1800" b="1" dirty="0" smtClean="0">
                <a:latin typeface="Times New Roman" pitchFamily="18" charset="0"/>
                <a:cs typeface="Times New Roman" pitchFamily="18" charset="0"/>
              </a:rPr>
              <a:t>MAAM.ru</a:t>
            </a:r>
            <a:r>
              <a:rPr lang="ru-RU" sz="1800" b="1" dirty="0" smtClean="0">
                <a:latin typeface="Times New Roman" pitchFamily="18" charset="0"/>
                <a:cs typeface="Times New Roman" pitchFamily="18" charset="0"/>
              </a:rPr>
              <a:t>». На страницах сети Интернет воспитатели размещают информацию  о себе: профессиональные интересы, увлечения, свои достижения, </a:t>
            </a:r>
            <a:r>
              <a:rPr lang="ru-RU" sz="1800" b="1" dirty="0" err="1" smtClean="0">
                <a:latin typeface="Times New Roman" pitchFamily="18" charset="0"/>
                <a:cs typeface="Times New Roman" pitchFamily="18" charset="0"/>
              </a:rPr>
              <a:t>портфолио</a:t>
            </a:r>
            <a:r>
              <a:rPr lang="ru-RU" sz="1800" b="1" dirty="0" smtClean="0">
                <a:latin typeface="Times New Roman" pitchFamily="18" charset="0"/>
                <a:cs typeface="Times New Roman" pitchFamily="18" charset="0"/>
              </a:rPr>
              <a:t>. Очень быстро находят единомышленников в профессиональной сфере общения по своим интересам. На сайтах общаются с коллегами, узнают их точку зрения, высказывают своё мнение, получают консультации специалистов</a:t>
            </a:r>
            <a:r>
              <a:rPr lang="ru-RU" sz="1600" b="1" dirty="0" smtClean="0">
                <a:latin typeface="Times New Roman" pitchFamily="18" charset="0"/>
                <a:cs typeface="Times New Roman" pitchFamily="18" charset="0"/>
              </a:rPr>
              <a:t>.</a:t>
            </a:r>
            <a:endParaRPr lang="ru-RU" sz="1600" b="1" dirty="0">
              <a:latin typeface="Times New Roman" pitchFamily="18" charset="0"/>
              <a:cs typeface="Times New Roman" pitchFamily="18" charset="0"/>
            </a:endParaRPr>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214282" y="214290"/>
            <a:ext cx="1563100" cy="2428892"/>
          </a:xfrm>
          <a:prstGeom prst="rect">
            <a:avLst/>
          </a:prstGeom>
          <a:noFill/>
          <a:ln w="9525">
            <a:noFill/>
            <a:miter lim="800000"/>
            <a:headEnd/>
            <a:tailEnd/>
          </a:ln>
          <a:effectLst/>
        </p:spPr>
      </p:pic>
      <p:pic>
        <p:nvPicPr>
          <p:cNvPr id="2051" name="Picture 3"/>
          <p:cNvPicPr>
            <a:picLocks noGrp="1" noChangeAspect="1" noChangeArrowheads="1"/>
          </p:cNvPicPr>
          <p:nvPr>
            <p:ph sz="half" idx="2"/>
          </p:nvPr>
        </p:nvPicPr>
        <p:blipFill>
          <a:blip r:embed="rId3" cstate="print"/>
          <a:srcRect/>
          <a:stretch>
            <a:fillRect/>
          </a:stretch>
        </p:blipFill>
        <p:spPr bwMode="auto">
          <a:xfrm>
            <a:off x="1857356" y="1142984"/>
            <a:ext cx="1551792" cy="2428892"/>
          </a:xfrm>
          <a:prstGeom prst="rect">
            <a:avLst/>
          </a:prstGeom>
          <a:noFill/>
          <a:ln w="9525">
            <a:noFill/>
            <a:miter lim="800000"/>
            <a:headEnd/>
            <a:tailEnd/>
          </a:ln>
          <a:effectLst/>
        </p:spPr>
      </p:pic>
      <p:pic>
        <p:nvPicPr>
          <p:cNvPr id="2052" name="Picture 4" descr="C:\Users\1\Downloads\икт асоу\вебинар по икт\DSC_0019.JPG"/>
          <p:cNvPicPr>
            <a:picLocks noChangeAspect="1" noChangeArrowheads="1"/>
          </p:cNvPicPr>
          <p:nvPr/>
        </p:nvPicPr>
        <p:blipFill>
          <a:blip r:embed="rId4" cstate="print"/>
          <a:srcRect/>
          <a:stretch>
            <a:fillRect/>
          </a:stretch>
        </p:blipFill>
        <p:spPr bwMode="auto">
          <a:xfrm>
            <a:off x="214282" y="3786190"/>
            <a:ext cx="3143272" cy="242889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500034" y="214291"/>
            <a:ext cx="8143932" cy="3000396"/>
          </a:xfrm>
        </p:spPr>
        <p:txBody>
          <a:bodyPr/>
          <a:lstStyle/>
          <a:p>
            <a:pPr algn="just"/>
            <a:r>
              <a:rPr lang="ru-RU" sz="2000" b="0" dirty="0" smtClean="0">
                <a:latin typeface="Times New Roman" pitchFamily="18" charset="0"/>
                <a:cs typeface="Times New Roman" pitchFamily="18" charset="0"/>
              </a:rPr>
              <a:t>	</a:t>
            </a:r>
          </a:p>
          <a:p>
            <a:pPr algn="just"/>
            <a:endParaRPr lang="ru-RU" sz="2000" b="0" dirty="0" smtClean="0">
              <a:latin typeface="Times New Roman" pitchFamily="18" charset="0"/>
              <a:cs typeface="Times New Roman" pitchFamily="18" charset="0"/>
            </a:endParaRPr>
          </a:p>
          <a:p>
            <a:pPr algn="just"/>
            <a:endParaRPr lang="ru-RU" sz="2000" b="0" dirty="0" smtClean="0">
              <a:latin typeface="Times New Roman" pitchFamily="18" charset="0"/>
              <a:cs typeface="Times New Roman" pitchFamily="18" charset="0"/>
            </a:endParaRPr>
          </a:p>
          <a:p>
            <a:pPr algn="just"/>
            <a:endParaRPr lang="ru-RU" sz="2000" b="0" dirty="0" smtClean="0">
              <a:latin typeface="Times New Roman" pitchFamily="18" charset="0"/>
              <a:cs typeface="Times New Roman" pitchFamily="18" charset="0"/>
            </a:endParaRPr>
          </a:p>
          <a:p>
            <a:pPr algn="just"/>
            <a:endParaRPr lang="ru-RU" sz="2000" b="0" dirty="0" smtClean="0">
              <a:latin typeface="Times New Roman" pitchFamily="18" charset="0"/>
              <a:cs typeface="Times New Roman" pitchFamily="18" charset="0"/>
            </a:endParaRPr>
          </a:p>
          <a:p>
            <a:pPr algn="just"/>
            <a:r>
              <a:rPr lang="ru-RU" sz="2000" b="0" dirty="0" smtClean="0">
                <a:latin typeface="Times New Roman" pitchFamily="18" charset="0"/>
                <a:cs typeface="Times New Roman" pitchFamily="18" charset="0"/>
              </a:rPr>
              <a:t>	</a:t>
            </a:r>
            <a:r>
              <a:rPr lang="ru-RU" sz="2100" dirty="0" smtClean="0">
                <a:latin typeface="Times New Roman" pitchFamily="18" charset="0"/>
                <a:cs typeface="Times New Roman" pitchFamily="18" charset="0"/>
              </a:rPr>
              <a:t>Неотъемлемой частью работы педагога является работа с родителями. Использование ИКТ значительно сократило время подготовки и проведения родительских собраний, помогло расположить родителей к непринуждённому общению. Родителям предоставляется возможность воочию наблюдать развитие детей в ДОУ. Эта форма работы стала достойной альтернативой устным докладам, письменным отчётам на собраниях. </a:t>
            </a:r>
          </a:p>
        </p:txBody>
      </p:sp>
      <p:pic>
        <p:nvPicPr>
          <p:cNvPr id="3074" name="Picture 2" descr="C:\Users\1\Downloads\икт асоу\вебинар по икт\DSC_8518.JPG"/>
          <p:cNvPicPr>
            <a:picLocks noGrp="1" noChangeAspect="1" noChangeArrowheads="1"/>
          </p:cNvPicPr>
          <p:nvPr>
            <p:ph sz="quarter" idx="4"/>
          </p:nvPr>
        </p:nvPicPr>
        <p:blipFill>
          <a:blip r:embed="rId2" cstate="print"/>
          <a:srcRect/>
          <a:stretch>
            <a:fillRect/>
          </a:stretch>
        </p:blipFill>
        <p:spPr bwMode="auto">
          <a:xfrm>
            <a:off x="4645025" y="3287448"/>
            <a:ext cx="4041775" cy="2694517"/>
          </a:xfrm>
          <a:prstGeom prst="rect">
            <a:avLst/>
          </a:prstGeom>
          <a:noFill/>
        </p:spPr>
      </p:pic>
      <p:pic>
        <p:nvPicPr>
          <p:cNvPr id="3075" name="Picture 3" descr="C:\Users\1\Downloads\икт асоу\вебинар по икт\DSC_8527.JPG"/>
          <p:cNvPicPr>
            <a:picLocks noGrp="1" noChangeAspect="1" noChangeArrowheads="1"/>
          </p:cNvPicPr>
          <p:nvPr>
            <p:ph sz="half" idx="2"/>
          </p:nvPr>
        </p:nvPicPr>
        <p:blipFill>
          <a:blip r:embed="rId3" cstate="print"/>
          <a:srcRect/>
          <a:stretch>
            <a:fillRect/>
          </a:stretch>
        </p:blipFill>
        <p:spPr bwMode="auto">
          <a:xfrm>
            <a:off x="457200" y="3287977"/>
            <a:ext cx="4040188" cy="2693459"/>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subTitle" idx="1"/>
          </p:nvPr>
        </p:nvSpPr>
        <p:spPr>
          <a:xfrm>
            <a:off x="1143000" y="428604"/>
            <a:ext cx="7500938" cy="5929354"/>
          </a:xfrm>
        </p:spPr>
        <p:txBody>
          <a:bodyPr/>
          <a:lstStyle/>
          <a:p>
            <a:pPr algn="just"/>
            <a:r>
              <a:rPr lang="ru-RU" sz="2400" dirty="0" smtClean="0">
                <a:solidFill>
                  <a:schemeClr val="tx1">
                    <a:lumMod val="95000"/>
                    <a:lumOff val="5000"/>
                  </a:schemeClr>
                </a:solidFill>
                <a:latin typeface="Times New Roman" pitchFamily="18" charset="0"/>
                <a:cs typeface="Times New Roman" pitchFamily="18" charset="0"/>
              </a:rPr>
              <a:t>	</a:t>
            </a:r>
            <a:r>
              <a:rPr lang="ru-RU" sz="2300" b="1" dirty="0" smtClean="0">
                <a:solidFill>
                  <a:schemeClr val="tx1">
                    <a:lumMod val="95000"/>
                    <a:lumOff val="5000"/>
                  </a:schemeClr>
                </a:solidFill>
                <a:latin typeface="Times New Roman" pitchFamily="18" charset="0"/>
                <a:cs typeface="Times New Roman" pitchFamily="18" charset="0"/>
              </a:rPr>
              <a:t>В период утренних и вечерних встреч с родителями, воспитатель часто бывает занят с детьми и не всегда может уделить должного внимания  родителям. Необходим поиск новых продуктивных форм взаимодействия  с родителями. Для них  оформляются прекрасные  родительские уголки, материалы к которым воспитатели находят на тех же сайтах в сети Интернет. Такая яркая и красочная информация всегда привлекает внимание и отличается лаконичностью и доступностью для родителей. </a:t>
            </a:r>
          </a:p>
          <a:p>
            <a:pPr algn="just"/>
            <a:r>
              <a:rPr lang="ru-RU" sz="2300" b="1" dirty="0" smtClean="0">
                <a:solidFill>
                  <a:schemeClr val="tx1">
                    <a:lumMod val="95000"/>
                    <a:lumOff val="5000"/>
                  </a:schemeClr>
                </a:solidFill>
                <a:latin typeface="Times New Roman" pitchFamily="18" charset="0"/>
                <a:cs typeface="Times New Roman" pitchFamily="18" charset="0"/>
              </a:rPr>
              <a:t>	Так же родители имеют возможность найти нужную информацию  на собственной страничке группы в </a:t>
            </a:r>
            <a:r>
              <a:rPr lang="en-US" sz="2300" b="1" dirty="0" err="1" smtClean="0">
                <a:solidFill>
                  <a:schemeClr val="tx1">
                    <a:lumMod val="95000"/>
                    <a:lumOff val="5000"/>
                  </a:schemeClr>
                </a:solidFill>
                <a:latin typeface="Times New Roman" pitchFamily="18" charset="0"/>
                <a:cs typeface="Times New Roman" pitchFamily="18" charset="0"/>
              </a:rPr>
              <a:t>WhatsApp</a:t>
            </a:r>
            <a:r>
              <a:rPr lang="ru-RU" sz="2300" b="1" dirty="0" smtClean="0">
                <a:solidFill>
                  <a:schemeClr val="tx1">
                    <a:lumMod val="95000"/>
                    <a:lumOff val="5000"/>
                  </a:schemeClr>
                </a:solidFill>
                <a:latin typeface="Times New Roman" pitchFamily="18" charset="0"/>
                <a:cs typeface="Times New Roman" pitchFamily="18" charset="0"/>
              </a:rPr>
              <a:t>. Для того, чтобы родители  знакомились с работой группы, выставляются фотоматериалы, консультации и методические наработки.</a:t>
            </a:r>
            <a:endParaRPr lang="ru-RU" sz="2300" b="1" dirty="0">
              <a:solidFill>
                <a:schemeClr val="tx1">
                  <a:lumMod val="95000"/>
                  <a:lumOff val="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457200" y="2357430"/>
            <a:ext cx="8229600" cy="4214842"/>
          </a:xfrm>
        </p:spPr>
        <p:txBody>
          <a:bodyPr/>
          <a:lstStyle/>
          <a:p>
            <a:pPr algn="just" defTabSz="540000">
              <a:lnSpc>
                <a:spcPts val="2200"/>
              </a:lnSpc>
            </a:pPr>
            <a:r>
              <a:rPr lang="ru-RU" sz="2000" dirty="0" smtClean="0">
                <a:solidFill>
                  <a:schemeClr val="tx1">
                    <a:lumMod val="95000"/>
                    <a:lumOff val="5000"/>
                  </a:schemeClr>
                </a:solidFill>
                <a:latin typeface="Times New Roman" pitchFamily="18" charset="0"/>
                <a:cs typeface="Times New Roman" pitchFamily="18" charset="0"/>
              </a:rPr>
              <a:t>	</a:t>
            </a:r>
            <a:r>
              <a:rPr lang="ru-RU" sz="2000" b="1" dirty="0" smtClean="0">
                <a:solidFill>
                  <a:schemeClr val="tx1">
                    <a:lumMod val="95000"/>
                    <a:lumOff val="5000"/>
                  </a:schemeClr>
                </a:solidFill>
                <a:latin typeface="Times New Roman" pitchFamily="18" charset="0"/>
                <a:cs typeface="Times New Roman" pitchFamily="18" charset="0"/>
              </a:rPr>
              <a:t>Ведение документации в электронном формате значительно сокращает время по её заполнению, даёт возможность оперативно вносить изменения, дополнения, облегчает хранение и доступ </a:t>
            </a:r>
            <a:br>
              <a:rPr lang="ru-RU" sz="2000" b="1" dirty="0" smtClean="0">
                <a:solidFill>
                  <a:schemeClr val="tx1">
                    <a:lumMod val="95000"/>
                    <a:lumOff val="5000"/>
                  </a:schemeClr>
                </a:solidFill>
                <a:latin typeface="Times New Roman" pitchFamily="18" charset="0"/>
                <a:cs typeface="Times New Roman" pitchFamily="18" charset="0"/>
              </a:rPr>
            </a:br>
            <a:r>
              <a:rPr lang="ru-RU" sz="2000" b="1" dirty="0" smtClean="0">
                <a:solidFill>
                  <a:schemeClr val="tx1">
                    <a:lumMod val="95000"/>
                    <a:lumOff val="5000"/>
                  </a:schemeClr>
                </a:solidFill>
                <a:latin typeface="Times New Roman" pitchFamily="18" charset="0"/>
                <a:cs typeface="Times New Roman" pitchFamily="18" charset="0"/>
              </a:rPr>
              <a:t>к информации. Это такие документы, как: списки детей, перспективные и календарные планы по всем направлениям работы в группе, сведения о родителях, картотеки и т.д. Компьютер позволяет не писать отчёты и диагностики каждый раз, а достаточно набрать один раз схему и в дальнейшем только вносить необходимые изменения. Кроме того, использование ИКТ позволяет подобрать и оформить иллюстративный материал к НОД, родительских уголков, группы, информационного материала для оформления стендов, папок – передвижек.(сканирование, Интернет, принтер,  презентации). В этом воспитателям помогает наличие компьютера и принтера на рабочем месте.</a:t>
            </a:r>
            <a:endParaRPr lang="ru-RU" sz="2000" b="1" dirty="0">
              <a:solidFill>
                <a:schemeClr val="tx1">
                  <a:lumMod val="95000"/>
                  <a:lumOff val="5000"/>
                </a:schemeClr>
              </a:solidFill>
              <a:latin typeface="Times New Roman" pitchFamily="18" charset="0"/>
              <a:cs typeface="Times New Roman" pitchFamily="18" charset="0"/>
            </a:endParaRPr>
          </a:p>
        </p:txBody>
      </p:sp>
      <p:pic>
        <p:nvPicPr>
          <p:cNvPr id="4098" name="Picture 2" descr="C:\Users\1\Downloads\икт асоу\вебинар по икт\DSC_0001.JPG"/>
          <p:cNvPicPr>
            <a:picLocks noGrp="1" noChangeAspect="1" noChangeArrowheads="1"/>
          </p:cNvPicPr>
          <p:nvPr>
            <p:ph sz="half" idx="1"/>
          </p:nvPr>
        </p:nvPicPr>
        <p:blipFill>
          <a:blip r:embed="rId2" cstate="print"/>
          <a:stretch>
            <a:fillRect/>
          </a:stretch>
        </p:blipFill>
        <p:spPr bwMode="auto">
          <a:xfrm>
            <a:off x="2643174" y="428604"/>
            <a:ext cx="3629752" cy="2000263"/>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Тема Office">
  <a:themeElements>
    <a:clrScheme name="Другая 5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F6128"/>
      </a:hlink>
      <a:folHlink>
        <a:srgbClr val="76923C"/>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2099</TotalTime>
  <Words>231</Words>
  <Application>Microsoft Office PowerPoint</Application>
  <PresentationFormat>Экран (4:3)</PresentationFormat>
  <Paragraphs>67</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1_Тема Office</vt:lpstr>
      <vt:lpstr>Об опыте использования ИКТ  в МБДОУ «Детский сад №41»  города Балашиха.</vt:lpstr>
      <vt:lpstr>Слайд 2</vt:lpstr>
      <vt:lpstr>Слайд 3</vt:lpstr>
      <vt:lpstr>Слайд 4</vt:lpstr>
      <vt:lpstr>Слайд 5</vt:lpstr>
      <vt:lpstr> Ежемесячно в детском саду выходит информационно – познавательная газета для родителей «Заряночка». Из неё они могут узнать о событиях, которые произошли в детском саду за прошедший месяц: утренники, спортивные соревнования, театральные представления, конкурсы, семинары - практикумы.    Инновационная деятельность по использованию информационных технологий положительно повлияла на уровень ИКТ- компетентности педагогов, что вылилось в создание собственных мини – сайтов в «Социальной сети работников дошкольного образования» на nsportale.ru, на портале «MAAM.ru». На страницах сети Интернет воспитатели размещают информацию  о себе: профессиональные интересы, увлечения, свои достижения, портфолио. Очень быстро находят единомышленников в профессиональной сфере общения по своим интересам. На сайтах общаются с коллегами, узнают их точку зрения, высказывают своё мнение, получают консультации специалистов.</vt:lpstr>
      <vt:lpstr>Слайд 7</vt:lpstr>
      <vt:lpstr>Слайд 8</vt:lpstr>
      <vt:lpstr> Ведение документации в электронном формате значительно сокращает время по её заполнению, даёт возможность оперативно вносить изменения, дополнения, облегчает хранение и доступ  к информации. Это такие документы, как: списки детей, перспективные и календарные планы по всем направлениям работы в группе, сведения о родителях, картотеки и т.д. Компьютер позволяет не писать отчёты и диагностики каждый раз, а достаточно набрать один раз схему и в дальнейшем только вносить необходимые изменения. Кроме того, использование ИКТ позволяет подобрать и оформить иллюстративный материал к НОД, родительских уголков, группы, информационного материала для оформления стендов, папок – передвижек.(сканирование, Интернет, принтер,  презентации). В этом воспитателям помогает наличие компьютера и принтера на рабочем месте.</vt:lpstr>
      <vt:lpstr> Использование в непосредственно образовательной деятельности мультимедийных презентаций в нашем дошкольном учреждении позволяет построить учебно – воспитательный процесс на основе психологически корректных режимов функционирования внимания и памяти, сделать НОД эмоционально окрашенными, привлекательными, которые вызывают у детей живой интерес, являются прекрасным наглядным пособием и демонстрационным материалом, что способствует хорошей результативности образовательной деятельности. Так, использование мультимедийных презентаций на занятиях активность детей при рассматривании, обследовании и зрительном выделении ими признаков и свойств предметов, формируются способы зрительного восприятия, обследования, выделения в предметном мире качественных, количественных и пространственно-временных признаков и свойств, развиваются зрительное внимание и зрительная память. </vt:lpstr>
      <vt:lpstr>Слайд 11</vt:lpstr>
      <vt:lpstr> У нас появилась возможность расширить предметно-пространственную среду ДОУ при помощи современных информационных средств. Одним из этих средств является  интерактивный стол SMART Table, который делает обучение творческим и занимательным. Стол несет в себе образовательные функции и вместе с тем поддерживает игру, как ведущий вид деятельности дошкольников, является ярким  и наглядным, что делает его использование в среде дошкольного образования значимым. Стол совместим с ноутбуком, проектором, экраном, интернетом. Работа на интерактивном столе способствует развитию у детей когнитивных, социальных и моторных навыков.  </vt:lpstr>
      <vt:lpstr>Слайд 13</vt:lpstr>
      <vt:lpstr> Педагогический процесс, благодаря документ - камере носит более содержательный, многофункциональный и яркий характер. Благодаря документ - камере  нам удается решать много различных задач прежде всего расширить возможность проведения НОД, оптимизировать работу педагогов, на другой уровень и встает обучение наших педагогов, согласно новым стандартам дошкольного образования и др.</vt:lpstr>
      <vt:lpstr> На сегодняшний день особую популярность приобретает детское экспериментирование. Главное его достоинство в том, что оно дает ребенку реальные представления о различных сторонах изучаемого объекта, о его взаимоотношениях с другими объектами  и со средой обитания. Эксперименты положительно влияют на эмоциональную сферу ребенка, на развитие творческих способностей, на формирование трудовых навыков и укрепление здоровья за счет повышения общего уровня двигательной активности. Задача педагога  в процессе экспериментальной деятельности – связать результаты исследовательской работы  с практическим опытом детей, уже имеющимися у них знаниями и подвести их к пониманию природных закономерностей, основ экологически грамотного, безопасного поведения в окружающей среде. В этом нам помогает цифровая лаборатория «Наураша в стране Наурандии».</vt:lpstr>
      <vt:lpstr> Очень активно используется ИКТ в нашем детском саду при проведении Муниципальных стажировочных площадок, педагогических советов, ГМО для воспитателей, театрализованных представлениях, утренниках и выпускных. На базе детского сада  постоянно действует обучающий семинар для педагогов по ИКТ, для повышения их  компетентности в работе  с текстовыми и цифровыми редакторами, с видеоматериалами, овладению некоторыми компьютерными программами. Педагоги посещают курсы повышения квалификации по повышению  ИКТ – компетентности.</vt:lpstr>
      <vt:lpstr>Слайд 17</vt:lpstr>
      <vt:lpstr>     Специализированная компьютерная технология «Игры для Тигры» предназначена для коррекции общего недоразвития речи у детей дошкольного возраста. Применение специа-лизированных компьютерных технологий, учитывающих закономерности и особенности развития детей с речевыми нарушениями, позволяет повысить эффективность коррекционного обучения, ускорить процесс подготовки дошкольников к обучению грамоте, значительно повысить интерес детей  к занятиям. В своей практике мы используем данную программу  с детьми логопедической группы. Таким образом, выравнивая их возможности  в получении качественного образования  в дошкольном учреждении.</vt:lpstr>
      <vt:lpstr>   В детском саду оборудована Сенсорная комната, где создана интерактивная, мобильная, динамичная, развивающая среда. Попадая сюда дети могут увидеть светящийся сухой дождь, услышать релаксирующую музыку, порисовать песком  на световых кубах, понаблюдать за рыбками в световых колбах.</vt:lpstr>
      <vt:lpstr>  В каждой группе нашего детского сада есть  CD- проигрыватели и цифровые музыкальные аудиозаписи.  В методическом кабинете собраны электронные образовательные ресурсы (сетевые образовательные ресурсы, мультимедийные универсальные энциклопедии и т.п.); видеотека, тематические презентации. Для создания учебных и методических пособий  есть ламинатор и брошюратор. Совсем недавно приобретены: электронный микроскоп и  интерактивная приставка Mimio.      </vt:lpstr>
      <vt:lpstr>Слайд 21</vt:lpstr>
      <vt:lpstr>       Из вышесказанного можно сделать вывод, что применение ИКТ в воспитательно- образовательном процессе:</vt:lpstr>
      <vt:lpstr>  Однако, каким бы положительным, огромным потенциалом не обладали информационно – коммуникационные технологии, но заменить живого общения педагога с ребёнком они не могут и не должны.</vt:lpstr>
      <vt:lpstr> 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1</cp:lastModifiedBy>
  <cp:revision>79</cp:revision>
  <dcterms:created xsi:type="dcterms:W3CDTF">2014-06-15T06:06:52Z</dcterms:created>
  <dcterms:modified xsi:type="dcterms:W3CDTF">2018-04-16T21:35:34Z</dcterms:modified>
</cp:coreProperties>
</file>