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ls" ContentType="application/vnd.ms-exce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9"/>
  </p:notesMasterIdLst>
  <p:sldIdLst>
    <p:sldId id="256" r:id="rId2"/>
    <p:sldId id="264" r:id="rId3"/>
    <p:sldId id="258" r:id="rId4"/>
    <p:sldId id="265" r:id="rId5"/>
    <p:sldId id="266" r:id="rId6"/>
    <p:sldId id="260" r:id="rId7"/>
    <p:sldId id="261" r:id="rId8"/>
    <p:sldId id="263" r:id="rId9"/>
    <p:sldId id="277" r:id="rId10"/>
    <p:sldId id="267" r:id="rId11"/>
    <p:sldId id="269" r:id="rId12"/>
    <p:sldId id="276" r:id="rId13"/>
    <p:sldId id="279" r:id="rId14"/>
    <p:sldId id="278" r:id="rId15"/>
    <p:sldId id="280" r:id="rId16"/>
    <p:sldId id="283" r:id="rId17"/>
    <p:sldId id="282" r:id="rId18"/>
    <p:sldId id="284" r:id="rId19"/>
    <p:sldId id="281" r:id="rId20"/>
    <p:sldId id="285" r:id="rId21"/>
    <p:sldId id="286" r:id="rId22"/>
    <p:sldId id="289" r:id="rId23"/>
    <p:sldId id="287" r:id="rId24"/>
    <p:sldId id="291" r:id="rId25"/>
    <p:sldId id="290" r:id="rId26"/>
    <p:sldId id="288" r:id="rId27"/>
    <p:sldId id="275" r:id="rId28"/>
    <p:sldId id="293" r:id="rId29"/>
    <p:sldId id="296" r:id="rId30"/>
    <p:sldId id="274" r:id="rId31"/>
    <p:sldId id="307" r:id="rId32"/>
    <p:sldId id="308" r:id="rId33"/>
    <p:sldId id="309" r:id="rId34"/>
    <p:sldId id="297" r:id="rId35"/>
    <p:sldId id="298" r:id="rId36"/>
    <p:sldId id="299" r:id="rId37"/>
    <p:sldId id="300" r:id="rId3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6912" autoAdjust="0"/>
    <p:restoredTop sz="91756" autoAdjust="0"/>
  </p:normalViewPr>
  <p:slideViewPr>
    <p:cSldViewPr snapToGrid="0">
      <p:cViewPr>
        <p:scale>
          <a:sx n="59" d="100"/>
          <a:sy n="59" d="100"/>
        </p:scale>
        <p:origin x="-1602" y="-3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908FB7-BE75-41FA-B2B9-028D713C5408}" type="datetimeFigureOut">
              <a:rPr lang="ru-RU" smtClean="0"/>
              <a:pPr/>
              <a:t>17.11.2020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6D147F-7476-4374-9B8A-920FE6599532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17.11.2020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795389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17.11.2020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6772015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17.11.2020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3193147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17.11.2020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6619137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17.11.2020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319446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17.11.2020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5870402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17.11.2020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9098864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17.11.2020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5302645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17.11.2020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7143964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17.11.2020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4267339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17.11.2020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1744860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9A218-1BD9-44B7-AD25-60C2204205A7}" type="datetimeFigureOut">
              <a:rPr lang="ru-RU" smtClean="0"/>
              <a:pPr/>
              <a:t>17.11.2020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746177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_____Microsoft_Office_Excel_97-20031.xls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://edu.tatar.ru/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www.nurlat-tat.ru/" TargetMode="Externa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://edu.tatar.ru/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urlat-tat.ru/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2" y="0"/>
            <a:ext cx="9139938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787400" y="484257"/>
            <a:ext cx="797599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Муниципальное автономное дошкольное образовательное учреждение </a:t>
            </a:r>
          </a:p>
          <a:p>
            <a:pPr algn="ctr"/>
            <a:r>
              <a:rPr lang="ru-RU" sz="20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«Детский сад №4  «Росинка» г. Нурлат Республики Татарстан</a:t>
            </a:r>
            <a:endParaRPr lang="ru-RU" sz="2000" dirty="0">
              <a:ln w="12700">
                <a:solidFill>
                  <a:schemeClr val="accent6">
                    <a:lumMod val="50000"/>
                  </a:schemeClr>
                </a:solidFill>
              </a:ln>
              <a:solidFill>
                <a:srgbClr val="0070C0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060700" y="1841500"/>
            <a:ext cx="6083300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800" b="1" dirty="0" smtClean="0">
                <a:solidFill>
                  <a:srgbClr val="0070C0"/>
                </a:solidFill>
                <a:latin typeface="Constantia" pitchFamily="18" charset="0"/>
                <a:cs typeface="Times New Roman" pitchFamily="18" charset="0"/>
              </a:rPr>
              <a:t>«</a:t>
            </a:r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Book Antiqua" pitchFamily="18" charset="0"/>
              </a:rPr>
              <a:t>Система </a:t>
            </a:r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Book Antiqua" pitchFamily="18" charset="0"/>
              </a:rPr>
              <a:t>работы </a:t>
            </a:r>
            <a:b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Book Antiqua" pitchFamily="18" charset="0"/>
              </a:rPr>
            </a:br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Book Antiqua" pitchFamily="18" charset="0"/>
              </a:rPr>
              <a:t>по экологическому воспитанию </a:t>
            </a:r>
            <a:b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Book Antiqua" pitchFamily="18" charset="0"/>
              </a:rPr>
            </a:br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Book Antiqua" pitchFamily="18" charset="0"/>
              </a:rPr>
              <a:t>в </a:t>
            </a:r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Book Antiqua" pitchFamily="18" charset="0"/>
              </a:rPr>
              <a:t>МАДОУ </a:t>
            </a:r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Book Antiqua" pitchFamily="18" charset="0"/>
              </a:rPr>
              <a:t>«Детский сад № </a:t>
            </a:r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Book Antiqua" pitchFamily="18" charset="0"/>
              </a:rPr>
              <a:t>4 «Росинка»</a:t>
            </a:r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Book Antiqua" pitchFamily="18" charset="0"/>
              </a:rPr>
              <a:t/>
            </a:r>
            <a:b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Book Antiqua" pitchFamily="18" charset="0"/>
              </a:rPr>
            </a:br>
            <a:endParaRPr lang="ru-RU" sz="2800" b="1" dirty="0" smtClean="0">
              <a:solidFill>
                <a:schemeClr val="accent1">
                  <a:lumMod val="75000"/>
                </a:schemeClr>
              </a:solidFill>
              <a:latin typeface="Constantia" pitchFamily="18" charset="0"/>
            </a:endParaRPr>
          </a:p>
          <a:p>
            <a:pPr algn="ctr"/>
            <a:endParaRPr lang="ru-RU" sz="3600" b="1" dirty="0" smtClean="0">
              <a:solidFill>
                <a:srgbClr val="0070C0"/>
              </a:solidFill>
              <a:latin typeface="Constantia" pitchFamily="18" charset="0"/>
            </a:endParaRPr>
          </a:p>
          <a:p>
            <a:pPr algn="ctr"/>
            <a:r>
              <a:rPr lang="ru-RU" sz="2400" b="1" dirty="0" smtClean="0">
                <a:solidFill>
                  <a:srgbClr val="0070C0"/>
                </a:solidFill>
                <a:latin typeface="Constantia" pitchFamily="18" charset="0"/>
              </a:rPr>
              <a:t>Воспитатель </a:t>
            </a:r>
            <a:r>
              <a:rPr lang="ru-RU" sz="2400" b="1" dirty="0" smtClean="0">
                <a:solidFill>
                  <a:srgbClr val="0070C0"/>
                </a:solidFill>
                <a:latin typeface="Constantia" pitchFamily="18" charset="0"/>
              </a:rPr>
              <a:t>: </a:t>
            </a:r>
            <a:r>
              <a:rPr lang="ru-RU" sz="2400" b="1" dirty="0" err="1" smtClean="0">
                <a:solidFill>
                  <a:srgbClr val="0070C0"/>
                </a:solidFill>
                <a:latin typeface="Constantia" pitchFamily="18" charset="0"/>
              </a:rPr>
              <a:t>Расчислова</a:t>
            </a:r>
            <a:r>
              <a:rPr lang="ru-RU" sz="2400" b="1" dirty="0" smtClean="0">
                <a:solidFill>
                  <a:srgbClr val="0070C0"/>
                </a:solidFill>
                <a:latin typeface="Constantia" pitchFamily="18" charset="0"/>
              </a:rPr>
              <a:t> </a:t>
            </a:r>
            <a:r>
              <a:rPr lang="ru-RU" sz="2400" b="1" dirty="0" smtClean="0">
                <a:solidFill>
                  <a:srgbClr val="0070C0"/>
                </a:solidFill>
                <a:latin typeface="Constantia" pitchFamily="18" charset="0"/>
              </a:rPr>
              <a:t>Л.Б. </a:t>
            </a:r>
            <a:r>
              <a:rPr lang="ru-RU" sz="3600" b="1" dirty="0" smtClean="0">
                <a:solidFill>
                  <a:srgbClr val="0070C0"/>
                </a:solidFill>
                <a:latin typeface="Constantia" pitchFamily="18" charset="0"/>
              </a:rPr>
              <a:t> </a:t>
            </a:r>
          </a:p>
          <a:p>
            <a:pPr algn="ctr"/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pPr algn="ctr"/>
            <a:endParaRPr lang="ru-RU" sz="36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dirty="0">
              <a:ln w="12700">
                <a:solidFill>
                  <a:schemeClr val="accent6">
                    <a:lumMod val="50000"/>
                  </a:schemeClr>
                </a:solidFill>
              </a:ln>
              <a:solidFill>
                <a:schemeClr val="bg1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52666071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348716" cy="6858000"/>
          </a:xfrm>
          <a:prstGeom prst="rect">
            <a:avLst/>
          </a:prstGeom>
        </p:spPr>
      </p:pic>
      <p:sp>
        <p:nvSpPr>
          <p:cNvPr id="15" name="Овал 14"/>
          <p:cNvSpPr/>
          <p:nvPr/>
        </p:nvSpPr>
        <p:spPr>
          <a:xfrm>
            <a:off x="1240972" y="819398"/>
            <a:ext cx="2571737" cy="16919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Конкурс рисунков по теме: «Берегите планету нашу»</a:t>
            </a:r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31723" y="771896"/>
            <a:ext cx="5051585" cy="53573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2333666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348716" cy="6858000"/>
          </a:xfrm>
          <a:prstGeom prst="rect">
            <a:avLst/>
          </a:prstGeom>
        </p:spPr>
      </p:pic>
      <p:sp>
        <p:nvSpPr>
          <p:cNvPr id="4" name="Овал 3"/>
          <p:cNvSpPr/>
          <p:nvPr/>
        </p:nvSpPr>
        <p:spPr>
          <a:xfrm>
            <a:off x="1160458" y="617522"/>
            <a:ext cx="2499038" cy="221457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Работа на портале «Зеленый Татарстан»</a:t>
            </a:r>
          </a:p>
          <a:p>
            <a:pPr algn="ctr"/>
            <a:r>
              <a:rPr lang="ru-RU" dirty="0" smtClean="0"/>
              <a:t>(мультфильмы, раскраски, экологические игры)</a:t>
            </a: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44900" y="1168400"/>
            <a:ext cx="5499100" cy="474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8673" name="Picture 1" descr="C:\Users\User\Desktop\Эковесна 2020\Вставить\IMG-20200430-WA003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959600" y="1257300"/>
            <a:ext cx="1993900" cy="2946400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28674" name="Picture 2" descr="C:\Users\User\Desktop\Эковесна 2020\Вставить\IMG-20200430-WA0031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530350" y="3022600"/>
            <a:ext cx="2152650" cy="28702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2333666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348716" cy="6858000"/>
          </a:xfrm>
          <a:prstGeom prst="rect">
            <a:avLst/>
          </a:prstGeom>
        </p:spPr>
      </p:pic>
      <p:sp>
        <p:nvSpPr>
          <p:cNvPr id="3" name="Овал 2"/>
          <p:cNvSpPr/>
          <p:nvPr/>
        </p:nvSpPr>
        <p:spPr>
          <a:xfrm>
            <a:off x="665178" y="421928"/>
            <a:ext cx="2357422" cy="117827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Акция «ЭКО-МОДА-2020»</a:t>
            </a:r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38500" y="1003300"/>
            <a:ext cx="4864100" cy="486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2333666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348716" cy="6858000"/>
          </a:xfrm>
          <a:prstGeom prst="rect">
            <a:avLst/>
          </a:prstGeom>
        </p:spPr>
      </p:pic>
      <p:sp>
        <p:nvSpPr>
          <p:cNvPr id="4" name="Овал 3"/>
          <p:cNvSpPr/>
          <p:nvPr/>
        </p:nvSpPr>
        <p:spPr>
          <a:xfrm>
            <a:off x="673100" y="412748"/>
            <a:ext cx="1993900" cy="19288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 smtClean="0"/>
          </a:p>
          <a:p>
            <a:pPr algn="ctr"/>
            <a:endParaRPr lang="ru-RU" dirty="0" smtClean="0"/>
          </a:p>
          <a:p>
            <a:pPr algn="ctr"/>
            <a:r>
              <a:rPr lang="ru-RU" dirty="0" err="1" smtClean="0"/>
              <a:t>ЭкоСуббот</a:t>
            </a:r>
            <a:endParaRPr lang="ru-RU" dirty="0" smtClean="0"/>
          </a:p>
          <a:p>
            <a:pPr algn="ctr"/>
            <a:r>
              <a:rPr lang="ru-RU" dirty="0" err="1" smtClean="0"/>
              <a:t>ники</a:t>
            </a:r>
            <a:endParaRPr lang="ru-RU" dirty="0" smtClean="0"/>
          </a:p>
          <a:p>
            <a:pPr algn="ctr"/>
            <a:endParaRPr lang="ru-RU" dirty="0" smtClean="0"/>
          </a:p>
          <a:p>
            <a:pPr algn="ctr"/>
            <a:endParaRPr lang="ru-RU" dirty="0" smtClean="0"/>
          </a:p>
          <a:p>
            <a:pPr algn="ctr"/>
            <a:endParaRPr lang="ru-RU" dirty="0" smtClean="0"/>
          </a:p>
          <a:p>
            <a:pPr algn="ctr"/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68600" y="977900"/>
            <a:ext cx="53848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2333666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348716" cy="6858000"/>
          </a:xfrm>
          <a:prstGeom prst="rect">
            <a:avLst/>
          </a:prstGeom>
        </p:spPr>
      </p:pic>
      <p:sp>
        <p:nvSpPr>
          <p:cNvPr id="7" name="Овал 6"/>
          <p:cNvSpPr/>
          <p:nvPr/>
        </p:nvSpPr>
        <p:spPr>
          <a:xfrm>
            <a:off x="1130300" y="850900"/>
            <a:ext cx="2260600" cy="12827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Акция </a:t>
            </a:r>
          </a:p>
          <a:p>
            <a:pPr algn="ctr"/>
            <a:r>
              <a:rPr lang="ru-RU" dirty="0" smtClean="0"/>
              <a:t>«Веселая батарейка» </a:t>
            </a:r>
            <a:endParaRPr lang="ru-RU" dirty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68700" y="1003300"/>
            <a:ext cx="5422900" cy="483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2333666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348716" cy="6858000"/>
          </a:xfrm>
          <a:prstGeom prst="rect">
            <a:avLst/>
          </a:prstGeom>
        </p:spPr>
      </p:pic>
      <p:sp>
        <p:nvSpPr>
          <p:cNvPr id="4" name="Овал 3"/>
          <p:cNvSpPr/>
          <p:nvPr/>
        </p:nvSpPr>
        <p:spPr>
          <a:xfrm>
            <a:off x="622300" y="660400"/>
            <a:ext cx="2438400" cy="16129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Экологические </a:t>
            </a:r>
            <a:r>
              <a:rPr lang="ru-RU" dirty="0" err="1" smtClean="0"/>
              <a:t>онлайн-конкурсы</a:t>
            </a: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60699" y="812800"/>
            <a:ext cx="6213928" cy="5219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2333666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348716" cy="6858000"/>
          </a:xfrm>
          <a:prstGeom prst="rect">
            <a:avLst/>
          </a:prstGeom>
        </p:spPr>
      </p:pic>
      <p:sp>
        <p:nvSpPr>
          <p:cNvPr id="6" name="Овал 5"/>
          <p:cNvSpPr/>
          <p:nvPr/>
        </p:nvSpPr>
        <p:spPr>
          <a:xfrm>
            <a:off x="193752" y="249188"/>
            <a:ext cx="2448606" cy="207968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err="1" smtClean="0"/>
              <a:t>Челлендж</a:t>
            </a:r>
            <a:r>
              <a:rPr lang="ru-RU" dirty="0" smtClean="0"/>
              <a:t> «Весенние приметы на  счастье,</a:t>
            </a:r>
            <a:r>
              <a:rPr lang="en-US" dirty="0" smtClean="0"/>
              <a:t> </a:t>
            </a:r>
            <a:r>
              <a:rPr lang="ru-RU" dirty="0" smtClean="0"/>
              <a:t>пословицы  поговорки для души»</a:t>
            </a:r>
            <a:endParaRPr lang="ru-RU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13000" y="647700"/>
            <a:ext cx="67310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2333666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348716" cy="6858000"/>
          </a:xfrm>
          <a:prstGeom prst="rect">
            <a:avLst/>
          </a:prstGeom>
        </p:spPr>
      </p:pic>
      <p:sp>
        <p:nvSpPr>
          <p:cNvPr id="6" name="Овал 5"/>
          <p:cNvSpPr/>
          <p:nvPr/>
        </p:nvSpPr>
        <p:spPr>
          <a:xfrm>
            <a:off x="419084" y="330200"/>
            <a:ext cx="2222516" cy="200661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Конкурс поделок из  бросовых материалов</a:t>
            </a:r>
          </a:p>
          <a:p>
            <a:pPr algn="ctr"/>
            <a:endParaRPr lang="ru-R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92441" y="792541"/>
            <a:ext cx="5845917" cy="53178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2333666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348716" cy="6858000"/>
          </a:xfrm>
          <a:prstGeom prst="rect">
            <a:avLst/>
          </a:prstGeom>
        </p:spPr>
      </p:pic>
      <p:sp>
        <p:nvSpPr>
          <p:cNvPr id="7" name="Овал 6"/>
          <p:cNvSpPr/>
          <p:nvPr/>
        </p:nvSpPr>
        <p:spPr>
          <a:xfrm>
            <a:off x="0" y="0"/>
            <a:ext cx="1968499" cy="188621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Акция «Стихи о природе»</a:t>
            </a:r>
            <a:endParaRPr lang="ru-RU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47900" y="789860"/>
            <a:ext cx="6896100" cy="53315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2333666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348716" cy="6858000"/>
          </a:xfrm>
          <a:prstGeom prst="rect">
            <a:avLst/>
          </a:prstGeom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60800" y="838200"/>
            <a:ext cx="510540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Овал 6"/>
          <p:cNvSpPr/>
          <p:nvPr/>
        </p:nvSpPr>
        <p:spPr>
          <a:xfrm>
            <a:off x="1186787" y="941374"/>
            <a:ext cx="2483513" cy="22971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 smtClean="0"/>
          </a:p>
          <a:p>
            <a:pPr algn="ctr"/>
            <a:endParaRPr lang="ru-RU" dirty="0" smtClean="0"/>
          </a:p>
          <a:p>
            <a:pPr algn="ctr"/>
            <a:r>
              <a:rPr lang="ru-RU" dirty="0" err="1" smtClean="0"/>
              <a:t>Челленж</a:t>
            </a:r>
            <a:r>
              <a:rPr lang="ru-RU" dirty="0" smtClean="0"/>
              <a:t> в исполнении юных </a:t>
            </a:r>
            <a:r>
              <a:rPr lang="ru-RU" dirty="0" err="1" smtClean="0"/>
              <a:t>эколят</a:t>
            </a:r>
            <a:r>
              <a:rPr lang="ru-RU" dirty="0" smtClean="0"/>
              <a:t> «Пой со мною вместе – Красоту не разрушай».</a:t>
            </a:r>
          </a:p>
          <a:p>
            <a:pPr algn="ctr"/>
            <a:endParaRPr lang="ru-RU" dirty="0" smtClean="0"/>
          </a:p>
          <a:p>
            <a:pPr algn="ctr"/>
            <a:endParaRPr lang="ru-RU" dirty="0" smtClean="0"/>
          </a:p>
          <a:p>
            <a:pPr algn="ctr"/>
            <a:r>
              <a:rPr lang="ru-RU" dirty="0" smtClean="0"/>
              <a:t> 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333666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9938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568700" y="1206500"/>
            <a:ext cx="4902200" cy="30777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endParaRPr lang="ru-RU" i="1" dirty="0" smtClean="0">
              <a:solidFill>
                <a:srgbClr val="C00000"/>
              </a:solidFill>
              <a:latin typeface="Comic Sans MS" pitchFamily="66" charset="0"/>
            </a:endParaRPr>
          </a:p>
          <a:p>
            <a:pPr algn="r"/>
            <a:endParaRPr lang="ru-RU" i="1" dirty="0" smtClean="0">
              <a:solidFill>
                <a:srgbClr val="C00000"/>
              </a:solidFill>
              <a:latin typeface="Comic Sans MS" pitchFamily="66" charset="0"/>
            </a:endParaRPr>
          </a:p>
          <a:p>
            <a:pPr algn="r"/>
            <a:endParaRPr lang="ru-RU" i="1" dirty="0" smtClean="0">
              <a:solidFill>
                <a:srgbClr val="C00000"/>
              </a:solidFill>
              <a:latin typeface="Comic Sans MS" pitchFamily="66" charset="0"/>
            </a:endParaRPr>
          </a:p>
          <a:p>
            <a:pPr algn="r"/>
            <a:r>
              <a:rPr lang="en-US" sz="2000" i="1" dirty="0" smtClean="0"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>«Мир окружающий ребенка – это прежде всего мир природы, с безграничным богатством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r"/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> явлений, с неисчерпаемой красотой. 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r"/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>Здесь, в природе, вечный источник детского разума»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                                         </a:t>
            </a:r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>В.А. Сухомлинский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52666071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Скругленный прямоугольник 5"/>
          <p:cNvSpPr/>
          <p:nvPr/>
        </p:nvSpPr>
        <p:spPr>
          <a:xfrm>
            <a:off x="1590722" y="355600"/>
            <a:ext cx="6851177" cy="576064"/>
          </a:xfrm>
          <a:prstGeom prst="roundRect">
            <a:avLst>
              <a:gd name="adj" fmla="val 10000"/>
            </a:avLst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 lvl="0" algn="ctr"/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Работа с родителями 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Овал 8"/>
          <p:cNvSpPr/>
          <p:nvPr/>
        </p:nvSpPr>
        <p:spPr>
          <a:xfrm>
            <a:off x="546100" y="2784253"/>
            <a:ext cx="2679700" cy="151915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Участие в Акции «Субботники дома» и «Посади дерево памяти»</a:t>
            </a:r>
            <a:endParaRPr lang="ru-RU" dirty="0"/>
          </a:p>
        </p:txBody>
      </p:sp>
      <p:sp>
        <p:nvSpPr>
          <p:cNvPr id="10" name="Овал 9"/>
          <p:cNvSpPr/>
          <p:nvPr/>
        </p:nvSpPr>
        <p:spPr>
          <a:xfrm>
            <a:off x="431800" y="1454733"/>
            <a:ext cx="2413000" cy="120298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Участие  в Акции «Огород на подоконнике»</a:t>
            </a:r>
            <a:endParaRPr lang="ru-RU" dirty="0"/>
          </a:p>
        </p:txBody>
      </p:sp>
      <p:sp>
        <p:nvSpPr>
          <p:cNvPr id="11" name="Овал 10"/>
          <p:cNvSpPr/>
          <p:nvPr/>
        </p:nvSpPr>
        <p:spPr>
          <a:xfrm>
            <a:off x="1493293" y="4495800"/>
            <a:ext cx="2431007" cy="142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Конкурс поделок из бросового материала</a:t>
            </a:r>
            <a:endParaRPr lang="ru-RU" dirty="0"/>
          </a:p>
        </p:txBody>
      </p:sp>
      <p:sp>
        <p:nvSpPr>
          <p:cNvPr id="12" name="Овал 11"/>
          <p:cNvSpPr/>
          <p:nvPr/>
        </p:nvSpPr>
        <p:spPr>
          <a:xfrm>
            <a:off x="5813946" y="1229388"/>
            <a:ext cx="3330054" cy="169331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«</a:t>
            </a:r>
            <a:r>
              <a:rPr lang="ru-RU" dirty="0" err="1" smtClean="0"/>
              <a:t>Онлайн</a:t>
            </a:r>
            <a:r>
              <a:rPr lang="ru-RU" dirty="0" smtClean="0"/>
              <a:t>- консультации и рекомендации по экологическому воспитанию  детей»  </a:t>
            </a:r>
            <a:endParaRPr lang="ru-RU" dirty="0"/>
          </a:p>
        </p:txBody>
      </p:sp>
      <p:sp>
        <p:nvSpPr>
          <p:cNvPr id="13" name="Овал 12"/>
          <p:cNvSpPr/>
          <p:nvPr/>
        </p:nvSpPr>
        <p:spPr>
          <a:xfrm>
            <a:off x="4182362" y="4394200"/>
            <a:ext cx="2232248" cy="158428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Акция «Птичий дом»</a:t>
            </a:r>
            <a:endParaRPr lang="ru-RU" dirty="0"/>
          </a:p>
        </p:txBody>
      </p:sp>
      <p:sp>
        <p:nvSpPr>
          <p:cNvPr id="14" name="Овал 13"/>
          <p:cNvSpPr/>
          <p:nvPr/>
        </p:nvSpPr>
        <p:spPr>
          <a:xfrm>
            <a:off x="6299200" y="3149600"/>
            <a:ext cx="2489200" cy="250303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«</a:t>
            </a:r>
            <a:r>
              <a:rPr lang="ru-RU" dirty="0" err="1" smtClean="0"/>
              <a:t>Онлайн</a:t>
            </a:r>
            <a:r>
              <a:rPr lang="ru-RU" dirty="0" smtClean="0"/>
              <a:t> –</a:t>
            </a:r>
            <a:r>
              <a:rPr lang="ru-RU" dirty="0" err="1" smtClean="0"/>
              <a:t>дисскусии</a:t>
            </a:r>
            <a:r>
              <a:rPr lang="ru-RU" dirty="0" smtClean="0"/>
              <a:t> по реализации проекта «Экологической тропы на территории детского сада» </a:t>
            </a:r>
            <a:endParaRPr lang="ru-RU" dirty="0"/>
          </a:p>
        </p:txBody>
      </p:sp>
      <p:cxnSp>
        <p:nvCxnSpPr>
          <p:cNvPr id="15" name="Прямая со стрелкой 14"/>
          <p:cNvCxnSpPr/>
          <p:nvPr/>
        </p:nvCxnSpPr>
        <p:spPr>
          <a:xfrm rot="5400000">
            <a:off x="2476500" y="1371600"/>
            <a:ext cx="2209800" cy="1346200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/>
          <p:nvPr/>
        </p:nvCxnSpPr>
        <p:spPr>
          <a:xfrm rot="5400000">
            <a:off x="2146300" y="2082800"/>
            <a:ext cx="3594100" cy="1358900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>
            <a:endCxn id="13" idx="0"/>
          </p:cNvCxnSpPr>
          <p:nvPr/>
        </p:nvCxnSpPr>
        <p:spPr>
          <a:xfrm rot="16200000" flipH="1">
            <a:off x="3411243" y="2506957"/>
            <a:ext cx="3416300" cy="358186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 стрелкой 27"/>
          <p:cNvCxnSpPr/>
          <p:nvPr/>
        </p:nvCxnSpPr>
        <p:spPr>
          <a:xfrm rot="5400000">
            <a:off x="2832100" y="939800"/>
            <a:ext cx="1079500" cy="1079500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 стрелкой 30"/>
          <p:cNvCxnSpPr/>
          <p:nvPr/>
        </p:nvCxnSpPr>
        <p:spPr>
          <a:xfrm rot="16200000" flipH="1">
            <a:off x="4298950" y="1860550"/>
            <a:ext cx="3022600" cy="1155700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 стрелкой 32"/>
          <p:cNvCxnSpPr/>
          <p:nvPr/>
        </p:nvCxnSpPr>
        <p:spPr>
          <a:xfrm>
            <a:off x="5588000" y="965200"/>
            <a:ext cx="1333500" cy="317500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2333666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348716" cy="6858000"/>
          </a:xfrm>
          <a:prstGeom prst="rect">
            <a:avLst/>
          </a:prstGeom>
        </p:spPr>
      </p:pic>
      <p:sp>
        <p:nvSpPr>
          <p:cNvPr id="6" name="Овал 5"/>
          <p:cNvSpPr/>
          <p:nvPr/>
        </p:nvSpPr>
        <p:spPr>
          <a:xfrm>
            <a:off x="266700" y="794333"/>
            <a:ext cx="2413000" cy="120298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Участие  в Акции «Огород на подоконнике»</a:t>
            </a:r>
            <a:endParaRPr lang="ru-RU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17800" y="723900"/>
            <a:ext cx="6134100" cy="530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2333666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348716" cy="6858000"/>
          </a:xfrm>
          <a:prstGeom prst="rect">
            <a:avLst/>
          </a:prstGeom>
        </p:spPr>
      </p:pic>
      <p:sp>
        <p:nvSpPr>
          <p:cNvPr id="7" name="Овал 6"/>
          <p:cNvSpPr/>
          <p:nvPr/>
        </p:nvSpPr>
        <p:spPr>
          <a:xfrm>
            <a:off x="1265274" y="712382"/>
            <a:ext cx="2296633" cy="204145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/>
              <a:t>«</a:t>
            </a:r>
            <a:r>
              <a:rPr lang="ru-RU" sz="1600" dirty="0" err="1" smtClean="0"/>
              <a:t>Онлайн</a:t>
            </a:r>
            <a:r>
              <a:rPr lang="ru-RU" sz="1600" dirty="0" smtClean="0"/>
              <a:t> –дисскусия по реализации проекта «Экологической тропы на территории детского сада» </a:t>
            </a:r>
            <a:endParaRPr lang="ru-RU" sz="1600" dirty="0"/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53168" y="2759444"/>
            <a:ext cx="3195007" cy="33011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409" name="Picture 1" descr="C:\Users\User\Desktop\Эковесна 2020\Вставить\S00506-122644.png"/>
          <p:cNvPicPr>
            <a:picLocks noChangeAspect="1" noChangeArrowheads="1"/>
          </p:cNvPicPr>
          <p:nvPr/>
        </p:nvPicPr>
        <p:blipFill>
          <a:blip r:embed="rId4"/>
          <a:srcRect b="10710"/>
          <a:stretch>
            <a:fillRect/>
          </a:stretch>
        </p:blipFill>
        <p:spPr bwMode="auto">
          <a:xfrm>
            <a:off x="5558308" y="753769"/>
            <a:ext cx="3096593" cy="538734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333666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348716" cy="6858000"/>
          </a:xfrm>
          <a:prstGeom prst="rect">
            <a:avLst/>
          </a:prstGeom>
        </p:spPr>
      </p:pic>
      <p:sp>
        <p:nvSpPr>
          <p:cNvPr id="8" name="Овал 7"/>
          <p:cNvSpPr/>
          <p:nvPr/>
        </p:nvSpPr>
        <p:spPr>
          <a:xfrm>
            <a:off x="215900" y="676053"/>
            <a:ext cx="2679700" cy="151915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Участие в Акции «Субботники дома» и «Посади дерево памяти»</a:t>
            </a:r>
            <a:endParaRPr lang="ru-RU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21000" y="673100"/>
            <a:ext cx="6223000" cy="544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2333666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348716" cy="6858000"/>
          </a:xfrm>
          <a:prstGeom prst="rect">
            <a:avLst/>
          </a:prstGeom>
        </p:spPr>
      </p:pic>
      <p:sp>
        <p:nvSpPr>
          <p:cNvPr id="6" name="Овал 5"/>
          <p:cNvSpPr/>
          <p:nvPr/>
        </p:nvSpPr>
        <p:spPr>
          <a:xfrm>
            <a:off x="0" y="241300"/>
            <a:ext cx="2870200" cy="169331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«</a:t>
            </a:r>
            <a:r>
              <a:rPr lang="ru-RU" dirty="0" err="1" smtClean="0"/>
              <a:t>Онлайн</a:t>
            </a:r>
            <a:r>
              <a:rPr lang="ru-RU" dirty="0" smtClean="0"/>
              <a:t> консультации и рекомендации по экологическому воспитанию  детей»  </a:t>
            </a:r>
            <a:endParaRPr lang="ru-RU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36504" y="770576"/>
            <a:ext cx="6207496" cy="53384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2333666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348716" cy="6858000"/>
          </a:xfrm>
          <a:prstGeom prst="rect">
            <a:avLst/>
          </a:prstGeom>
        </p:spPr>
      </p:pic>
      <p:sp>
        <p:nvSpPr>
          <p:cNvPr id="6" name="Овал 5"/>
          <p:cNvSpPr/>
          <p:nvPr/>
        </p:nvSpPr>
        <p:spPr>
          <a:xfrm>
            <a:off x="461262" y="368300"/>
            <a:ext cx="2232248" cy="158428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Акция «Птичий дом»</a:t>
            </a: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313641" cy="6832270"/>
          </a:xfrm>
          <a:prstGeom prst="rect">
            <a:avLst/>
          </a:prstGeom>
        </p:spPr>
      </p:pic>
      <p:sp>
        <p:nvSpPr>
          <p:cNvPr id="10" name="Овал 9"/>
          <p:cNvSpPr/>
          <p:nvPr/>
        </p:nvSpPr>
        <p:spPr>
          <a:xfrm>
            <a:off x="1426462" y="1168400"/>
            <a:ext cx="2232248" cy="158428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Акция «Птичий дом»</a:t>
            </a:r>
            <a:endParaRPr lang="ru-RU" dirty="0"/>
          </a:p>
        </p:txBody>
      </p:sp>
      <p:pic>
        <p:nvPicPr>
          <p:cNvPr id="11" name="Picture 4" descr="C:\Users\user\Desktop\Фото и текст Скворечники\IMG-20170425-WA003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0400" y="901305"/>
            <a:ext cx="3130401" cy="535979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 descr="C:\Users\user\Desktop\Эковесна\Фото и текст Скворечники\IMG-20170425-WA0033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8611" b="14300"/>
          <a:stretch/>
        </p:blipFill>
        <p:spPr bwMode="auto">
          <a:xfrm>
            <a:off x="1522211" y="3143059"/>
            <a:ext cx="1996631" cy="27363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user\Desktop\Фото и текст Скворечники\IMG-20170425-WA0024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7117" t="19419" r="46756"/>
          <a:stretch/>
        </p:blipFill>
        <p:spPr bwMode="auto">
          <a:xfrm>
            <a:off x="3524108" y="2597275"/>
            <a:ext cx="2204324" cy="216611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333666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348716" cy="6858000"/>
          </a:xfrm>
          <a:prstGeom prst="rect">
            <a:avLst/>
          </a:prstGeom>
        </p:spPr>
      </p:pic>
      <p:sp>
        <p:nvSpPr>
          <p:cNvPr id="4" name="Овал 3"/>
          <p:cNvSpPr/>
          <p:nvPr/>
        </p:nvSpPr>
        <p:spPr>
          <a:xfrm>
            <a:off x="921793" y="1587500"/>
            <a:ext cx="2431007" cy="142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Конкурс поделок из бросового материала</a:t>
            </a:r>
            <a:endParaRPr lang="ru-RU" dirty="0"/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65500" y="816788"/>
            <a:ext cx="5612245" cy="5279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4" descr="D:\Посадка деревьев\IMG_20170505_09435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4432" y="3225800"/>
            <a:ext cx="2095149" cy="15713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333666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348716" cy="6858000"/>
          </a:xfrm>
          <a:prstGeom prst="rect">
            <a:avLst/>
          </a:prstGeom>
        </p:spPr>
      </p:pic>
      <p:sp>
        <p:nvSpPr>
          <p:cNvPr id="3" name="Скругленный прямоугольник 2"/>
          <p:cNvSpPr/>
          <p:nvPr/>
        </p:nvSpPr>
        <p:spPr>
          <a:xfrm>
            <a:off x="3262004" y="815380"/>
            <a:ext cx="4258102" cy="1051519"/>
          </a:xfrm>
          <a:prstGeom prst="roundRect">
            <a:avLst>
              <a:gd name="adj" fmla="val 10000"/>
            </a:avLst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Работа с коллективом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Овал 3"/>
          <p:cNvSpPr/>
          <p:nvPr/>
        </p:nvSpPr>
        <p:spPr>
          <a:xfrm>
            <a:off x="2057400" y="3592736"/>
            <a:ext cx="2513637" cy="237626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Цикл занятий, бесед в режиме дежурной группы «Живи </a:t>
            </a:r>
            <a:r>
              <a:rPr lang="ru-RU" dirty="0" err="1" smtClean="0"/>
              <a:t>экологично-учимся</a:t>
            </a:r>
            <a:r>
              <a:rPr lang="ru-RU" dirty="0" smtClean="0"/>
              <a:t> сортировать мусор»</a:t>
            </a:r>
            <a:endParaRPr lang="ru-RU" dirty="0"/>
          </a:p>
        </p:txBody>
      </p:sp>
      <p:sp>
        <p:nvSpPr>
          <p:cNvPr id="6" name="Овал 5"/>
          <p:cNvSpPr/>
          <p:nvPr/>
        </p:nvSpPr>
        <p:spPr>
          <a:xfrm>
            <a:off x="1066800" y="1413024"/>
            <a:ext cx="2513637" cy="209217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Создание инициативной группы по организации учебной экологической тропы</a:t>
            </a:r>
            <a:endParaRPr lang="ru-RU" dirty="0"/>
          </a:p>
        </p:txBody>
      </p:sp>
      <p:sp>
        <p:nvSpPr>
          <p:cNvPr id="7" name="Овал 6"/>
          <p:cNvSpPr/>
          <p:nvPr/>
        </p:nvSpPr>
        <p:spPr>
          <a:xfrm>
            <a:off x="4614530" y="2959100"/>
            <a:ext cx="2484769" cy="28067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Двухмесячник по санитарной уборке согласно утвержденному графику работы </a:t>
            </a:r>
            <a:endParaRPr lang="ru-RU" dirty="0"/>
          </a:p>
        </p:txBody>
      </p:sp>
      <p:sp>
        <p:nvSpPr>
          <p:cNvPr id="8" name="Овал 7"/>
          <p:cNvSpPr/>
          <p:nvPr/>
        </p:nvSpPr>
        <p:spPr>
          <a:xfrm>
            <a:off x="7051328" y="1612156"/>
            <a:ext cx="2448272" cy="229570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Работа в режиме </a:t>
            </a:r>
            <a:r>
              <a:rPr lang="ru-RU" dirty="0" err="1" smtClean="0"/>
              <a:t>онлайн</a:t>
            </a:r>
            <a:r>
              <a:rPr lang="ru-RU" dirty="0" smtClean="0"/>
              <a:t> конференции в </a:t>
            </a:r>
            <a:r>
              <a:rPr lang="en-US" dirty="0" smtClean="0"/>
              <a:t>zoom</a:t>
            </a:r>
          </a:p>
          <a:p>
            <a:pPr algn="ctr"/>
            <a:r>
              <a:rPr lang="ru-RU" dirty="0" smtClean="0"/>
              <a:t>Обсуждение проекта экологической тропы </a:t>
            </a:r>
            <a:endParaRPr lang="ru-RU" dirty="0"/>
          </a:p>
        </p:txBody>
      </p:sp>
      <p:cxnSp>
        <p:nvCxnSpPr>
          <p:cNvPr id="10" name="Прямая со стрелкой 9"/>
          <p:cNvCxnSpPr/>
          <p:nvPr/>
        </p:nvCxnSpPr>
        <p:spPr>
          <a:xfrm rot="5400000">
            <a:off x="3244230" y="2520702"/>
            <a:ext cx="1918568" cy="609228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 rot="16200000" flipH="1">
            <a:off x="4901580" y="2285380"/>
            <a:ext cx="1093068" cy="355972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/>
          <p:nvPr/>
        </p:nvCxnSpPr>
        <p:spPr>
          <a:xfrm rot="5400000">
            <a:off x="3536950" y="1924050"/>
            <a:ext cx="558800" cy="495300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/>
          <p:nvPr/>
        </p:nvCxnSpPr>
        <p:spPr>
          <a:xfrm rot="16200000" flipH="1">
            <a:off x="5602890" y="2601309"/>
            <a:ext cx="2528060" cy="1135441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Овал 19"/>
          <p:cNvSpPr/>
          <p:nvPr/>
        </p:nvSpPr>
        <p:spPr>
          <a:xfrm>
            <a:off x="7089066" y="3907532"/>
            <a:ext cx="2359734" cy="22877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err="1" smtClean="0"/>
              <a:t>Челлендж</a:t>
            </a:r>
            <a:r>
              <a:rPr lang="ru-RU" dirty="0" smtClean="0"/>
              <a:t> «</a:t>
            </a:r>
            <a:r>
              <a:rPr lang="ru-RU" dirty="0" err="1" smtClean="0"/>
              <a:t>Эковесна</a:t>
            </a:r>
            <a:r>
              <a:rPr lang="ru-RU" dirty="0" smtClean="0"/>
              <a:t> 2020» сотрудниками детского сада</a:t>
            </a:r>
            <a:endParaRPr lang="ru-RU" dirty="0"/>
          </a:p>
        </p:txBody>
      </p:sp>
      <p:cxnSp>
        <p:nvCxnSpPr>
          <p:cNvPr id="15" name="Прямая со стрелкой 14"/>
          <p:cNvCxnSpPr/>
          <p:nvPr/>
        </p:nvCxnSpPr>
        <p:spPr>
          <a:xfrm rot="16200000" flipH="1">
            <a:off x="6553200" y="2044700"/>
            <a:ext cx="622300" cy="342900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2333666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348716" cy="6858000"/>
          </a:xfrm>
          <a:prstGeom prst="rect">
            <a:avLst/>
          </a:prstGeom>
        </p:spPr>
      </p:pic>
      <p:sp>
        <p:nvSpPr>
          <p:cNvPr id="7" name="Овал 6"/>
          <p:cNvSpPr/>
          <p:nvPr/>
        </p:nvSpPr>
        <p:spPr>
          <a:xfrm>
            <a:off x="0" y="203200"/>
            <a:ext cx="2489200" cy="250303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«</a:t>
            </a:r>
            <a:r>
              <a:rPr lang="ru-RU" dirty="0" err="1" smtClean="0"/>
              <a:t>Онлайн</a:t>
            </a:r>
            <a:r>
              <a:rPr lang="ru-RU" dirty="0" smtClean="0"/>
              <a:t> –дисскусия по реализации проекта «Экологической тропы на территории детского сада»</a:t>
            </a:r>
            <a:endParaRPr lang="ru-RU" dirty="0"/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09295" y="2897579"/>
            <a:ext cx="2969446" cy="3068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265" name="Picture 1" descr="C:\Users\User\Desktop\Эковесна 2020\Вставить\S00506-111452.png"/>
          <p:cNvPicPr>
            <a:picLocks noChangeAspect="1" noChangeArrowheads="1"/>
          </p:cNvPicPr>
          <p:nvPr/>
        </p:nvPicPr>
        <p:blipFill>
          <a:blip r:embed="rId4"/>
          <a:srcRect l="9836" r="11998" b="10589"/>
          <a:stretch>
            <a:fillRect/>
          </a:stretch>
        </p:blipFill>
        <p:spPr bwMode="auto">
          <a:xfrm>
            <a:off x="4275119" y="736584"/>
            <a:ext cx="2363188" cy="5406273"/>
          </a:xfrm>
          <a:prstGeom prst="rect">
            <a:avLst/>
          </a:prstGeom>
          <a:noFill/>
        </p:spPr>
      </p:pic>
      <p:pic>
        <p:nvPicPr>
          <p:cNvPr id="11266" name="Picture 2" descr="C:\Users\User\Desktop\Эковесна 2020\Вставить\S00506-111512.png"/>
          <p:cNvPicPr>
            <a:picLocks noChangeAspect="1" noChangeArrowheads="1"/>
          </p:cNvPicPr>
          <p:nvPr/>
        </p:nvPicPr>
        <p:blipFill>
          <a:blip r:embed="rId5"/>
          <a:srcRect l="10451" r="10451" b="10553"/>
          <a:stretch>
            <a:fillRect/>
          </a:stretch>
        </p:blipFill>
        <p:spPr bwMode="auto">
          <a:xfrm>
            <a:off x="6612460" y="736270"/>
            <a:ext cx="2389036" cy="540327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333666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348716" cy="6858000"/>
          </a:xfrm>
          <a:prstGeom prst="rect">
            <a:avLst/>
          </a:prstGeom>
        </p:spPr>
      </p:pic>
      <p:sp>
        <p:nvSpPr>
          <p:cNvPr id="4" name="Овал 3"/>
          <p:cNvSpPr/>
          <p:nvPr/>
        </p:nvSpPr>
        <p:spPr>
          <a:xfrm>
            <a:off x="393700" y="241300"/>
            <a:ext cx="2513637" cy="237626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Цикл занятий, бесед «Живи </a:t>
            </a:r>
            <a:r>
              <a:rPr lang="ru-RU" dirty="0" err="1" smtClean="0"/>
              <a:t>экологично-учимся</a:t>
            </a:r>
            <a:r>
              <a:rPr lang="ru-RU" dirty="0" smtClean="0"/>
              <a:t> сортировать мусор»</a:t>
            </a:r>
            <a:endParaRPr lang="ru-RU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500" y="673100"/>
            <a:ext cx="6286500" cy="551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2333666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2" y="0"/>
            <a:ext cx="9139938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364777" y="982639"/>
            <a:ext cx="7615450" cy="6508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</a:pPr>
            <a:endParaRPr lang="ru-RU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080716" y="914400"/>
            <a:ext cx="418845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Проблема экологического воспитания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535372" y="1177456"/>
            <a:ext cx="735462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Times New Roman" pitchFamily="18" charset="0"/>
                <a:ea typeface="Yu Gothic Medium" pitchFamily="34" charset="-128"/>
                <a:cs typeface="Times New Roman" pitchFamily="18" charset="0"/>
              </a:rPr>
              <a:t>       </a:t>
            </a:r>
          </a:p>
          <a:p>
            <a:r>
              <a:rPr lang="ru-RU" b="1" dirty="0" smtClean="0">
                <a:latin typeface="Times New Roman" pitchFamily="18" charset="0"/>
                <a:ea typeface="Yu Gothic Medium" pitchFamily="34" charset="-128"/>
                <a:cs typeface="Times New Roman" pitchFamily="18" charset="0"/>
              </a:rPr>
              <a:t>       Катастрофическое ухудшение экологической обстановки стоит в ряду самых актуальных проблем современности.</a:t>
            </a:r>
            <a:endParaRPr lang="ru-RU" b="1" dirty="0">
              <a:latin typeface="Times New Roman" pitchFamily="18" charset="0"/>
              <a:ea typeface="Yu Gothic Medium" pitchFamily="34" charset="-128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210334" y="2077387"/>
            <a:ext cx="4572000" cy="3139321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Дошкольное детство – ответственный период для формирования основ правильного отношения к окружающему миру.</a:t>
            </a:r>
          </a:p>
          <a:p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Цель:</a:t>
            </a:r>
          </a:p>
          <a:p>
            <a:pPr algn="just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воспитание экологически грамотного, социально активного дошкольника, ответственного за состояние окружающей среды, бережно относящегося к богатствам природы.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64839" y="2324101"/>
            <a:ext cx="2010261" cy="2578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333666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348716" cy="6858000"/>
          </a:xfrm>
          <a:prstGeom prst="rect">
            <a:avLst/>
          </a:prstGeom>
        </p:spPr>
      </p:pic>
      <p:pic>
        <p:nvPicPr>
          <p:cNvPr id="2050" name="Picture 2" descr="C:\Users\User\Desktop\эковесна 2020\ИНСТАГРАММ\День земли!\IMG-20200429-WA001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34412" y="784753"/>
            <a:ext cx="5524582" cy="5278919"/>
          </a:xfrm>
          <a:prstGeom prst="rect">
            <a:avLst/>
          </a:prstGeom>
          <a:noFill/>
        </p:spPr>
      </p:pic>
      <p:sp>
        <p:nvSpPr>
          <p:cNvPr id="6" name="Овал 5"/>
          <p:cNvSpPr/>
          <p:nvPr/>
        </p:nvSpPr>
        <p:spPr>
          <a:xfrm>
            <a:off x="849536" y="431800"/>
            <a:ext cx="2401663" cy="28067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Двухмесячник по санитарной уборке согласно утвержденному графику работы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333666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348716" cy="6858000"/>
          </a:xfrm>
          <a:prstGeom prst="rect">
            <a:avLst/>
          </a:prstGeom>
        </p:spPr>
      </p:pic>
      <p:sp>
        <p:nvSpPr>
          <p:cNvPr id="7" name="Овал 6"/>
          <p:cNvSpPr/>
          <p:nvPr/>
        </p:nvSpPr>
        <p:spPr>
          <a:xfrm>
            <a:off x="1247066" y="707132"/>
            <a:ext cx="2359734" cy="22877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err="1" smtClean="0"/>
              <a:t>Челлендж</a:t>
            </a:r>
            <a:r>
              <a:rPr lang="ru-RU" dirty="0" smtClean="0"/>
              <a:t> «</a:t>
            </a:r>
            <a:r>
              <a:rPr lang="ru-RU" dirty="0" err="1" smtClean="0"/>
              <a:t>Эковесна</a:t>
            </a:r>
            <a:r>
              <a:rPr lang="ru-RU" dirty="0" smtClean="0"/>
              <a:t> 2020» с сотрудниками детского сада</a:t>
            </a:r>
            <a:endParaRPr lang="ru-RU" dirty="0"/>
          </a:p>
        </p:txBody>
      </p:sp>
      <p:pic>
        <p:nvPicPr>
          <p:cNvPr id="54274" name="Picture 2" descr="C:\Users\User\Desktop\Эковесна 2020\Вставить\IMG-20200506-WA000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1980" y="736579"/>
            <a:ext cx="5332020" cy="533202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333666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348716" cy="6858000"/>
          </a:xfrm>
          <a:prstGeom prst="rect">
            <a:avLst/>
          </a:prstGeom>
        </p:spPr>
      </p:pic>
      <p:sp>
        <p:nvSpPr>
          <p:cNvPr id="6" name="Овал 5"/>
          <p:cNvSpPr/>
          <p:nvPr/>
        </p:nvSpPr>
        <p:spPr>
          <a:xfrm>
            <a:off x="1320800" y="736600"/>
            <a:ext cx="2513637" cy="1905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Работа  инициативной группы по созданию экологической тропы детского сада</a:t>
            </a:r>
            <a:endParaRPr lang="ru-RU" dirty="0"/>
          </a:p>
        </p:txBody>
      </p:sp>
      <p:pic>
        <p:nvPicPr>
          <p:cNvPr id="56323" name="Picture 3" descr="C:\Users\User\Desktop\Приказ скан 0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61370" y="2838203"/>
            <a:ext cx="2080750" cy="2886547"/>
          </a:xfrm>
          <a:prstGeom prst="rect">
            <a:avLst/>
          </a:prstGeom>
          <a:noFill/>
        </p:spPr>
      </p:pic>
      <p:pic>
        <p:nvPicPr>
          <p:cNvPr id="56324" name="Picture 4" descr="C:\Users\User\Pictures\2020-05-06 приказ2\приказ2 00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09507" y="748145"/>
            <a:ext cx="1983179" cy="2751190"/>
          </a:xfrm>
          <a:prstGeom prst="rect">
            <a:avLst/>
          </a:prstGeom>
          <a:noFill/>
        </p:spPr>
      </p:pic>
      <p:graphicFrame>
        <p:nvGraphicFramePr>
          <p:cNvPr id="55298" name="Object 2"/>
          <p:cNvGraphicFramePr>
            <a:graphicFrameLocks noChangeAspect="1"/>
          </p:cNvGraphicFramePr>
          <p:nvPr/>
        </p:nvGraphicFramePr>
        <p:xfrm>
          <a:off x="1559672" y="3576863"/>
          <a:ext cx="3938603" cy="2399272"/>
        </p:xfrm>
        <a:graphic>
          <a:graphicData uri="http://schemas.openxmlformats.org/presentationml/2006/ole">
            <p:oleObj spid="_x0000_s56322" name="Worksheet" r:id="rId6" imgW="11363260" imgH="9153640" progId="Excel.Sheet.8">
              <p:embed/>
            </p:oleObj>
          </a:graphicData>
        </a:graphic>
      </p:graphicFrame>
    </p:spTree>
    <p:extLst>
      <p:ext uri="{BB962C8B-B14F-4D97-AF65-F5344CB8AC3E}">
        <p14:creationId xmlns="" xmlns:p14="http://schemas.microsoft.com/office/powerpoint/2010/main" val="2333666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9938" cy="6858000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257300" y="708026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ru-RU" altLang="ru-RU" sz="2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Формы работы с детьми </a:t>
            </a:r>
            <a:br>
              <a:rPr lang="ru-RU" altLang="ru-RU" sz="2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 экологической тропе</a:t>
            </a:r>
            <a:endParaRPr lang="ru-RU" sz="28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1308100" y="1676400"/>
            <a:ext cx="3797300" cy="3975100"/>
          </a:xfrm>
        </p:spPr>
        <p:txBody>
          <a:bodyPr>
            <a:normAutofit fontScale="25000" lnSpcReduction="20000"/>
          </a:bodyPr>
          <a:lstStyle/>
          <a:p>
            <a:pPr algn="just"/>
            <a:endParaRPr lang="ru-RU" altLang="ru-RU" sz="4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altLang="ru-RU" sz="7200" dirty="0" smtClean="0">
                <a:latin typeface="Times New Roman" pitchFamily="18" charset="0"/>
                <a:cs typeface="Times New Roman" pitchFamily="18" charset="0"/>
              </a:rPr>
              <a:t>экологические речевые ситуации , экскурсии, кружки, конкурсы;</a:t>
            </a:r>
          </a:p>
          <a:p>
            <a:pPr algn="just"/>
            <a:r>
              <a:rPr lang="ru-RU" altLang="ru-RU" sz="7200" dirty="0" smtClean="0">
                <a:latin typeface="Times New Roman" pitchFamily="18" charset="0"/>
                <a:cs typeface="Times New Roman" pitchFamily="18" charset="0"/>
              </a:rPr>
              <a:t>акции ; </a:t>
            </a:r>
          </a:p>
          <a:p>
            <a:pPr algn="just"/>
            <a:r>
              <a:rPr lang="ru-RU" altLang="ru-RU" sz="7200" dirty="0" smtClean="0">
                <a:latin typeface="Times New Roman" pitchFamily="18" charset="0"/>
                <a:cs typeface="Times New Roman" pitchFamily="18" charset="0"/>
              </a:rPr>
              <a:t>уроки доброты; </a:t>
            </a:r>
          </a:p>
          <a:p>
            <a:pPr algn="just"/>
            <a:r>
              <a:rPr lang="ru-RU" altLang="ru-RU" sz="7200" dirty="0" smtClean="0">
                <a:latin typeface="Times New Roman" pitchFamily="18" charset="0"/>
                <a:cs typeface="Times New Roman" pitchFamily="18" charset="0"/>
              </a:rPr>
              <a:t>КВН, викторины; </a:t>
            </a:r>
          </a:p>
          <a:p>
            <a:pPr algn="just"/>
            <a:r>
              <a:rPr lang="ru-RU" altLang="ru-RU" sz="7200" dirty="0" smtClean="0">
                <a:latin typeface="Times New Roman" pitchFamily="18" charset="0"/>
                <a:cs typeface="Times New Roman" pitchFamily="18" charset="0"/>
              </a:rPr>
              <a:t>обсуждение и проигрывание ситуаций; </a:t>
            </a:r>
          </a:p>
          <a:p>
            <a:pPr algn="just"/>
            <a:r>
              <a:rPr lang="ru-RU" altLang="ru-RU" sz="7200" dirty="0" smtClean="0">
                <a:latin typeface="Times New Roman" pitchFamily="18" charset="0"/>
                <a:cs typeface="Times New Roman" pitchFamily="18" charset="0"/>
              </a:rPr>
              <a:t>трудовой десант и </a:t>
            </a:r>
            <a:r>
              <a:rPr lang="ru-RU" altLang="ru-RU" sz="7200" dirty="0" err="1" smtClean="0">
                <a:latin typeface="Times New Roman" pitchFamily="18" charset="0"/>
                <a:cs typeface="Times New Roman" pitchFamily="18" charset="0"/>
              </a:rPr>
              <a:t>зелѐный </a:t>
            </a:r>
            <a:r>
              <a:rPr lang="ru-RU" altLang="ru-RU" sz="7200" dirty="0" smtClean="0">
                <a:latin typeface="Times New Roman" pitchFamily="18" charset="0"/>
                <a:cs typeface="Times New Roman" pitchFamily="18" charset="0"/>
              </a:rPr>
              <a:t>патруль; </a:t>
            </a:r>
          </a:p>
          <a:p>
            <a:pPr algn="just"/>
            <a:r>
              <a:rPr lang="ru-RU" altLang="ru-RU" sz="7200" dirty="0" smtClean="0">
                <a:latin typeface="Times New Roman" pitchFamily="18" charset="0"/>
                <a:cs typeface="Times New Roman" pitchFamily="18" charset="0"/>
              </a:rPr>
              <a:t>лаборатория юного эколога; </a:t>
            </a:r>
          </a:p>
          <a:p>
            <a:pPr algn="just"/>
            <a:r>
              <a:rPr lang="ru-RU" altLang="ru-RU" sz="7200" dirty="0" smtClean="0">
                <a:latin typeface="Times New Roman" pitchFamily="18" charset="0"/>
                <a:cs typeface="Times New Roman" pitchFamily="18" charset="0"/>
              </a:rPr>
              <a:t>составление экологических карт; </a:t>
            </a:r>
          </a:p>
          <a:p>
            <a:pPr algn="just"/>
            <a:r>
              <a:rPr lang="ru-RU" altLang="ru-RU" sz="7200" dirty="0" smtClean="0">
                <a:latin typeface="Times New Roman" pitchFamily="18" charset="0"/>
                <a:cs typeface="Times New Roman" pitchFamily="18" charset="0"/>
              </a:rPr>
              <a:t>ведение календарей природы; </a:t>
            </a:r>
          </a:p>
          <a:p>
            <a:pPr algn="just">
              <a:buNone/>
            </a:pPr>
            <a:endParaRPr lang="ru-RU" altLang="ru-RU" sz="4000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4"/>
          </p:nvPr>
        </p:nvSpPr>
        <p:spPr>
          <a:xfrm>
            <a:off x="5168900" y="1905001"/>
            <a:ext cx="3568700" cy="3822700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ru-RU" altLang="ru-RU" sz="1900" dirty="0" smtClean="0">
                <a:latin typeface="Times New Roman" pitchFamily="18" charset="0"/>
                <a:cs typeface="Times New Roman" pitchFamily="18" charset="0"/>
              </a:rPr>
              <a:t>экологические выставки и экспозиции; </a:t>
            </a:r>
          </a:p>
          <a:p>
            <a:pPr algn="just"/>
            <a:r>
              <a:rPr lang="ru-RU" altLang="ru-RU" sz="1900" dirty="0" smtClean="0">
                <a:latin typeface="Times New Roman" pitchFamily="18" charset="0"/>
                <a:cs typeface="Times New Roman" pitchFamily="18" charset="0"/>
              </a:rPr>
              <a:t>экологические праздники; </a:t>
            </a:r>
          </a:p>
          <a:p>
            <a:pPr algn="just"/>
            <a:r>
              <a:rPr lang="ru-RU" altLang="ru-RU" sz="1900" dirty="0" smtClean="0">
                <a:latin typeface="Times New Roman" pitchFamily="18" charset="0"/>
                <a:cs typeface="Times New Roman" pitchFamily="18" charset="0"/>
              </a:rPr>
              <a:t>экологические игры (дидактические, соревновательные, игры-путешествия и т. д.); </a:t>
            </a:r>
          </a:p>
          <a:p>
            <a:pPr algn="just"/>
            <a:r>
              <a:rPr lang="ru-RU" altLang="ru-RU" sz="1900" dirty="0" smtClean="0">
                <a:latin typeface="Times New Roman" pitchFamily="18" charset="0"/>
                <a:cs typeface="Times New Roman" pitchFamily="18" charset="0"/>
              </a:rPr>
              <a:t>экологические сказки; </a:t>
            </a:r>
          </a:p>
          <a:p>
            <a:pPr algn="just"/>
            <a:r>
              <a:rPr lang="ru-RU" altLang="ru-RU" sz="1900" dirty="0" smtClean="0">
                <a:latin typeface="Times New Roman" pitchFamily="18" charset="0"/>
                <a:cs typeface="Times New Roman" pitchFamily="18" charset="0"/>
              </a:rPr>
              <a:t>экологические тренинги, конференции; </a:t>
            </a:r>
          </a:p>
          <a:p>
            <a:pPr algn="just"/>
            <a:r>
              <a:rPr lang="ru-RU" altLang="ru-RU" sz="1900" dirty="0" smtClean="0">
                <a:latin typeface="Times New Roman" pitchFamily="18" charset="0"/>
                <a:cs typeface="Times New Roman" pitchFamily="18" charset="0"/>
              </a:rPr>
              <a:t>инсценировки, театрализации.</a:t>
            </a:r>
          </a:p>
          <a:p>
            <a:pPr algn="just">
              <a:buNone/>
            </a:pPr>
            <a:r>
              <a:rPr lang="ru-RU" altLang="ru-RU" dirty="0" smtClean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333666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348716" cy="6858000"/>
          </a:xfrm>
          <a:prstGeom prst="rect">
            <a:avLst/>
          </a:prstGeom>
        </p:spPr>
      </p:pic>
      <p:sp>
        <p:nvSpPr>
          <p:cNvPr id="6" name="Скругленный прямоугольник 5"/>
          <p:cNvSpPr/>
          <p:nvPr/>
        </p:nvSpPr>
        <p:spPr>
          <a:xfrm>
            <a:off x="2646550" y="879143"/>
            <a:ext cx="5976664" cy="573206"/>
          </a:xfrm>
          <a:prstGeom prst="roundRect">
            <a:avLst>
              <a:gd name="adj" fmla="val 10000"/>
            </a:avLst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 lvl="0" algn="ctr"/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Работа с общественностью</a:t>
            </a:r>
          </a:p>
        </p:txBody>
      </p:sp>
      <p:sp>
        <p:nvSpPr>
          <p:cNvPr id="7" name="Овал 6"/>
          <p:cNvSpPr/>
          <p:nvPr/>
        </p:nvSpPr>
        <p:spPr>
          <a:xfrm>
            <a:off x="1219200" y="1577628"/>
            <a:ext cx="2837758" cy="216849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Освещение на официальном сайте  МАДОУ «Детский сад №4 «Росинка»</a:t>
            </a:r>
            <a:endParaRPr lang="en-US" dirty="0" smtClean="0"/>
          </a:p>
          <a:p>
            <a:pPr algn="ctr"/>
            <a:r>
              <a:rPr lang="en-US" dirty="0" smtClean="0">
                <a:hlinkClick r:id="rId3"/>
              </a:rPr>
              <a:t>http</a:t>
            </a:r>
            <a:r>
              <a:rPr lang="ru-RU" dirty="0" smtClean="0">
                <a:hlinkClick r:id="rId3"/>
              </a:rPr>
              <a:t>:</a:t>
            </a:r>
            <a:r>
              <a:rPr lang="en-US" dirty="0" smtClean="0">
                <a:hlinkClick r:id="rId3"/>
              </a:rPr>
              <a:t>//edu.tatar.ru/</a:t>
            </a:r>
            <a:endParaRPr lang="en-US" dirty="0" smtClean="0"/>
          </a:p>
          <a:p>
            <a:pPr algn="ctr"/>
            <a:r>
              <a:rPr lang="en-US" dirty="0" err="1" smtClean="0"/>
              <a:t>nurlat</a:t>
            </a:r>
            <a:r>
              <a:rPr lang="en-US" dirty="0" smtClean="0"/>
              <a:t>/dou4</a:t>
            </a:r>
            <a:endParaRPr lang="ru-RU" dirty="0" smtClean="0"/>
          </a:p>
          <a:p>
            <a:pPr algn="ctr"/>
            <a:endParaRPr lang="ru-RU" dirty="0" smtClean="0"/>
          </a:p>
        </p:txBody>
      </p:sp>
      <p:sp>
        <p:nvSpPr>
          <p:cNvPr id="8" name="Овал 7"/>
          <p:cNvSpPr/>
          <p:nvPr/>
        </p:nvSpPr>
        <p:spPr>
          <a:xfrm>
            <a:off x="2788444" y="3509888"/>
            <a:ext cx="3024336" cy="244827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 smtClean="0"/>
          </a:p>
          <a:p>
            <a:pPr algn="ctr"/>
            <a:r>
              <a:rPr lang="ru-RU" dirty="0" smtClean="0"/>
              <a:t>Освещение на официальном сайте Муниципального образования « </a:t>
            </a:r>
            <a:r>
              <a:rPr lang="ru-RU" dirty="0" err="1" smtClean="0"/>
              <a:t>Нурлатский</a:t>
            </a:r>
            <a:r>
              <a:rPr lang="ru-RU" dirty="0" smtClean="0"/>
              <a:t>  муниципальный район» </a:t>
            </a:r>
            <a:endParaRPr lang="ru-RU" dirty="0"/>
          </a:p>
        </p:txBody>
      </p:sp>
      <p:sp>
        <p:nvSpPr>
          <p:cNvPr id="9" name="Овал 8"/>
          <p:cNvSpPr/>
          <p:nvPr/>
        </p:nvSpPr>
        <p:spPr>
          <a:xfrm>
            <a:off x="5706121" y="1634268"/>
            <a:ext cx="3679179" cy="23808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Освещение на официальной странице районной газеты г.Нурлат и </a:t>
            </a:r>
            <a:r>
              <a:rPr lang="ru-RU" dirty="0" err="1" smtClean="0"/>
              <a:t>Нурлатского</a:t>
            </a:r>
            <a:r>
              <a:rPr lang="ru-RU" dirty="0" smtClean="0"/>
              <a:t> района </a:t>
            </a:r>
            <a:r>
              <a:rPr lang="en-US" dirty="0" smtClean="0"/>
              <a:t> </a:t>
            </a:r>
            <a:r>
              <a:rPr lang="ru-RU" dirty="0" smtClean="0"/>
              <a:t> «Дружба»</a:t>
            </a:r>
            <a:endParaRPr lang="en-US" dirty="0" smtClean="0"/>
          </a:p>
          <a:p>
            <a:pPr algn="ctr"/>
            <a:r>
              <a:rPr lang="en-US" dirty="0" smtClean="0">
                <a:hlinkClick r:id="rId4"/>
              </a:rPr>
              <a:t>www.nurlat-tat.ru</a:t>
            </a:r>
            <a:r>
              <a:rPr lang="en-US" dirty="0" smtClean="0"/>
              <a:t>  </a:t>
            </a:r>
            <a:r>
              <a:rPr lang="ru-RU" dirty="0" smtClean="0"/>
              <a:t>социальной сети в контакте</a:t>
            </a:r>
            <a:endParaRPr lang="ru-RU" dirty="0"/>
          </a:p>
        </p:txBody>
      </p:sp>
      <p:sp>
        <p:nvSpPr>
          <p:cNvPr id="10" name="Овал 9"/>
          <p:cNvSpPr/>
          <p:nvPr/>
        </p:nvSpPr>
        <p:spPr>
          <a:xfrm>
            <a:off x="5740400" y="4229100"/>
            <a:ext cx="2827164" cy="186974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00" dirty="0" smtClean="0"/>
          </a:p>
          <a:p>
            <a:pPr algn="ctr"/>
            <a:endParaRPr lang="ru-RU" sz="1700" dirty="0" smtClean="0"/>
          </a:p>
          <a:p>
            <a:pPr algn="ctr"/>
            <a:r>
              <a:rPr lang="ru-RU" sz="1700" dirty="0" smtClean="0"/>
              <a:t>На странице МАДОУ «Детский сад № 4 «Росинка» в социальной сети </a:t>
            </a:r>
            <a:r>
              <a:rPr lang="ru-RU" sz="1700" dirty="0" err="1" smtClean="0"/>
              <a:t>Инстаграмм</a:t>
            </a:r>
            <a:r>
              <a:rPr lang="ru-RU" sz="1700" dirty="0" smtClean="0"/>
              <a:t> </a:t>
            </a:r>
            <a:endParaRPr lang="en-US" sz="1700" dirty="0" smtClean="0"/>
          </a:p>
          <a:p>
            <a:pPr algn="ctr"/>
            <a:r>
              <a:rPr lang="en-US" sz="1700" dirty="0" smtClean="0"/>
              <a:t>4rosinka.ru</a:t>
            </a:r>
            <a:endParaRPr lang="ru-RU" sz="1700" dirty="0" smtClean="0"/>
          </a:p>
          <a:p>
            <a:pPr algn="ctr"/>
            <a:endParaRPr lang="ru-RU" sz="1700" dirty="0" smtClean="0"/>
          </a:p>
          <a:p>
            <a:pPr algn="ctr"/>
            <a:endParaRPr lang="ru-RU" sz="1700" dirty="0"/>
          </a:p>
        </p:txBody>
      </p:sp>
      <p:cxnSp>
        <p:nvCxnSpPr>
          <p:cNvPr id="11" name="Прямая со стрелкой 10"/>
          <p:cNvCxnSpPr/>
          <p:nvPr/>
        </p:nvCxnSpPr>
        <p:spPr>
          <a:xfrm rot="5400000">
            <a:off x="3448052" y="2419353"/>
            <a:ext cx="2082799" cy="114299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/>
          <p:nvPr/>
        </p:nvCxnSpPr>
        <p:spPr>
          <a:xfrm rot="16200000" flipH="1">
            <a:off x="4165600" y="2235200"/>
            <a:ext cx="2921000" cy="1396999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/>
          <p:nvPr/>
        </p:nvCxnSpPr>
        <p:spPr>
          <a:xfrm>
            <a:off x="5372101" y="1422401"/>
            <a:ext cx="1308099" cy="393699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>
            <a:endCxn id="7" idx="7"/>
          </p:cNvCxnSpPr>
          <p:nvPr/>
        </p:nvCxnSpPr>
        <p:spPr>
          <a:xfrm rot="5400000">
            <a:off x="3559142" y="1491936"/>
            <a:ext cx="485496" cy="321024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2333666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348716" cy="6858000"/>
          </a:xfrm>
          <a:prstGeom prst="rect">
            <a:avLst/>
          </a:prstGeom>
        </p:spPr>
      </p:pic>
      <p:sp>
        <p:nvSpPr>
          <p:cNvPr id="7" name="Овал 6"/>
          <p:cNvSpPr/>
          <p:nvPr/>
        </p:nvSpPr>
        <p:spPr>
          <a:xfrm>
            <a:off x="1230250" y="762188"/>
            <a:ext cx="2837758" cy="216849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Освещение на официальном сайте  МАДОУ «Детский сад №4 «Росинка»</a:t>
            </a:r>
            <a:endParaRPr lang="en-US" dirty="0" smtClean="0"/>
          </a:p>
          <a:p>
            <a:pPr algn="ctr"/>
            <a:r>
              <a:rPr lang="en-US" dirty="0" smtClean="0">
                <a:hlinkClick r:id="rId3"/>
              </a:rPr>
              <a:t>http</a:t>
            </a:r>
            <a:r>
              <a:rPr lang="ru-RU" dirty="0" smtClean="0">
                <a:hlinkClick r:id="rId3"/>
              </a:rPr>
              <a:t>:</a:t>
            </a:r>
            <a:r>
              <a:rPr lang="en-US" dirty="0" smtClean="0">
                <a:hlinkClick r:id="rId3"/>
              </a:rPr>
              <a:t>//edu.tatar.ru/</a:t>
            </a:r>
            <a:endParaRPr lang="en-US" dirty="0" smtClean="0"/>
          </a:p>
          <a:p>
            <a:pPr algn="ctr"/>
            <a:r>
              <a:rPr lang="en-US" dirty="0" err="1" smtClean="0"/>
              <a:t>nurlat</a:t>
            </a:r>
            <a:r>
              <a:rPr lang="en-US" dirty="0" smtClean="0"/>
              <a:t>/dou4</a:t>
            </a:r>
            <a:endParaRPr lang="ru-RU" dirty="0" smtClean="0"/>
          </a:p>
          <a:p>
            <a:pPr algn="ctr"/>
            <a:endParaRPr lang="ru-RU" dirty="0" smtClean="0"/>
          </a:p>
        </p:txBody>
      </p:sp>
      <p:pic>
        <p:nvPicPr>
          <p:cNvPr id="5121" name="Picture 1" descr="C:\Users\User\Desktop\Эковесна 2020\Вставить\Скрин сайт сад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12563" y="714252"/>
            <a:ext cx="4931437" cy="541935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333666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348716" cy="6858000"/>
          </a:xfrm>
          <a:prstGeom prst="rect">
            <a:avLst/>
          </a:prstGeom>
        </p:spPr>
      </p:pic>
      <p:sp>
        <p:nvSpPr>
          <p:cNvPr id="6" name="Овал 5"/>
          <p:cNvSpPr/>
          <p:nvPr/>
        </p:nvSpPr>
        <p:spPr>
          <a:xfrm>
            <a:off x="979436" y="208548"/>
            <a:ext cx="2749416" cy="213089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 smtClean="0"/>
          </a:p>
          <a:p>
            <a:pPr algn="ctr"/>
            <a:r>
              <a:rPr lang="ru-RU" sz="1600" dirty="0" smtClean="0"/>
              <a:t>Освещение на официальном сайте Муниципального образования </a:t>
            </a:r>
          </a:p>
          <a:p>
            <a:pPr algn="ctr"/>
            <a:r>
              <a:rPr lang="ru-RU" sz="1600" dirty="0" smtClean="0"/>
              <a:t>« </a:t>
            </a:r>
            <a:r>
              <a:rPr lang="ru-RU" sz="1600" dirty="0" err="1" smtClean="0"/>
              <a:t>Нурлатский</a:t>
            </a:r>
            <a:r>
              <a:rPr lang="ru-RU" sz="1600" dirty="0" smtClean="0"/>
              <a:t>  муниципальный район» </a:t>
            </a:r>
            <a:endParaRPr lang="ru-RU" sz="1600" dirty="0"/>
          </a:p>
        </p:txBody>
      </p:sp>
      <p:pic>
        <p:nvPicPr>
          <p:cNvPr id="4097" name="Picture 1" descr="C:\Users\User\Desktop\Эковесна 2020\Вставить\S00505-114319.png"/>
          <p:cNvPicPr>
            <a:picLocks noChangeAspect="1" noChangeArrowheads="1"/>
          </p:cNvPicPr>
          <p:nvPr/>
        </p:nvPicPr>
        <p:blipFill>
          <a:blip r:embed="rId3"/>
          <a:srcRect t="4894" r="5591" b="27742"/>
          <a:stretch>
            <a:fillRect/>
          </a:stretch>
        </p:blipFill>
        <p:spPr bwMode="auto">
          <a:xfrm>
            <a:off x="1300377" y="2384129"/>
            <a:ext cx="2606605" cy="3719788"/>
          </a:xfrm>
          <a:prstGeom prst="rect">
            <a:avLst/>
          </a:prstGeom>
          <a:noFill/>
        </p:spPr>
      </p:pic>
      <p:pic>
        <p:nvPicPr>
          <p:cNvPr id="4098" name="Picture 2" descr="C:\Users\User\Desktop\Эковесна 2020\Вставить\S00505-114337.png"/>
          <p:cNvPicPr>
            <a:picLocks noChangeAspect="1" noChangeArrowheads="1"/>
          </p:cNvPicPr>
          <p:nvPr/>
        </p:nvPicPr>
        <p:blipFill>
          <a:blip r:embed="rId4"/>
          <a:srcRect t="4123" r="2860"/>
          <a:stretch>
            <a:fillRect/>
          </a:stretch>
        </p:blipFill>
        <p:spPr bwMode="auto">
          <a:xfrm>
            <a:off x="3827135" y="771895"/>
            <a:ext cx="2697188" cy="5324269"/>
          </a:xfrm>
          <a:prstGeom prst="rect">
            <a:avLst/>
          </a:prstGeom>
          <a:noFill/>
        </p:spPr>
      </p:pic>
      <p:pic>
        <p:nvPicPr>
          <p:cNvPr id="4099" name="Picture 3" descr="C:\Users\User\Desktop\Эковесна 2020\Вставить\S00505-114347.png"/>
          <p:cNvPicPr>
            <a:picLocks noChangeAspect="1" noChangeArrowheads="1"/>
          </p:cNvPicPr>
          <p:nvPr/>
        </p:nvPicPr>
        <p:blipFill>
          <a:blip r:embed="rId5"/>
          <a:srcRect t="4825" r="1954"/>
          <a:stretch>
            <a:fillRect/>
          </a:stretch>
        </p:blipFill>
        <p:spPr bwMode="auto">
          <a:xfrm>
            <a:off x="6433054" y="724395"/>
            <a:ext cx="2710946" cy="526312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333666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348716" cy="6858000"/>
          </a:xfrm>
          <a:prstGeom prst="rect">
            <a:avLst/>
          </a:prstGeom>
        </p:spPr>
      </p:pic>
      <p:sp>
        <p:nvSpPr>
          <p:cNvPr id="4" name="Овал 3"/>
          <p:cNvSpPr/>
          <p:nvPr/>
        </p:nvSpPr>
        <p:spPr>
          <a:xfrm>
            <a:off x="1" y="224568"/>
            <a:ext cx="3206338" cy="19486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/>
              <a:t>Освещение на официальной странице районной газеты г.Нурлат и </a:t>
            </a:r>
            <a:r>
              <a:rPr lang="ru-RU" sz="1600" dirty="0" err="1" smtClean="0"/>
              <a:t>Нурлатского</a:t>
            </a:r>
            <a:r>
              <a:rPr lang="ru-RU" sz="1600" dirty="0" smtClean="0"/>
              <a:t> района </a:t>
            </a:r>
            <a:r>
              <a:rPr lang="en-US" sz="1600" dirty="0" smtClean="0"/>
              <a:t> </a:t>
            </a:r>
            <a:r>
              <a:rPr lang="ru-RU" sz="1600" dirty="0" smtClean="0"/>
              <a:t> «Дружба»</a:t>
            </a:r>
            <a:endParaRPr lang="en-US" sz="1600" dirty="0" smtClean="0"/>
          </a:p>
          <a:p>
            <a:pPr algn="ctr"/>
            <a:r>
              <a:rPr lang="en-US" sz="1600" dirty="0" smtClean="0">
                <a:hlinkClick r:id="rId3"/>
              </a:rPr>
              <a:t>www.nurlat-tat.ru</a:t>
            </a:r>
            <a:r>
              <a:rPr lang="en-US" sz="1600" dirty="0" smtClean="0"/>
              <a:t>  </a:t>
            </a:r>
            <a:r>
              <a:rPr lang="ru-RU" sz="1600" dirty="0" smtClean="0"/>
              <a:t>социальной сети в контакте</a:t>
            </a:r>
            <a:endParaRPr lang="ru-RU" sz="1600" dirty="0"/>
          </a:p>
        </p:txBody>
      </p:sp>
      <p:pic>
        <p:nvPicPr>
          <p:cNvPr id="3073" name="Picture 1" descr="C:\Users\User\Desktop\Эковесна 2020\Вставить\S00505-113923.png"/>
          <p:cNvPicPr>
            <a:picLocks noChangeAspect="1" noChangeArrowheads="1"/>
          </p:cNvPicPr>
          <p:nvPr/>
        </p:nvPicPr>
        <p:blipFill>
          <a:blip r:embed="rId4"/>
          <a:srcRect t="4649" b="3189"/>
          <a:stretch>
            <a:fillRect/>
          </a:stretch>
        </p:blipFill>
        <p:spPr bwMode="auto">
          <a:xfrm>
            <a:off x="3396860" y="693523"/>
            <a:ext cx="2890186" cy="5327265"/>
          </a:xfrm>
          <a:prstGeom prst="rect">
            <a:avLst/>
          </a:prstGeom>
          <a:noFill/>
        </p:spPr>
      </p:pic>
      <p:pic>
        <p:nvPicPr>
          <p:cNvPr id="3075" name="Picture 3" descr="C:\Users\User\Desktop\Эковесна 2020\Вставить\S00505-114001.png"/>
          <p:cNvPicPr>
            <a:picLocks noChangeAspect="1" noChangeArrowheads="1"/>
          </p:cNvPicPr>
          <p:nvPr/>
        </p:nvPicPr>
        <p:blipFill>
          <a:blip r:embed="rId5"/>
          <a:srcRect t="3717" b="7089"/>
          <a:stretch>
            <a:fillRect/>
          </a:stretch>
        </p:blipFill>
        <p:spPr bwMode="auto">
          <a:xfrm>
            <a:off x="6297418" y="693771"/>
            <a:ext cx="3012836" cy="5374520"/>
          </a:xfrm>
          <a:prstGeom prst="rect">
            <a:avLst/>
          </a:prstGeom>
          <a:noFill/>
        </p:spPr>
      </p:pic>
      <p:pic>
        <p:nvPicPr>
          <p:cNvPr id="3076" name="Picture 4" descr="C:\Users\User\Desktop\Эковесна 2020\Вставить\S00505-114041.png"/>
          <p:cNvPicPr>
            <a:picLocks noChangeAspect="1" noChangeArrowheads="1"/>
          </p:cNvPicPr>
          <p:nvPr/>
        </p:nvPicPr>
        <p:blipFill>
          <a:blip r:embed="rId6"/>
          <a:srcRect t="3947" b="17732"/>
          <a:stretch>
            <a:fillRect/>
          </a:stretch>
        </p:blipFill>
        <p:spPr bwMode="auto">
          <a:xfrm>
            <a:off x="993308" y="2258452"/>
            <a:ext cx="2394285" cy="375046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333666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9938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528550" y="703239"/>
            <a:ext cx="7615450" cy="8237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ctr">
              <a:lnSpc>
                <a:spcPct val="150000"/>
              </a:lnSpc>
            </a:pPr>
            <a:r>
              <a:rPr lang="ru-RU" sz="3600" dirty="0" smtClean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Актуальность</a:t>
            </a:r>
            <a:endParaRPr lang="ru-RU" sz="3600" dirty="0"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sp>
        <p:nvSpPr>
          <p:cNvPr id="7" name="Содержимое 6"/>
          <p:cNvSpPr>
            <a:spLocks noGrp="1"/>
          </p:cNvSpPr>
          <p:nvPr>
            <p:ph idx="1"/>
          </p:nvPr>
        </p:nvSpPr>
        <p:spPr>
          <a:xfrm>
            <a:off x="1257300" y="1852921"/>
            <a:ext cx="7722927" cy="3874779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         В настоящее время в области экологии просматриваются новые тенденции и проблемы,  свидетельствующие о необходимости выхода экологического воспитания на качественный новый уровень.</a:t>
            </a:r>
          </a:p>
          <a:p>
            <a:pPr algn="just"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         Экологическое образование в системе дошкольного воспитания имеют большое значение, как начальная ступень системы непрерывного и всеобщего экологического образования. Результативность деятельности в системе дошкольного образования дает хороший задел для последующих за ней ступеней системы экологического образования.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33666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9938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587500" y="1287439"/>
            <a:ext cx="709930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ctr">
              <a:lnSpc>
                <a:spcPct val="150000"/>
              </a:lnSpc>
            </a:pPr>
            <a:r>
              <a:rPr lang="ru-RU" sz="2400" b="1" i="1" u="sng" dirty="0" smtClean="0">
                <a:latin typeface="Times New Roman" pitchFamily="18" charset="0"/>
                <a:cs typeface="Times New Roman" pitchFamily="18" charset="0"/>
              </a:rPr>
              <a:t>Цель экологического образования: </a:t>
            </a:r>
          </a:p>
          <a:p>
            <a:pPr marL="457200" indent="-457200" algn="just">
              <a:lnSpc>
                <a:spcPct val="150000"/>
              </a:lnSpc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ru-RU" altLang="ru-RU" sz="2400" dirty="0" smtClean="0">
                <a:latin typeface="Times New Roman" pitchFamily="18" charset="0"/>
                <a:cs typeface="Times New Roman" pitchFamily="18" charset="0"/>
              </a:rPr>
              <a:t>развитие познавательно-исследовательских способностей у дошкольников посредством опытно-экспериментальной деятельности с объектами и явлениями окружающего мира на экологической тропе.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457200" indent="-457200">
              <a:lnSpc>
                <a:spcPct val="150000"/>
              </a:lnSpc>
            </a:pPr>
            <a:endParaRPr lang="ru-RU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33666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9938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555844" y="787400"/>
            <a:ext cx="7028597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i="1" u="sng" dirty="0" smtClean="0">
                <a:latin typeface="Times New Roman" pitchFamily="18" charset="0"/>
                <a:cs typeface="Times New Roman" pitchFamily="18" charset="0"/>
              </a:rPr>
              <a:t>Задачи экологического образования: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- разработать и внедрить в практическую деятельность объекты для ознакомления детей с окружающим их миром;</a:t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- обогащать и систематизировать знания детей средствами 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экологической тропы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;</a:t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- познакомить с разными объектами живой природы и показать ее взаимосвязь с окружающим миром;</a:t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- формировать у детей 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экологически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 грамотное поведение в природе, безопасное как для дошкольников, так и для самой природы;</a:t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- воспитывать у дошкольников эстетические чувства, умение замечать и беречь красоту окружающей природы;</a:t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- способствовать повышению профессиональной компетентности педагогов в вопросах создания 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эколого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развивающей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среды и проведения экскурсий по объектам 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экологической тропы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;</a:t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- повысить 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экологическое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 просвещение родителей.</a:t>
            </a:r>
            <a:endParaRPr lang="ru-RU" sz="2000" dirty="0"/>
          </a:p>
        </p:txBody>
      </p:sp>
    </p:spTree>
    <p:extLst>
      <p:ext uri="{BB962C8B-B14F-4D97-AF65-F5344CB8AC3E}">
        <p14:creationId xmlns="" xmlns:p14="http://schemas.microsoft.com/office/powerpoint/2010/main" val="2333666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9938" cy="6858000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            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Ожидаемые результаты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Содержимое 6"/>
          <p:cNvSpPr>
            <a:spLocks noGrp="1"/>
          </p:cNvSpPr>
          <p:nvPr>
            <p:ph idx="1"/>
          </p:nvPr>
        </p:nvSpPr>
        <p:spPr>
          <a:xfrm>
            <a:off x="1257300" y="1388897"/>
            <a:ext cx="7886700" cy="4351338"/>
          </a:xfrm>
        </p:spPr>
        <p:txBody>
          <a:bodyPr>
            <a:normAutofit fontScale="62500" lnSpcReduction="20000"/>
          </a:bodyPr>
          <a:lstStyle/>
          <a:p>
            <a:pPr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Дети :</a:t>
            </a:r>
          </a:p>
          <a:p>
            <a:pPr>
              <a:buFont typeface="Wingdings" pitchFamily="2" charset="2"/>
              <a:buChar char="Ø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Расширение знаний и представлений детей о бережном созидательном отношении к природе.</a:t>
            </a:r>
          </a:p>
          <a:p>
            <a:pPr>
              <a:buFont typeface="Wingdings" pitchFamily="2" charset="2"/>
              <a:buChar char="Ø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Формирование у детей гуманистической направленности поведения в окружающих природных условиях.</a:t>
            </a:r>
          </a:p>
          <a:p>
            <a:pPr>
              <a:buFont typeface="Wingdings" pitchFamily="2" charset="2"/>
              <a:buChar char="Ø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Содействие развитию представлений о растительном и животном мире.</a:t>
            </a:r>
          </a:p>
          <a:p>
            <a:pPr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Родители:</a:t>
            </a:r>
          </a:p>
          <a:p>
            <a:pPr>
              <a:buFont typeface="Wingdings" pitchFamily="2" charset="2"/>
              <a:buChar char="Ø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Активное включение в совместные с детьми мероприятия экспериментально-познавательного, трудового и экскурсионного характера.</a:t>
            </a:r>
          </a:p>
          <a:p>
            <a:pPr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Педагоги:</a:t>
            </a:r>
          </a:p>
          <a:p>
            <a:pPr>
              <a:buFont typeface="Wingdings" pitchFamily="2" charset="2"/>
              <a:buChar char="Ø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Повышение экологической компетентности воспитателей по расширению экологических знаний и детей.</a:t>
            </a:r>
          </a:p>
          <a:p>
            <a:pPr>
              <a:buFont typeface="Wingdings" pitchFamily="2" charset="2"/>
              <a:buChar char="Ø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Обогащение методической базы ДОУ дидактическими материалами экологического направления.</a:t>
            </a:r>
          </a:p>
          <a:p>
            <a:pPr>
              <a:buFont typeface="Wingdings" pitchFamily="2" charset="2"/>
              <a:buChar char="Ø"/>
            </a:pP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333666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337557" y="673100"/>
            <a:ext cx="588218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План реализации мероприятий по экологическому образованию  в МАДОУ «Детский сад №4 «Росинка»</a:t>
            </a:r>
            <a:endParaRPr lang="ru-RU" sz="24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2981846" y="2173596"/>
            <a:ext cx="4421875" cy="49132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Работа с воспитанниками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3018997" y="3145810"/>
            <a:ext cx="4451052" cy="545910"/>
          </a:xfrm>
          <a:prstGeom prst="roundRect">
            <a:avLst>
              <a:gd name="adj" fmla="val 10000"/>
            </a:avLst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 lvl="0"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Работа с родителями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8" name="Прямая со стрелкой 17"/>
          <p:cNvCxnSpPr/>
          <p:nvPr/>
        </p:nvCxnSpPr>
        <p:spPr>
          <a:xfrm rot="5400000">
            <a:off x="5018018" y="2919106"/>
            <a:ext cx="368490" cy="6827"/>
          </a:xfrm>
          <a:prstGeom prst="straightConnector1">
            <a:avLst/>
          </a:prstGeom>
          <a:ln w="44450" cmpd="sng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Скругленный прямоугольник 19"/>
          <p:cNvSpPr/>
          <p:nvPr/>
        </p:nvSpPr>
        <p:spPr>
          <a:xfrm>
            <a:off x="2482945" y="4163879"/>
            <a:ext cx="5650173" cy="542892"/>
          </a:xfrm>
          <a:prstGeom prst="roundRect">
            <a:avLst>
              <a:gd name="adj" fmla="val 10000"/>
            </a:avLst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 lvl="0" algn="ctr"/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Работа с коллективом МАДОУ</a:t>
            </a: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2379850" y="5286043"/>
            <a:ext cx="5976664" cy="573206"/>
          </a:xfrm>
          <a:prstGeom prst="roundRect">
            <a:avLst>
              <a:gd name="adj" fmla="val 10000"/>
            </a:avLst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 lvl="0" algn="ctr"/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Работа с общественностью</a:t>
            </a:r>
          </a:p>
        </p:txBody>
      </p:sp>
      <p:cxnSp>
        <p:nvCxnSpPr>
          <p:cNvPr id="26" name="Прямая со стрелкой 25"/>
          <p:cNvCxnSpPr/>
          <p:nvPr/>
        </p:nvCxnSpPr>
        <p:spPr>
          <a:xfrm rot="5400000">
            <a:off x="5032992" y="3926578"/>
            <a:ext cx="368490" cy="6827"/>
          </a:xfrm>
          <a:prstGeom prst="straightConnector1">
            <a:avLst/>
          </a:prstGeom>
          <a:ln w="44450" cmpd="sng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 стрелкой 26"/>
          <p:cNvCxnSpPr/>
          <p:nvPr/>
        </p:nvCxnSpPr>
        <p:spPr>
          <a:xfrm rot="5400000">
            <a:off x="5071092" y="5008921"/>
            <a:ext cx="368490" cy="6827"/>
          </a:xfrm>
          <a:prstGeom prst="straightConnector1">
            <a:avLst/>
          </a:prstGeom>
          <a:ln w="44450" cmpd="sng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Прямоугольник 10"/>
          <p:cNvSpPr/>
          <p:nvPr/>
        </p:nvSpPr>
        <p:spPr>
          <a:xfrm>
            <a:off x="2825750" y="3228945"/>
            <a:ext cx="3492500" cy="40011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dirty="0" smtClean="0">
                <a:ln w="12700"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endParaRPr lang="ru-RU" sz="2000" dirty="0">
              <a:ln w="12700">
                <a:solidFill>
                  <a:schemeClr val="accent6">
                    <a:lumMod val="50000"/>
                  </a:schemeClr>
                </a:solidFill>
              </a:ln>
              <a:solidFill>
                <a:schemeClr val="bg1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33666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2" y="0"/>
            <a:ext cx="9139938" cy="6858000"/>
          </a:xfrm>
          <a:prstGeom prst="rect">
            <a:avLst/>
          </a:prstGeom>
        </p:spPr>
      </p:pic>
      <p:sp>
        <p:nvSpPr>
          <p:cNvPr id="7" name="Скругленный прямоугольник 6"/>
          <p:cNvSpPr/>
          <p:nvPr/>
        </p:nvSpPr>
        <p:spPr>
          <a:xfrm>
            <a:off x="2717800" y="190500"/>
            <a:ext cx="3568700" cy="990600"/>
          </a:xfrm>
          <a:prstGeom prst="roundRect">
            <a:avLst>
              <a:gd name="adj" fmla="val 10000"/>
            </a:avLst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Работа с воспитанниками 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Овал 7"/>
          <p:cNvSpPr/>
          <p:nvPr/>
        </p:nvSpPr>
        <p:spPr>
          <a:xfrm>
            <a:off x="2006600" y="2743200"/>
            <a:ext cx="1620044" cy="12827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Экологические </a:t>
            </a:r>
            <a:r>
              <a:rPr lang="ru-RU" dirty="0" err="1" smtClean="0"/>
              <a:t>онлайн-конкурсы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9" name="Овал 8"/>
          <p:cNvSpPr/>
          <p:nvPr/>
        </p:nvSpPr>
        <p:spPr>
          <a:xfrm>
            <a:off x="0" y="186162"/>
            <a:ext cx="1968499" cy="188621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Акция «Стихи о природе»</a:t>
            </a:r>
            <a:endParaRPr lang="ru-RU" dirty="0"/>
          </a:p>
        </p:txBody>
      </p:sp>
      <p:sp>
        <p:nvSpPr>
          <p:cNvPr id="11" name="Овал 10"/>
          <p:cNvSpPr/>
          <p:nvPr/>
        </p:nvSpPr>
        <p:spPr>
          <a:xfrm>
            <a:off x="0" y="2232360"/>
            <a:ext cx="2393937" cy="23808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Конкурс рисунков по темам:  «Мы рисуем природу», «Берегите планету нашу»</a:t>
            </a:r>
            <a:endParaRPr lang="ru-RU" dirty="0"/>
          </a:p>
        </p:txBody>
      </p:sp>
      <p:sp>
        <p:nvSpPr>
          <p:cNvPr id="12" name="Овал 11"/>
          <p:cNvSpPr/>
          <p:nvPr/>
        </p:nvSpPr>
        <p:spPr>
          <a:xfrm>
            <a:off x="1460484" y="4405310"/>
            <a:ext cx="2071702" cy="207170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Конкурс поделок из  бросовых материалов</a:t>
            </a:r>
          </a:p>
          <a:p>
            <a:pPr algn="ctr"/>
            <a:endParaRPr lang="ru-RU" dirty="0"/>
          </a:p>
        </p:txBody>
      </p:sp>
      <p:sp>
        <p:nvSpPr>
          <p:cNvPr id="13" name="Овал 12"/>
          <p:cNvSpPr/>
          <p:nvPr/>
        </p:nvSpPr>
        <p:spPr>
          <a:xfrm>
            <a:off x="4499052" y="2535188"/>
            <a:ext cx="2448606" cy="183361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err="1" smtClean="0"/>
              <a:t>Челлендж</a:t>
            </a:r>
            <a:r>
              <a:rPr lang="ru-RU" dirty="0" smtClean="0"/>
              <a:t> «Весенние приметы на счастье, пословицы,   поговорки для души»</a:t>
            </a:r>
            <a:endParaRPr lang="ru-RU" dirty="0"/>
          </a:p>
        </p:txBody>
      </p:sp>
      <p:sp>
        <p:nvSpPr>
          <p:cNvPr id="14" name="Овал 13"/>
          <p:cNvSpPr/>
          <p:nvPr/>
        </p:nvSpPr>
        <p:spPr>
          <a:xfrm>
            <a:off x="3611558" y="4389422"/>
            <a:ext cx="2499038" cy="221457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Работа на портале «Зеленый Татарстан»</a:t>
            </a:r>
          </a:p>
          <a:p>
            <a:pPr algn="ctr"/>
            <a:r>
              <a:rPr lang="ru-RU" dirty="0" smtClean="0"/>
              <a:t>(мультфильмы, раскраски, экологические игры)</a:t>
            </a:r>
            <a:endParaRPr lang="ru-RU" dirty="0"/>
          </a:p>
        </p:txBody>
      </p:sp>
      <p:sp>
        <p:nvSpPr>
          <p:cNvPr id="15" name="Овал 14"/>
          <p:cNvSpPr/>
          <p:nvPr/>
        </p:nvSpPr>
        <p:spPr>
          <a:xfrm>
            <a:off x="6596078" y="345728"/>
            <a:ext cx="2357422" cy="167357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Акция «ЭКО-МОДА 2020»</a:t>
            </a:r>
            <a:endParaRPr lang="ru-RU" dirty="0"/>
          </a:p>
        </p:txBody>
      </p:sp>
      <p:sp>
        <p:nvSpPr>
          <p:cNvPr id="16" name="Овал 15"/>
          <p:cNvSpPr/>
          <p:nvPr/>
        </p:nvSpPr>
        <p:spPr>
          <a:xfrm>
            <a:off x="7150100" y="2000248"/>
            <a:ext cx="1993900" cy="19288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 smtClean="0"/>
          </a:p>
          <a:p>
            <a:pPr algn="ctr"/>
            <a:endParaRPr lang="ru-RU" dirty="0" smtClean="0"/>
          </a:p>
          <a:p>
            <a:pPr algn="ctr"/>
            <a:r>
              <a:rPr lang="ru-RU" dirty="0" err="1" smtClean="0"/>
              <a:t>ЭкоСуббот</a:t>
            </a:r>
            <a:endParaRPr lang="ru-RU" dirty="0" smtClean="0"/>
          </a:p>
          <a:p>
            <a:pPr algn="ctr"/>
            <a:r>
              <a:rPr lang="ru-RU" dirty="0" err="1" smtClean="0"/>
              <a:t>ники</a:t>
            </a:r>
            <a:endParaRPr lang="ru-RU" dirty="0" smtClean="0"/>
          </a:p>
          <a:p>
            <a:pPr algn="ctr"/>
            <a:endParaRPr lang="ru-RU" dirty="0" smtClean="0"/>
          </a:p>
          <a:p>
            <a:pPr algn="ctr"/>
            <a:endParaRPr lang="ru-RU" dirty="0" smtClean="0"/>
          </a:p>
          <a:p>
            <a:pPr algn="ctr"/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17" name="Овал 16"/>
          <p:cNvSpPr/>
          <p:nvPr/>
        </p:nvSpPr>
        <p:spPr>
          <a:xfrm>
            <a:off x="6489701" y="4014774"/>
            <a:ext cx="2654300" cy="20812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 smtClean="0"/>
          </a:p>
          <a:p>
            <a:pPr algn="ctr"/>
            <a:endParaRPr lang="ru-RU" dirty="0" smtClean="0"/>
          </a:p>
          <a:p>
            <a:pPr algn="ctr"/>
            <a:r>
              <a:rPr lang="ru-RU" dirty="0" err="1" smtClean="0"/>
              <a:t>Челленж</a:t>
            </a:r>
            <a:r>
              <a:rPr lang="ru-RU" dirty="0" smtClean="0"/>
              <a:t> в исполнении юных </a:t>
            </a:r>
            <a:r>
              <a:rPr lang="ru-RU" dirty="0" err="1" smtClean="0"/>
              <a:t>эколят</a:t>
            </a:r>
            <a:r>
              <a:rPr lang="ru-RU" dirty="0" smtClean="0"/>
              <a:t> «Пой со мною вместе – Красоту не разрушай».</a:t>
            </a:r>
          </a:p>
          <a:p>
            <a:pPr algn="ctr"/>
            <a:endParaRPr lang="ru-RU" dirty="0" smtClean="0"/>
          </a:p>
          <a:p>
            <a:pPr algn="ctr"/>
            <a:endParaRPr lang="ru-RU" dirty="0" smtClean="0"/>
          </a:p>
          <a:p>
            <a:pPr algn="ctr"/>
            <a:r>
              <a:rPr lang="ru-RU" dirty="0" smtClean="0"/>
              <a:t> </a:t>
            </a:r>
            <a:endParaRPr lang="ru-RU" dirty="0"/>
          </a:p>
        </p:txBody>
      </p:sp>
      <p:cxnSp>
        <p:nvCxnSpPr>
          <p:cNvPr id="18" name="Прямая со стрелкой 17"/>
          <p:cNvCxnSpPr/>
          <p:nvPr/>
        </p:nvCxnSpPr>
        <p:spPr>
          <a:xfrm rot="10800000" flipV="1">
            <a:off x="1917700" y="457200"/>
            <a:ext cx="800100" cy="355600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 стрелкой 22"/>
          <p:cNvCxnSpPr/>
          <p:nvPr/>
        </p:nvCxnSpPr>
        <p:spPr>
          <a:xfrm>
            <a:off x="6311900" y="508000"/>
            <a:ext cx="495300" cy="203200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 стрелкой 23"/>
          <p:cNvCxnSpPr/>
          <p:nvPr/>
        </p:nvCxnSpPr>
        <p:spPr>
          <a:xfrm rot="10800000" flipV="1">
            <a:off x="1435100" y="1085840"/>
            <a:ext cx="1303326" cy="1238260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 стрелкой 24"/>
          <p:cNvCxnSpPr/>
          <p:nvPr/>
        </p:nvCxnSpPr>
        <p:spPr>
          <a:xfrm rot="10800000" flipV="1">
            <a:off x="3187700" y="1143000"/>
            <a:ext cx="558800" cy="508000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 стрелкой 25"/>
          <p:cNvCxnSpPr>
            <a:stCxn id="7" idx="2"/>
          </p:cNvCxnSpPr>
          <p:nvPr/>
        </p:nvCxnSpPr>
        <p:spPr>
          <a:xfrm rot="5400000">
            <a:off x="2092325" y="2428875"/>
            <a:ext cx="3657600" cy="1162050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 стрелкой 26"/>
          <p:cNvCxnSpPr/>
          <p:nvPr/>
        </p:nvCxnSpPr>
        <p:spPr>
          <a:xfrm rot="5400000">
            <a:off x="2845583" y="2570957"/>
            <a:ext cx="3371860" cy="630226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 стрелкой 27"/>
          <p:cNvCxnSpPr/>
          <p:nvPr/>
        </p:nvCxnSpPr>
        <p:spPr>
          <a:xfrm rot="16200000" flipH="1">
            <a:off x="5003803" y="1714502"/>
            <a:ext cx="1231901" cy="190499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 стрелкой 28"/>
          <p:cNvCxnSpPr/>
          <p:nvPr/>
        </p:nvCxnSpPr>
        <p:spPr>
          <a:xfrm rot="16200000" flipH="1">
            <a:off x="5232400" y="1841500"/>
            <a:ext cx="2832100" cy="1562100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 стрелкой 29"/>
          <p:cNvCxnSpPr/>
          <p:nvPr/>
        </p:nvCxnSpPr>
        <p:spPr>
          <a:xfrm rot="16200000" flipH="1">
            <a:off x="6166633" y="1226333"/>
            <a:ext cx="1276360" cy="1096974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Овал 21"/>
          <p:cNvSpPr/>
          <p:nvPr/>
        </p:nvSpPr>
        <p:spPr>
          <a:xfrm>
            <a:off x="1905000" y="1587500"/>
            <a:ext cx="1879600" cy="11557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Акция </a:t>
            </a:r>
          </a:p>
          <a:p>
            <a:pPr algn="ctr"/>
            <a:r>
              <a:rPr lang="ru-RU" dirty="0" smtClean="0"/>
              <a:t>«Веселая батарейка» </a:t>
            </a:r>
            <a:endParaRPr lang="ru-RU" dirty="0"/>
          </a:p>
        </p:txBody>
      </p:sp>
      <p:cxnSp>
        <p:nvCxnSpPr>
          <p:cNvPr id="32" name="Прямая со стрелкой 31"/>
          <p:cNvCxnSpPr/>
          <p:nvPr/>
        </p:nvCxnSpPr>
        <p:spPr>
          <a:xfrm rot="5400000">
            <a:off x="2952750" y="1924050"/>
            <a:ext cx="1866900" cy="508000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2552666071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Метро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1463</TotalTime>
  <Words>863</Words>
  <Application>Microsoft Office PowerPoint</Application>
  <PresentationFormat>Экран (4:3)</PresentationFormat>
  <Paragraphs>154</Paragraphs>
  <Slides>37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37</vt:i4>
      </vt:variant>
    </vt:vector>
  </HeadingPairs>
  <TitlesOfParts>
    <vt:vector size="39" baseType="lpstr">
      <vt:lpstr>Тема Office</vt:lpstr>
      <vt:lpstr>Worksheet</vt:lpstr>
      <vt:lpstr>Слайд 1</vt:lpstr>
      <vt:lpstr>Слайд 2</vt:lpstr>
      <vt:lpstr>Слайд 3</vt:lpstr>
      <vt:lpstr>Слайд 4</vt:lpstr>
      <vt:lpstr>Слайд 5</vt:lpstr>
      <vt:lpstr>Слайд 6</vt:lpstr>
      <vt:lpstr>              Ожидаемые результаты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Формы работы с детьми  на экологической тропе</vt:lpstr>
      <vt:lpstr>Слайд 34</vt:lpstr>
      <vt:lpstr>Слайд 35</vt:lpstr>
      <vt:lpstr>Слайд 36</vt:lpstr>
      <vt:lpstr>Слайд 37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Михаил Горяйнов</dc:creator>
  <cp:lastModifiedBy>Пользователь</cp:lastModifiedBy>
  <cp:revision>151</cp:revision>
  <dcterms:created xsi:type="dcterms:W3CDTF">2013-11-19T05:52:05Z</dcterms:created>
  <dcterms:modified xsi:type="dcterms:W3CDTF">2020-11-17T04:18:02Z</dcterms:modified>
</cp:coreProperties>
</file>