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9" r:id="rId2"/>
    <p:sldId id="258" r:id="rId3"/>
    <p:sldId id="266" r:id="rId4"/>
    <p:sldId id="263" r:id="rId5"/>
    <p:sldId id="265" r:id="rId6"/>
    <p:sldId id="268" r:id="rId7"/>
    <p:sldId id="262" r:id="rId8"/>
    <p:sldId id="267" r:id="rId9"/>
    <p:sldId id="270" r:id="rId10"/>
    <p:sldId id="271" r:id="rId11"/>
    <p:sldId id="269" r:id="rId12"/>
    <p:sldId id="264" r:id="rId13"/>
    <p:sldId id="272" r:id="rId14"/>
    <p:sldId id="273" r:id="rId15"/>
    <p:sldId id="274" r:id="rId16"/>
    <p:sldId id="278" r:id="rId17"/>
    <p:sldId id="275" r:id="rId18"/>
    <p:sldId id="25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4" autoAdjust="0"/>
    <p:restoredTop sz="94660"/>
  </p:normalViewPr>
  <p:slideViewPr>
    <p:cSldViewPr>
      <p:cViewPr>
        <p:scale>
          <a:sx n="84" d="100"/>
          <a:sy n="84" d="100"/>
        </p:scale>
        <p:origin x="-276" y="-72"/>
      </p:cViewPr>
      <p:guideLst>
        <p:guide orient="horz" pos="2160"/>
        <p:guide pos="2880"/>
      </p:guideLst>
    </p:cSldViewPr>
  </p:slideViewPr>
  <p:notesTextViewPr>
    <p:cViewPr>
      <p:scale>
        <a:sx n="100" d="100"/>
        <a:sy n="100" d="100"/>
      </p:scale>
      <p:origin x="0" y="0"/>
    </p:cViewPr>
  </p:notesTextViewPr>
  <p:sorterViewPr>
    <p:cViewPr>
      <p:scale>
        <a:sx n="59" d="100"/>
        <a:sy n="59" d="100"/>
      </p:scale>
      <p:origin x="0" y="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EF0A5-DE92-4CD8-89DF-4C2906A6D2FF}" type="datetimeFigureOut">
              <a:rPr lang="ru-RU" smtClean="0"/>
              <a:pPr/>
              <a:t>23.10.2021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B7646-1307-4438-A188-000CA4C2B8D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BB7646-1307-4438-A188-000CA4C2B8D2}"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BB7646-1307-4438-A188-000CA4C2B8D2}"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BB7646-1307-4438-A188-000CA4C2B8D2}" type="slidenum">
              <a:rPr lang="ru-RU" smtClean="0"/>
              <a:pPr/>
              <a:t>15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BB7646-1307-4438-A188-000CA4C2B8D2}"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11952AA-B153-41AC-83F9-D52D889F4A2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1952AA-B153-41AC-83F9-D52D889F4A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1952AA-B153-41AC-83F9-D52D889F4A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11952AA-B153-41AC-83F9-D52D889F4A2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11952AA-B153-41AC-83F9-D52D889F4A2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11952AA-B153-41AC-83F9-D52D889F4A2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11952AA-B153-41AC-83F9-D52D889F4A2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1952AA-B153-41AC-83F9-D52D889F4A2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1952AA-B153-41AC-83F9-D52D889F4A2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1952AA-B153-41AC-83F9-D52D889F4A2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BA7FDEF-6DF8-4A9B-A297-2E53DF893FBF}" type="datetimeFigureOut">
              <a:rPr lang="ru-RU" smtClean="0"/>
              <a:pPr/>
              <a:t>23.10.2021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11952AA-B153-41AC-83F9-D52D889F4A2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BA7FDEF-6DF8-4A9B-A297-2E53DF893FBF}" type="datetimeFigureOut">
              <a:rPr lang="ru-RU" smtClean="0"/>
              <a:pPr/>
              <a:t>23.10.2021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11952AA-B153-41AC-83F9-D52D889F4A2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knigastroitelya.ru/remont-v-dome/krasim-steny-v-kuxne.htm" TargetMode="External"/><Relationship Id="rId3" Type="http://schemas.openxmlformats.org/officeDocument/2006/relationships/hyperlink" Target="http://knigastroitelya.ru/materialy/texnicheskie-xarakteristiki-vodoemulsionnoj-kraski.htm" TargetMode="External"/><Relationship Id="rId7" Type="http://schemas.openxmlformats.org/officeDocument/2006/relationships/hyperlink" Target="http://knigastroitelya.ru/wp-content/uploads/2015/12/%D0%9A%D0%A0%D0%90%D0%A1%D0%9A%D0%90-%D0%92%D0%9B%D0%90%D0%93%D0%9E%D0%A1%D0%A2%D0%9E%D0%99%D0%9A%D0%90%D0%AF-%D0%A1%D0%A3%D0%9F%D0%95%D0%A0%D0%91%D0%95%D0%9B%D0%90%D0%AF-%C2%AB%D0%9F%D0%A0%D0%9E%D0%A4%D0%98%C2%BB.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knigastroitelya.ru/wp-content/uploads/2015/12/%D0%98%D0%BD%D1%82%D0%B5%D1%80%D1%8C%D0%B5%D1%80%D0%BD%D0%B0%D1%8F-%D0%B0%D0%BA%D1%80%D0%B8%D0%BB%D0%BE%D0%B2%D0%B0%D1%8F-%D0%BA%D1%80%D0%B0%D1%81%D0%BA%D0%B0-%D0%A1%D0%A3%D0%9F%D0%95%D0%A0.pdf" TargetMode="External"/><Relationship Id="rId5" Type="http://schemas.openxmlformats.org/officeDocument/2006/relationships/hyperlink" Target="http://knigastroitelya.ru/remont-v-dome/texnologiya-pokraski-potolka.htm" TargetMode="External"/><Relationship Id="rId4" Type="http://schemas.openxmlformats.org/officeDocument/2006/relationships/hyperlink" Target="http://knigastroitelya.ru/remont-v-dome/nanesenie-kraski-na-steny.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troy-podskazka.ru/images/article/orig/2018/03/vodoemulsionnaya-kraska-vidy-i-tonkosti-naneseniya-30.jpg"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stroy-podskazka.ru/images/article/orig/2018/03/vodoemulsionnaya-kraska-vidy-i-tonkosti-naneseniya-40.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04664"/>
            <a:ext cx="8686800" cy="720080"/>
          </a:xfrm>
        </p:spPr>
        <p:txBody>
          <a:bodyPr/>
          <a:lstStyle/>
          <a:p>
            <a:pPr algn="ctr"/>
            <a:r>
              <a:rPr lang="ru-RU" dirty="0" smtClean="0">
                <a:solidFill>
                  <a:srgbClr val="7030A0"/>
                </a:solidFill>
              </a:rPr>
              <a:t>КЕЙС-ТЕХНОЛОГИЯ  </a:t>
            </a:r>
            <a:endParaRPr lang="ru-RU" dirty="0">
              <a:solidFill>
                <a:srgbClr val="7030A0"/>
              </a:solidFill>
            </a:endParaRPr>
          </a:p>
        </p:txBody>
      </p:sp>
      <p:sp>
        <p:nvSpPr>
          <p:cNvPr id="3" name="Содержимое 2"/>
          <p:cNvSpPr>
            <a:spLocks noGrp="1"/>
          </p:cNvSpPr>
          <p:nvPr>
            <p:ph idx="1"/>
          </p:nvPr>
        </p:nvSpPr>
        <p:spPr>
          <a:xfrm>
            <a:off x="304800" y="1268760"/>
            <a:ext cx="8686800" cy="4811365"/>
          </a:xfrm>
        </p:spPr>
        <p:txBody>
          <a:bodyPr>
            <a:normAutofit/>
          </a:bodyPr>
          <a:lstStyle/>
          <a:p>
            <a:pPr algn="ctr">
              <a:buNone/>
            </a:pPr>
            <a:r>
              <a:rPr lang="ru-RU" sz="2400" b="1" dirty="0" smtClean="0">
                <a:solidFill>
                  <a:srgbClr val="FF0000"/>
                </a:solidFill>
                <a:latin typeface="Times New Roman" pitchFamily="18" charset="0"/>
                <a:cs typeface="Times New Roman" pitchFamily="18" charset="0"/>
              </a:rPr>
              <a:t>Учебная дисциплина: Производственное обучение</a:t>
            </a:r>
          </a:p>
          <a:p>
            <a:pPr algn="ctr">
              <a:buNone/>
            </a:pPr>
            <a:r>
              <a:rPr lang="ru-RU" sz="2400" b="1" dirty="0" smtClean="0">
                <a:solidFill>
                  <a:srgbClr val="FF0000"/>
                </a:solidFill>
                <a:latin typeface="Times New Roman" pitchFamily="18" charset="0"/>
                <a:cs typeface="Times New Roman" pitchFamily="18" charset="0"/>
              </a:rPr>
              <a:t>Специальность</a:t>
            </a:r>
            <a:r>
              <a:rPr lang="ru-RU" sz="2400" b="1" dirty="0" smtClean="0">
                <a:solidFill>
                  <a:srgbClr val="FF0000"/>
                </a:solidFill>
                <a:latin typeface="Times New Roman" pitchFamily="18" charset="0"/>
                <a:cs typeface="Times New Roman" pitchFamily="18" charset="0"/>
              </a:rPr>
              <a:t>:«Технология малярных работ»</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Тема: Технология выполнения подготовки и окрашивание поверхностей водоэмульсионной краской</a:t>
            </a:r>
            <a:r>
              <a:rPr lang="ru-RU" sz="2400" b="1" dirty="0" smtClean="0">
                <a:solidFill>
                  <a:srgbClr val="FF0000"/>
                </a:solidFill>
                <a:latin typeface="Times New Roman" pitchFamily="18" charset="0"/>
                <a:cs typeface="Times New Roman" pitchFamily="18" charset="0"/>
              </a:rPr>
              <a:t>.</a:t>
            </a:r>
          </a:p>
          <a:p>
            <a:pPr algn="r">
              <a:buNone/>
            </a:pPr>
            <a:r>
              <a:rPr lang="ru-RU" sz="1800" b="1" dirty="0" smtClean="0">
                <a:latin typeface="Times New Roman" pitchFamily="18" charset="0"/>
                <a:cs typeface="Times New Roman" pitchFamily="18" charset="0"/>
              </a:rPr>
              <a:t>Разработчик</a:t>
            </a:r>
            <a:r>
              <a:rPr lang="ru-RU" sz="1800" b="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lgn="r">
              <a:buNone/>
            </a:pPr>
            <a:r>
              <a:rPr lang="ru-RU" sz="1800" dirty="0" smtClean="0">
                <a:latin typeface="Times New Roman" pitchFamily="18" charset="0"/>
                <a:cs typeface="Times New Roman" pitchFamily="18" charset="0"/>
              </a:rPr>
              <a:t>Мастер производственного обучения высшей категории</a:t>
            </a:r>
          </a:p>
          <a:p>
            <a:pPr algn="r">
              <a:buNone/>
            </a:pPr>
            <a:r>
              <a:rPr lang="ru-RU" sz="1800" dirty="0" smtClean="0">
                <a:latin typeface="Times New Roman" pitchFamily="18" charset="0"/>
                <a:cs typeface="Times New Roman" pitchFamily="18" charset="0"/>
              </a:rPr>
              <a:t>Пивкина  </a:t>
            </a:r>
            <a:r>
              <a:rPr lang="ru-RU" sz="1800" dirty="0" smtClean="0">
                <a:latin typeface="Times New Roman" pitchFamily="18" charset="0"/>
                <a:cs typeface="Times New Roman" pitchFamily="18" charset="0"/>
              </a:rPr>
              <a:t>С</a:t>
            </a:r>
            <a:r>
              <a:rPr lang="ru-RU" sz="1800" dirty="0" smtClean="0">
                <a:latin typeface="Times New Roman" pitchFamily="18" charset="0"/>
                <a:cs typeface="Times New Roman" pitchFamily="18" charset="0"/>
              </a:rPr>
              <a:t>. В</a:t>
            </a:r>
            <a:r>
              <a:rPr lang="ru-RU" sz="1800" dirty="0" smtClean="0">
                <a:latin typeface="Times New Roman" pitchFamily="18" charset="0"/>
                <a:cs typeface="Times New Roman" pitchFamily="18" charset="0"/>
              </a:rPr>
              <a:t>.</a:t>
            </a:r>
          </a:p>
          <a:p>
            <a:pPr algn="r">
              <a:buNone/>
            </a:pPr>
            <a:endParaRPr lang="ru-RU" sz="2800" dirty="0"/>
          </a:p>
        </p:txBody>
      </p:sp>
      <p:pic>
        <p:nvPicPr>
          <p:cNvPr id="4" name="Picture 2" descr="C:\Users\Света\Desktop\material.jpg"/>
          <p:cNvPicPr>
            <a:picLocks noChangeAspect="1" noChangeArrowheads="1"/>
          </p:cNvPicPr>
          <p:nvPr/>
        </p:nvPicPr>
        <p:blipFill>
          <a:blip r:embed="rId2" cstate="print"/>
          <a:srcRect/>
          <a:stretch>
            <a:fillRect/>
          </a:stretch>
        </p:blipFill>
        <p:spPr bwMode="auto">
          <a:xfrm>
            <a:off x="611560" y="4149080"/>
            <a:ext cx="2016223" cy="2016224"/>
          </a:xfrm>
          <a:prstGeom prst="rect">
            <a:avLst/>
          </a:prstGeom>
          <a:noFill/>
        </p:spPr>
      </p:pic>
      <p:pic>
        <p:nvPicPr>
          <p:cNvPr id="5" name="Рисунок 4" descr="E:\house-painter-paint-roller-retro-aloysius-patrimonio.jpg"/>
          <p:cNvPicPr/>
          <p:nvPr/>
        </p:nvPicPr>
        <p:blipFill>
          <a:blip r:embed="rId3" cstate="print"/>
          <a:srcRect/>
          <a:stretch>
            <a:fillRect/>
          </a:stretch>
        </p:blipFill>
        <p:spPr bwMode="auto">
          <a:xfrm>
            <a:off x="3707904" y="4005064"/>
            <a:ext cx="2592288" cy="227736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ctr"/>
            <a:r>
              <a:rPr lang="ru-RU" sz="3200" b="1" i="1" u="sng" dirty="0" smtClean="0">
                <a:solidFill>
                  <a:srgbClr val="FF0000"/>
                </a:solidFill>
              </a:rPr>
              <a:t>Виды шпатлевок.</a:t>
            </a:r>
            <a:endParaRPr lang="ru-RU" sz="3200" b="1" i="1" u="sng" dirty="0">
              <a:solidFill>
                <a:srgbClr val="FF0000"/>
              </a:solidFill>
            </a:endParaRPr>
          </a:p>
        </p:txBody>
      </p:sp>
      <p:pic>
        <p:nvPicPr>
          <p:cNvPr id="3" name="Рисунок 2" descr="C:\Users\Света\Desktop\999-768x789.png"/>
          <p:cNvPicPr/>
          <p:nvPr/>
        </p:nvPicPr>
        <p:blipFill>
          <a:blip r:embed="rId2" cstate="print"/>
          <a:srcRect/>
          <a:stretch>
            <a:fillRect/>
          </a:stretch>
        </p:blipFill>
        <p:spPr bwMode="auto">
          <a:xfrm>
            <a:off x="179512" y="1268760"/>
            <a:ext cx="2333625" cy="2009775"/>
          </a:xfrm>
          <a:prstGeom prst="rect">
            <a:avLst/>
          </a:prstGeom>
          <a:noFill/>
          <a:ln w="9525">
            <a:noFill/>
            <a:miter lim="800000"/>
            <a:headEnd/>
            <a:tailEnd/>
          </a:ln>
        </p:spPr>
      </p:pic>
      <p:pic>
        <p:nvPicPr>
          <p:cNvPr id="4" name="Рисунок 3" descr="C:\Users\Света\Desktop\82567-2-768x480.png"/>
          <p:cNvPicPr/>
          <p:nvPr/>
        </p:nvPicPr>
        <p:blipFill>
          <a:blip r:embed="rId3" cstate="print"/>
          <a:srcRect/>
          <a:stretch>
            <a:fillRect/>
          </a:stretch>
        </p:blipFill>
        <p:spPr bwMode="auto">
          <a:xfrm>
            <a:off x="3347864" y="1340768"/>
            <a:ext cx="3096344" cy="2053134"/>
          </a:xfrm>
          <a:prstGeom prst="rect">
            <a:avLst/>
          </a:prstGeom>
          <a:noFill/>
          <a:ln w="9525">
            <a:noFill/>
            <a:miter lim="800000"/>
            <a:headEnd/>
            <a:tailEnd/>
          </a:ln>
        </p:spPr>
      </p:pic>
      <p:pic>
        <p:nvPicPr>
          <p:cNvPr id="5" name="Рисунок 4" descr="C:\Users\Света\Desktop\lakra_shpatlevka_akrilovaya_universalnaya_3kg-768x576.jpg"/>
          <p:cNvPicPr/>
          <p:nvPr/>
        </p:nvPicPr>
        <p:blipFill>
          <a:blip r:embed="rId4" cstate="print"/>
          <a:srcRect/>
          <a:stretch>
            <a:fillRect/>
          </a:stretch>
        </p:blipFill>
        <p:spPr bwMode="auto">
          <a:xfrm>
            <a:off x="6444208" y="1484784"/>
            <a:ext cx="1656184" cy="1656184"/>
          </a:xfrm>
          <a:prstGeom prst="rect">
            <a:avLst/>
          </a:prstGeom>
          <a:noFill/>
          <a:ln w="9525">
            <a:noFill/>
            <a:miter lim="800000"/>
            <a:headEnd/>
            <a:tailEnd/>
          </a:ln>
        </p:spPr>
      </p:pic>
      <p:pic>
        <p:nvPicPr>
          <p:cNvPr id="6" name="Рисунок 5" descr="C:\Users\Света\Desktop\786-768x598.png"/>
          <p:cNvPicPr/>
          <p:nvPr/>
        </p:nvPicPr>
        <p:blipFill>
          <a:blip r:embed="rId5" cstate="print"/>
          <a:srcRect/>
          <a:stretch>
            <a:fillRect/>
          </a:stretch>
        </p:blipFill>
        <p:spPr bwMode="auto">
          <a:xfrm>
            <a:off x="0" y="3789040"/>
            <a:ext cx="2016224" cy="1864618"/>
          </a:xfrm>
          <a:prstGeom prst="rect">
            <a:avLst/>
          </a:prstGeom>
          <a:noFill/>
          <a:ln w="9525">
            <a:noFill/>
            <a:miter lim="800000"/>
            <a:headEnd/>
            <a:tailEnd/>
          </a:ln>
        </p:spPr>
      </p:pic>
      <p:pic>
        <p:nvPicPr>
          <p:cNvPr id="7" name="Рисунок 6" descr="C:\Users\Света\Desktop\3e290ca42f9d1ef53d906f2bc097ccdb-768x807.jpeg"/>
          <p:cNvPicPr/>
          <p:nvPr/>
        </p:nvPicPr>
        <p:blipFill>
          <a:blip r:embed="rId6" cstate="print"/>
          <a:srcRect/>
          <a:stretch>
            <a:fillRect/>
          </a:stretch>
        </p:blipFill>
        <p:spPr bwMode="auto">
          <a:xfrm>
            <a:off x="1691680" y="3068960"/>
            <a:ext cx="2160240" cy="1961778"/>
          </a:xfrm>
          <a:prstGeom prst="rect">
            <a:avLst/>
          </a:prstGeom>
          <a:noFill/>
          <a:ln w="9525">
            <a:noFill/>
            <a:miter lim="800000"/>
            <a:headEnd/>
            <a:tailEnd/>
          </a:ln>
        </p:spPr>
      </p:pic>
      <p:pic>
        <p:nvPicPr>
          <p:cNvPr id="8" name="Рисунок 7" descr="C:\Users\Света\Desktop\cdc31af21c8033080a3109c3819ce822-768x570.jpg"/>
          <p:cNvPicPr/>
          <p:nvPr/>
        </p:nvPicPr>
        <p:blipFill>
          <a:blip r:embed="rId7" cstate="print"/>
          <a:srcRect/>
          <a:stretch>
            <a:fillRect/>
          </a:stretch>
        </p:blipFill>
        <p:spPr bwMode="auto">
          <a:xfrm>
            <a:off x="6948264" y="3789040"/>
            <a:ext cx="1869951" cy="1833761"/>
          </a:xfrm>
          <a:prstGeom prst="rect">
            <a:avLst/>
          </a:prstGeom>
          <a:noFill/>
          <a:ln w="9525">
            <a:noFill/>
            <a:miter lim="800000"/>
            <a:headEnd/>
            <a:tailEnd/>
          </a:ln>
        </p:spPr>
      </p:pic>
      <p:pic>
        <p:nvPicPr>
          <p:cNvPr id="9" name="Рисунок 8" descr="C:\Users\Света\Desktop\1369295558_shtukaturki.jpg"/>
          <p:cNvPicPr/>
          <p:nvPr/>
        </p:nvPicPr>
        <p:blipFill>
          <a:blip r:embed="rId8" cstate="print"/>
          <a:srcRect/>
          <a:stretch>
            <a:fillRect/>
          </a:stretch>
        </p:blipFill>
        <p:spPr bwMode="auto">
          <a:xfrm>
            <a:off x="3707905" y="4221088"/>
            <a:ext cx="2808312"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936104"/>
          </a:xfrm>
        </p:spPr>
        <p:txBody>
          <a:bodyPr>
            <a:normAutofit fontScale="90000"/>
          </a:bodyPr>
          <a:lstStyle/>
          <a:p>
            <a:pPr algn="ctr"/>
            <a:r>
              <a:rPr lang="ru-RU" sz="2700" b="1" i="1" dirty="0" smtClean="0">
                <a:solidFill>
                  <a:srgbClr val="FF0000"/>
                </a:solidFill>
              </a:rPr>
              <a:t>Совместимость шпатлевок с грунтовками.</a:t>
            </a:r>
            <a:r>
              <a:rPr lang="ru-RU" sz="2800" b="1" i="1" dirty="0" smtClean="0">
                <a:solidFill>
                  <a:srgbClr val="FF0000"/>
                </a:solidFill>
              </a:rPr>
              <a:t/>
            </a:r>
            <a:br>
              <a:rPr lang="ru-RU" sz="2800" b="1" i="1" dirty="0" smtClean="0">
                <a:solidFill>
                  <a:srgbClr val="FF0000"/>
                </a:solidFill>
              </a:rPr>
            </a:br>
            <a:r>
              <a:rPr lang="ru-RU" sz="1800" dirty="0" smtClean="0"/>
              <a:t>Лучше всего использовать грунты и </a:t>
            </a:r>
            <a:r>
              <a:rPr lang="ru-RU" sz="1800" dirty="0" err="1" smtClean="0"/>
              <a:t>шпатлевочные</a:t>
            </a:r>
            <a:r>
              <a:rPr lang="ru-RU" sz="1800" dirty="0" smtClean="0"/>
              <a:t> смеси одного </a:t>
            </a:r>
            <a:br>
              <a:rPr lang="ru-RU" sz="1800" dirty="0" smtClean="0"/>
            </a:br>
            <a:r>
              <a:rPr lang="ru-RU" sz="1800" dirty="0" smtClean="0"/>
              <a:t>производителя – это обеспечивает идеальную совместимость </a:t>
            </a:r>
            <a:r>
              <a:rPr lang="ru-RU" sz="2000" dirty="0" smtClean="0"/>
              <a:t>слоев.</a:t>
            </a:r>
            <a:br>
              <a:rPr lang="ru-RU" sz="2000" dirty="0" smtClean="0"/>
            </a:br>
            <a:r>
              <a:rPr lang="ru-RU" sz="1800" dirty="0" smtClean="0"/>
              <a:t>«+» - совместимы, «-» - несовместимы</a:t>
            </a:r>
            <a:r>
              <a:rPr lang="ru-RU" sz="2000" dirty="0" smtClean="0"/>
              <a:t/>
            </a:r>
            <a:br>
              <a:rPr lang="ru-RU" sz="2000" dirty="0" smtClean="0"/>
            </a:br>
            <a:r>
              <a:rPr lang="ru-RU" sz="2000" dirty="0" smtClean="0"/>
              <a:t/>
            </a:r>
            <a:br>
              <a:rPr lang="ru-RU" sz="2000" dirty="0" smtClean="0"/>
            </a:br>
            <a:r>
              <a:rPr lang="ru-RU" sz="2800" b="1" i="1" dirty="0" smtClean="0">
                <a:solidFill>
                  <a:srgbClr val="FF0000"/>
                </a:solidFill>
              </a:rPr>
              <a:t/>
            </a:r>
            <a:br>
              <a:rPr lang="ru-RU" sz="2800" b="1" i="1" dirty="0" smtClean="0">
                <a:solidFill>
                  <a:srgbClr val="FF0000"/>
                </a:solidFill>
              </a:rPr>
            </a:br>
            <a:r>
              <a:rPr lang="ru-RU" sz="2800" b="1" i="1" dirty="0" smtClean="0">
                <a:solidFill>
                  <a:srgbClr val="FF0000"/>
                </a:solidFill>
              </a:rPr>
              <a:t/>
            </a:r>
            <a:br>
              <a:rPr lang="ru-RU" sz="2800" b="1" i="1" dirty="0" smtClean="0">
                <a:solidFill>
                  <a:srgbClr val="FF0000"/>
                </a:solidFill>
              </a:rPr>
            </a:br>
            <a:r>
              <a:rPr lang="ru-RU" sz="2800" b="1" i="1" dirty="0" smtClean="0">
                <a:solidFill>
                  <a:srgbClr val="FF0000"/>
                </a:solidFill>
              </a:rPr>
              <a:t/>
            </a:r>
            <a:br>
              <a:rPr lang="ru-RU" sz="2800" b="1" i="1" dirty="0" smtClean="0">
                <a:solidFill>
                  <a:srgbClr val="FF0000"/>
                </a:solidFill>
              </a:rPr>
            </a:br>
            <a:endParaRPr lang="ru-RU" sz="2800" b="1" i="1" dirty="0">
              <a:solidFill>
                <a:srgbClr val="FF0000"/>
              </a:solidFill>
            </a:endParaRPr>
          </a:p>
        </p:txBody>
      </p:sp>
      <p:graphicFrame>
        <p:nvGraphicFramePr>
          <p:cNvPr id="3" name="Таблица 2"/>
          <p:cNvGraphicFramePr>
            <a:graphicFrameLocks noGrp="1"/>
          </p:cNvGraphicFramePr>
          <p:nvPr/>
        </p:nvGraphicFramePr>
        <p:xfrm>
          <a:off x="395536" y="1412781"/>
          <a:ext cx="8136904" cy="5203685"/>
        </p:xfrm>
        <a:graphic>
          <a:graphicData uri="http://schemas.openxmlformats.org/drawingml/2006/table">
            <a:tbl>
              <a:tblPr firstRow="1" bandRow="1">
                <a:tableStyleId>{5C22544A-7EE6-4342-B048-85BDC9FD1C3A}</a:tableStyleId>
              </a:tblPr>
              <a:tblGrid>
                <a:gridCol w="1686025"/>
                <a:gridCol w="733054"/>
                <a:gridCol w="806360"/>
                <a:gridCol w="843013"/>
                <a:gridCol w="1017113"/>
                <a:gridCol w="1017113"/>
                <a:gridCol w="1017113"/>
                <a:gridCol w="1017113"/>
              </a:tblGrid>
              <a:tr h="389935">
                <a:tc rowSpan="2">
                  <a:txBody>
                    <a:bodyPr/>
                    <a:lstStyle/>
                    <a:p>
                      <a:endParaRPr lang="ru-RU" dirty="0" smtClean="0"/>
                    </a:p>
                    <a:p>
                      <a:r>
                        <a:rPr lang="ru-RU" dirty="0" smtClean="0"/>
                        <a:t>Тип грунтовок</a:t>
                      </a:r>
                      <a:endParaRPr lang="ru-RU" dirty="0"/>
                    </a:p>
                  </a:txBody>
                  <a:tcPr/>
                </a:tc>
                <a:tc gridSpan="7">
                  <a:txBody>
                    <a:bodyPr/>
                    <a:lstStyle/>
                    <a:p>
                      <a:pPr algn="ctr"/>
                      <a:r>
                        <a:rPr lang="ru-RU" dirty="0" smtClean="0"/>
                        <a:t>Тип шпатлевок</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89935">
                <a:tc vMerge="1">
                  <a:txBody>
                    <a:bodyPr/>
                    <a:lstStyle/>
                    <a:p>
                      <a:endParaRPr lang="ru-RU" dirty="0"/>
                    </a:p>
                  </a:txBody>
                  <a:tcPr/>
                </a:tc>
                <a:tc>
                  <a:txBody>
                    <a:bodyPr/>
                    <a:lstStyle/>
                    <a:p>
                      <a:pPr algn="ctr"/>
                      <a:r>
                        <a:rPr lang="ru-RU" dirty="0" smtClean="0"/>
                        <a:t>ГФ</a:t>
                      </a:r>
                      <a:endParaRPr lang="ru-RU" dirty="0"/>
                    </a:p>
                  </a:txBody>
                  <a:tcPr/>
                </a:tc>
                <a:tc>
                  <a:txBody>
                    <a:bodyPr/>
                    <a:lstStyle/>
                    <a:p>
                      <a:pPr algn="ctr"/>
                      <a:r>
                        <a:rPr lang="ru-RU" dirty="0" smtClean="0"/>
                        <a:t>КФ</a:t>
                      </a:r>
                      <a:endParaRPr lang="ru-RU" dirty="0"/>
                    </a:p>
                  </a:txBody>
                  <a:tcPr/>
                </a:tc>
                <a:tc>
                  <a:txBody>
                    <a:bodyPr/>
                    <a:lstStyle/>
                    <a:p>
                      <a:pPr algn="ctr"/>
                      <a:r>
                        <a:rPr lang="ru-RU" dirty="0" smtClean="0"/>
                        <a:t>МС</a:t>
                      </a:r>
                      <a:endParaRPr lang="ru-RU" dirty="0"/>
                    </a:p>
                  </a:txBody>
                  <a:tcPr/>
                </a:tc>
                <a:tc>
                  <a:txBody>
                    <a:bodyPr/>
                    <a:lstStyle/>
                    <a:p>
                      <a:pPr algn="ctr"/>
                      <a:r>
                        <a:rPr lang="ru-RU" dirty="0" smtClean="0"/>
                        <a:t>НЦ</a:t>
                      </a:r>
                      <a:endParaRPr lang="ru-RU" dirty="0"/>
                    </a:p>
                  </a:txBody>
                  <a:tcPr/>
                </a:tc>
                <a:tc>
                  <a:txBody>
                    <a:bodyPr/>
                    <a:lstStyle/>
                    <a:p>
                      <a:pPr algn="ctr"/>
                      <a:r>
                        <a:rPr lang="ru-RU" dirty="0" smtClean="0"/>
                        <a:t>ПФ</a:t>
                      </a:r>
                      <a:endParaRPr lang="ru-RU" dirty="0"/>
                    </a:p>
                  </a:txBody>
                  <a:tcPr/>
                </a:tc>
                <a:tc>
                  <a:txBody>
                    <a:bodyPr/>
                    <a:lstStyle/>
                    <a:p>
                      <a:pPr algn="ctr"/>
                      <a:r>
                        <a:rPr lang="ru-RU" dirty="0" smtClean="0"/>
                        <a:t>ПЭ</a:t>
                      </a:r>
                      <a:endParaRPr lang="ru-RU" dirty="0"/>
                    </a:p>
                  </a:txBody>
                  <a:tcPr/>
                </a:tc>
                <a:tc>
                  <a:txBody>
                    <a:bodyPr/>
                    <a:lstStyle/>
                    <a:p>
                      <a:pPr algn="ctr"/>
                      <a:r>
                        <a:rPr lang="ru-RU" dirty="0" smtClean="0"/>
                        <a:t>ХВ</a:t>
                      </a:r>
                      <a:endParaRPr lang="ru-RU" dirty="0"/>
                    </a:p>
                  </a:txBody>
                  <a:tcPr/>
                </a:tc>
              </a:tr>
              <a:tr h="389935">
                <a:tc>
                  <a:txBody>
                    <a:bodyPr/>
                    <a:lstStyle/>
                    <a:p>
                      <a:pPr algn="ctr"/>
                      <a:r>
                        <a:rPr lang="ru-RU" dirty="0" smtClean="0"/>
                        <a:t>АК</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АУ</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ВЛ</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ГФ</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КФ</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МЛ</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МЧ</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НЦ</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ПФ</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ФЛ</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89935">
                <a:tc>
                  <a:txBody>
                    <a:bodyPr/>
                    <a:lstStyle/>
                    <a:p>
                      <a:pPr algn="ctr"/>
                      <a:r>
                        <a:rPr lang="ru-RU" dirty="0" smtClean="0"/>
                        <a:t>ХВ</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normAutofit/>
          </a:bodyPr>
          <a:lstStyle/>
          <a:p>
            <a:pPr algn="ctr"/>
            <a:r>
              <a:rPr lang="ru-RU" sz="1800" b="1" i="1" u="sng" dirty="0" smtClean="0">
                <a:solidFill>
                  <a:srgbClr val="FF0000"/>
                </a:solidFill>
              </a:rPr>
              <a:t>Окрашивание поверхностей водоэмульсионной краской.</a:t>
            </a:r>
            <a:br>
              <a:rPr lang="ru-RU" sz="1800" b="1" i="1" u="sng" dirty="0" smtClean="0">
                <a:solidFill>
                  <a:srgbClr val="FF0000"/>
                </a:solidFill>
              </a:rPr>
            </a:br>
            <a:r>
              <a:rPr lang="ru-RU" sz="1800" b="1" i="1" u="sng" dirty="0" smtClean="0">
                <a:solidFill>
                  <a:srgbClr val="FF0000"/>
                </a:solidFill>
              </a:rPr>
              <a:t>Выбор краски.</a:t>
            </a:r>
            <a:endParaRPr lang="ru-RU" sz="1800" b="1" i="1" u="sng" dirty="0">
              <a:solidFill>
                <a:srgbClr val="FF0000"/>
              </a:solidFill>
            </a:endParaRPr>
          </a:p>
        </p:txBody>
      </p:sp>
      <p:sp>
        <p:nvSpPr>
          <p:cNvPr id="3" name="Содержимое 2"/>
          <p:cNvSpPr>
            <a:spLocks noGrp="1"/>
          </p:cNvSpPr>
          <p:nvPr>
            <p:ph idx="1"/>
          </p:nvPr>
        </p:nvSpPr>
        <p:spPr>
          <a:xfrm>
            <a:off x="457200" y="1052736"/>
            <a:ext cx="8229600" cy="5328592"/>
          </a:xfrm>
        </p:spPr>
        <p:txBody>
          <a:bodyPr>
            <a:normAutofit fontScale="25000" lnSpcReduction="20000"/>
          </a:bodyPr>
          <a:lstStyle/>
          <a:p>
            <a:pPr>
              <a:buNone/>
            </a:pPr>
            <a:r>
              <a:rPr lang="ru-RU" sz="5600" dirty="0" smtClean="0">
                <a:latin typeface="Times New Roman" pitchFamily="18" charset="0"/>
                <a:cs typeface="Times New Roman" pitchFamily="18" charset="0"/>
              </a:rPr>
              <a:t>      Для окончательной малярной отделки  применяют различные окрасочные составы которые как правило, выполняют  защитную и декоративную функцию.</a:t>
            </a:r>
          </a:p>
          <a:p>
            <a:pPr fontAlgn="base">
              <a:buNone/>
            </a:pPr>
            <a:r>
              <a:rPr lang="ru-RU" sz="5600" dirty="0" smtClean="0">
                <a:latin typeface="Times New Roman" pitchFamily="18" charset="0"/>
                <a:cs typeface="Times New Roman" pitchFamily="18" charset="0"/>
              </a:rPr>
              <a:t>     </a:t>
            </a:r>
            <a:r>
              <a:rPr lang="ru-RU" sz="5600" b="1" dirty="0" smtClean="0">
                <a:latin typeface="Times New Roman" pitchFamily="18" charset="0"/>
                <a:cs typeface="Times New Roman" pitchFamily="18" charset="0"/>
              </a:rPr>
              <a:t>Достоинства водоэмульсионной краски. Данный материал имеет ряд своих преимуществ: </a:t>
            </a:r>
          </a:p>
          <a:p>
            <a:pPr lvl="0" fontAlgn="base"/>
            <a:r>
              <a:rPr lang="ru-RU" sz="5600" dirty="0" smtClean="0">
                <a:latin typeface="Times New Roman" pitchFamily="18" charset="0"/>
                <a:cs typeface="Times New Roman" pitchFamily="18" charset="0"/>
              </a:rPr>
              <a:t>Вполне можно наносить своими руками. </a:t>
            </a:r>
          </a:p>
          <a:p>
            <a:pPr fontAlgn="base"/>
            <a:r>
              <a:rPr lang="ru-RU" sz="5600" dirty="0" smtClean="0">
                <a:latin typeface="Times New Roman" pitchFamily="18" charset="0"/>
                <a:cs typeface="Times New Roman" pitchFamily="18" charset="0"/>
              </a:rPr>
              <a:t>Она выпускается в разной фасовке, к примеру водоэмульсионная краска в баллончиках может значительно облегчить покраску не больших поверхностей.</a:t>
            </a:r>
          </a:p>
          <a:p>
            <a:pPr lvl="0" fontAlgn="base"/>
            <a:r>
              <a:rPr lang="ru-RU" sz="5600" dirty="0" smtClean="0">
                <a:latin typeface="Times New Roman" pitchFamily="18" charset="0"/>
                <a:cs typeface="Times New Roman" pitchFamily="18" charset="0"/>
              </a:rPr>
              <a:t>Приемлемая цена тоже привлекает потребителя.</a:t>
            </a:r>
          </a:p>
          <a:p>
            <a:pPr lvl="0" fontAlgn="base"/>
            <a:r>
              <a:rPr lang="ru-RU" sz="5600" dirty="0" smtClean="0">
                <a:latin typeface="Times New Roman" pitchFamily="18" charset="0"/>
                <a:cs typeface="Times New Roman" pitchFamily="18" charset="0"/>
              </a:rPr>
              <a:t>Отличная способность скрывать затемненные участки на поверхности стены одним проходим валиком либо одной струей краскопульта;</a:t>
            </a:r>
          </a:p>
          <a:p>
            <a:pPr lvl="0" fontAlgn="base"/>
            <a:r>
              <a:rPr lang="ru-RU" sz="5600" dirty="0" smtClean="0">
                <a:latin typeface="Times New Roman" pitchFamily="18" charset="0"/>
                <a:cs typeface="Times New Roman" pitchFamily="18" charset="0"/>
              </a:rPr>
              <a:t>Красящий состав материала обладает свойствами, позволяющими довольно быстро высыхать после нанесения;</a:t>
            </a:r>
          </a:p>
          <a:p>
            <a:pPr lvl="0" fontAlgn="base"/>
            <a:r>
              <a:rPr lang="ru-RU" sz="5600" dirty="0" smtClean="0">
                <a:latin typeface="Times New Roman" pitchFamily="18" charset="0"/>
                <a:cs typeface="Times New Roman" pitchFamily="18" charset="0"/>
              </a:rPr>
              <a:t>Одновременно с этим, </a:t>
            </a:r>
            <a:r>
              <a:rPr lang="ru-RU" sz="5600" dirty="0" err="1" smtClean="0">
                <a:latin typeface="Times New Roman" pitchFamily="18" charset="0"/>
                <a:cs typeface="Times New Roman" pitchFamily="18" charset="0"/>
              </a:rPr>
              <a:t>водоэмульсионка</a:t>
            </a:r>
            <a:r>
              <a:rPr lang="ru-RU" sz="5600" dirty="0" smtClean="0">
                <a:latin typeface="Times New Roman" pitchFamily="18" charset="0"/>
                <a:cs typeface="Times New Roman" pitchFamily="18" charset="0"/>
              </a:rPr>
              <a:t> является не слишком жидкой и легко наносится на поверхность;</a:t>
            </a:r>
          </a:p>
          <a:p>
            <a:pPr lvl="0" fontAlgn="base"/>
            <a:r>
              <a:rPr lang="ru-RU" sz="5600" dirty="0" smtClean="0">
                <a:latin typeface="Times New Roman" pitchFamily="18" charset="0"/>
                <a:cs typeface="Times New Roman" pitchFamily="18" charset="0"/>
              </a:rPr>
              <a:t>Стены, окрашенные водоэмульсионной краской любым способом, полностью покрываются красящим составом, без подтеков и следов от кисточек и валиков;</a:t>
            </a:r>
          </a:p>
          <a:p>
            <a:pPr lvl="0" fontAlgn="base"/>
            <a:r>
              <a:rPr lang="ru-RU" sz="5600" dirty="0" smtClean="0">
                <a:latin typeface="Times New Roman" pitchFamily="18" charset="0"/>
                <a:cs typeface="Times New Roman" pitchFamily="18" charset="0"/>
              </a:rPr>
              <a:t>Краска не имеет особого запаха, что выгодно отличает ее от масляных составов, запах от которых держится в течение двух недель;</a:t>
            </a:r>
          </a:p>
          <a:p>
            <a:pPr lvl="0" fontAlgn="base"/>
            <a:r>
              <a:rPr lang="ru-RU" sz="5600" dirty="0" smtClean="0">
                <a:latin typeface="Times New Roman" pitchFamily="18" charset="0"/>
                <a:cs typeface="Times New Roman" pitchFamily="18" charset="0"/>
              </a:rPr>
              <a:t>При проведении покраски, </a:t>
            </a:r>
            <a:r>
              <a:rPr lang="ru-RU" sz="5600" dirty="0" err="1" smtClean="0">
                <a:latin typeface="Times New Roman" pitchFamily="18" charset="0"/>
                <a:cs typeface="Times New Roman" pitchFamily="18" charset="0"/>
              </a:rPr>
              <a:t>водоэмульсионка</a:t>
            </a:r>
            <a:r>
              <a:rPr lang="ru-RU" sz="5600" dirty="0" smtClean="0">
                <a:latin typeface="Times New Roman" pitchFamily="18" charset="0"/>
                <a:cs typeface="Times New Roman" pitchFamily="18" charset="0"/>
              </a:rPr>
              <a:t> не наносит вред здоровью, не требует защиты органов дыхания. Поэтому завершив работы, нет необходимости срочно покидать помещение;</a:t>
            </a:r>
          </a:p>
          <a:p>
            <a:pPr lvl="0" fontAlgn="base"/>
            <a:r>
              <a:rPr lang="ru-RU" sz="5600" dirty="0" smtClean="0">
                <a:latin typeface="Times New Roman" pitchFamily="18" charset="0"/>
                <a:cs typeface="Times New Roman" pitchFamily="18" charset="0"/>
              </a:rPr>
              <a:t>Благодаря специальным колерам можно получить любой цвет краски, добавив их в бесцветный состав. Существует самая разнообразная палитра колеров для водоэмульсионки, что позволяет самостоятельно создавать требуемый цвет и оттенок. Каждый производитель предоставляет свою таблицу, отображающую варианты оттенков;</a:t>
            </a:r>
          </a:p>
          <a:p>
            <a:pPr lvl="0" fontAlgn="base"/>
            <a:r>
              <a:rPr lang="ru-RU" sz="5600" dirty="0" smtClean="0">
                <a:latin typeface="Times New Roman" pitchFamily="18" charset="0"/>
                <a:cs typeface="Times New Roman" pitchFamily="18" charset="0"/>
              </a:rPr>
              <a:t>Водоэмульсионной краской для наружных работ очень легко и просто пользоваться, а по окончании работ, красящие принадлежности (кисточки  и валики) легко отмыть в обычной воде.</a:t>
            </a:r>
          </a:p>
          <a:p>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2400" b="1" i="1" u="sng" dirty="0" smtClean="0">
                <a:solidFill>
                  <a:srgbClr val="FF0000"/>
                </a:solidFill>
              </a:rPr>
              <a:t>Виды водоэмульсионных красок для внутренних работ.</a:t>
            </a:r>
            <a:endParaRPr lang="ru-RU" sz="2400" b="1" i="1" u="sng" dirty="0">
              <a:solidFill>
                <a:srgbClr val="FF0000"/>
              </a:solidFill>
            </a:endParaRPr>
          </a:p>
        </p:txBody>
      </p:sp>
      <p:sp>
        <p:nvSpPr>
          <p:cNvPr id="4" name="Прямоугольник 3"/>
          <p:cNvSpPr/>
          <p:nvPr/>
        </p:nvSpPr>
        <p:spPr>
          <a:xfrm>
            <a:off x="323528" y="908720"/>
            <a:ext cx="8424936" cy="1261884"/>
          </a:xfrm>
          <a:prstGeom prst="rect">
            <a:avLst/>
          </a:prstGeom>
        </p:spPr>
        <p:txBody>
          <a:bodyPr wrap="square">
            <a:spAutoFit/>
          </a:bodyPr>
          <a:lstStyle/>
          <a:p>
            <a:pPr lvl="0" algn="just" fontAlgn="base">
              <a:spcBef>
                <a:spcPct val="0"/>
              </a:spcBef>
              <a:spcAft>
                <a:spcPct val="0"/>
              </a:spcAft>
            </a:pPr>
            <a:r>
              <a:rPr lang="ru-RU" sz="1600" dirty="0" smtClean="0">
                <a:solidFill>
                  <a:srgbClr val="333333"/>
                </a:solidFill>
                <a:latin typeface="Times New Roman" pitchFamily="18" charset="0"/>
                <a:ea typeface="Times New Roman" pitchFamily="18" charset="0"/>
                <a:cs typeface="Times New Roman" pitchFamily="18" charset="0"/>
              </a:rPr>
              <a:t>  </a:t>
            </a:r>
            <a:r>
              <a:rPr lang="ru-RU" sz="1400" dirty="0" smtClean="0">
                <a:solidFill>
                  <a:srgbClr val="333333"/>
                </a:solidFill>
                <a:latin typeface="Times New Roman" pitchFamily="18" charset="0"/>
                <a:ea typeface="Times New Roman" pitchFamily="18" charset="0"/>
                <a:cs typeface="Times New Roman" pitchFamily="18" charset="0"/>
              </a:rPr>
              <a:t>Основные виды водоэмульсионки: поливинилацетатная, акриловая, латексная, силикатная, силиконовая. Несмотря на небольшое разнообразие, часто покупатели задают вопрос: </a:t>
            </a:r>
            <a:r>
              <a:rPr lang="ru-RU" sz="1400" dirty="0" smtClean="0">
                <a:latin typeface="Times New Roman" pitchFamily="18" charset="0"/>
                <a:ea typeface="Times New Roman" pitchFamily="18" charset="0"/>
                <a:cs typeface="Times New Roman" pitchFamily="18" charset="0"/>
              </a:rPr>
              <a:t>«Какая водоэмульсионная краска лучше?». Рассмотрим основные виды и </a:t>
            </a:r>
            <a:r>
              <a:rPr lang="ru-RU" sz="1400" dirty="0" smtClean="0">
                <a:latin typeface="Times New Roman" pitchFamily="18" charset="0"/>
                <a:ea typeface="Times New Roman" pitchFamily="18" charset="0"/>
                <a:cs typeface="Times New Roman" pitchFamily="18" charset="0"/>
                <a:hlinkClick r:id="rId3"/>
              </a:rPr>
              <a:t>характеристики</a:t>
            </a:r>
            <a:r>
              <a:rPr lang="ru-RU" sz="1400" dirty="0" smtClean="0">
                <a:solidFill>
                  <a:srgbClr val="FF0000"/>
                </a:solidFill>
                <a:latin typeface="Times New Roman" pitchFamily="18" charset="0"/>
                <a:ea typeface="Times New Roman" pitchFamily="18" charset="0"/>
                <a:cs typeface="Times New Roman" pitchFamily="18" charset="0"/>
                <a:hlinkClick r:id="rId3"/>
              </a:rPr>
              <a:t> </a:t>
            </a:r>
            <a:r>
              <a:rPr lang="ru-RU" sz="1400" dirty="0" smtClean="0">
                <a:latin typeface="Times New Roman" pitchFamily="18" charset="0"/>
                <a:ea typeface="Times New Roman" pitchFamily="18" charset="0"/>
                <a:cs typeface="Times New Roman" pitchFamily="18" charset="0"/>
                <a:hlinkClick r:id="rId3"/>
              </a:rPr>
              <a:t>водоэмульсионной краски</a:t>
            </a:r>
            <a:r>
              <a:rPr lang="ru-RU" sz="1400" dirty="0" smtClean="0">
                <a:latin typeface="Times New Roman" pitchFamily="18" charset="0"/>
                <a:ea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lvl="0" algn="ctr" eaLnBrk="0" fontAlgn="base" hangingPunct="0">
              <a:spcBef>
                <a:spcPct val="0"/>
              </a:spcBef>
              <a:spcAft>
                <a:spcPct val="0"/>
              </a:spcAft>
            </a:pPr>
            <a:r>
              <a:rPr lang="ru-RU" sz="1600" b="1" i="1" dirty="0" smtClean="0">
                <a:solidFill>
                  <a:srgbClr val="FF0000"/>
                </a:solidFill>
                <a:latin typeface="Times New Roman" pitchFamily="18" charset="0"/>
                <a:ea typeface="Times New Roman" pitchFamily="18" charset="0"/>
                <a:cs typeface="Times New Roman" pitchFamily="18" charset="0"/>
              </a:rPr>
              <a:t>Поливинилацетатная водоэмульсионная краска.</a:t>
            </a:r>
          </a:p>
          <a:p>
            <a:pPr lvl="0" algn="ctr" eaLnBrk="0" fontAlgn="base" hangingPunct="0">
              <a:spcBef>
                <a:spcPct val="0"/>
              </a:spcBef>
              <a:spcAft>
                <a:spcPct val="0"/>
              </a:spcAft>
            </a:pPr>
            <a:endParaRPr lang="ru-RU" sz="1600" i="1" dirty="0" smtClean="0">
              <a:latin typeface="Times New Roman" pitchFamily="18" charset="0"/>
              <a:cs typeface="Times New Roman" pitchFamily="18" charset="0"/>
            </a:endParaRPr>
          </a:p>
        </p:txBody>
      </p:sp>
      <p:sp>
        <p:nvSpPr>
          <p:cNvPr id="1028" name="Rectangle 4"/>
          <p:cNvSpPr>
            <a:spLocks noChangeArrowheads="1"/>
          </p:cNvSpPr>
          <p:nvPr/>
        </p:nvSpPr>
        <p:spPr bwMode="auto">
          <a:xfrm>
            <a:off x="251520" y="1875153"/>
            <a:ext cx="856895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Водоэмульсионная поливинилацетатная краска является самой дешевой и высококачественной. Она производится на основе ПВА и подходит только для внутренних работ, таких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rPr>
              <a:t>окраска стен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rPr>
              <a:t>окраска потолка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Стоит</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недорого, именно этим вызвана ее популярность.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9" name="Rectangle 5"/>
          <p:cNvSpPr>
            <a:spLocks noChangeArrowheads="1"/>
          </p:cNvSpPr>
          <p:nvPr/>
        </p:nvSpPr>
        <p:spPr bwMode="auto">
          <a:xfrm>
            <a:off x="323528" y="2533096"/>
            <a:ext cx="842493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Цена поливинилацетатной водоэмульсионной краски – от 50 руб. за 1 кг.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0" name="Rectangle 6"/>
          <p:cNvSpPr>
            <a:spLocks noChangeArrowheads="1"/>
          </p:cNvSpPr>
          <p:nvPr/>
        </p:nvSpPr>
        <p:spPr bwMode="auto">
          <a:xfrm>
            <a:off x="1979712" y="-2631705"/>
            <a:ext cx="554461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Водоэмульсионная  </a:t>
            </a:r>
            <a:r>
              <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hlinkClick r:id="rId6"/>
              </a:rPr>
              <a:t>акриловая   краска</a:t>
            </a:r>
            <a:r>
              <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i="1" u="sng" dirty="0" smtClean="0">
              <a:solidFill>
                <a:srgbClr val="FF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074" name="Rectangle 2"/>
          <p:cNvSpPr>
            <a:spLocks noChangeArrowheads="1"/>
          </p:cNvSpPr>
          <p:nvPr/>
        </p:nvSpPr>
        <p:spPr bwMode="auto">
          <a:xfrm>
            <a:off x="251520" y="3016161"/>
            <a:ext cx="86409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Среди всех видов водоэмульсионной краски лидирующие позиции по качеству и популярности занимает акриловая краска, изготовленная на основе акриловых смол, которые очень прочные и эластичные, но и весьма недешевые. Также на рынке представлены более дешевые аналоги на основе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винилакриловых</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стиролакриловых</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и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акрилосиликоновых</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акриловых сополимеров, но и по качеству они уступают.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5" name="Rectangle 3"/>
          <p:cNvSpPr>
            <a:spLocks noChangeArrowheads="1"/>
          </p:cNvSpPr>
          <p:nvPr/>
        </p:nvSpPr>
        <p:spPr bwMode="auto">
          <a:xfrm>
            <a:off x="1403648" y="3940149"/>
            <a:ext cx="6264696" cy="338554"/>
          </a:xfrm>
          <a:prstGeom prst="rect">
            <a:avLst/>
          </a:prstGeom>
          <a:solidFill>
            <a:srgbClr val="FBF8E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3B7493"/>
                </a:solidFill>
                <a:effectLst/>
                <a:latin typeface="Times New Roman" pitchFamily="18" charset="0"/>
                <a:ea typeface="Times New Roman" pitchFamily="18" charset="0"/>
                <a:cs typeface="Times New Roman" pitchFamily="18" charset="0"/>
                <a:hlinkClick r:id="rId7"/>
              </a:rPr>
              <a:t>Водоэмульсионная моющая краска на основе латекса</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sz="1600" b="1" i="1" u="sng" dirty="0" smtClean="0">
                <a:latin typeface="Times New Roman" pitchFamily="18" charset="0"/>
                <a:ea typeface="Calibri" pitchFamily="34" charset="0"/>
                <a:cs typeface="Times New Roman" pitchFamily="18" charset="0"/>
              </a:rPr>
              <a:t>и силикона.</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6" name="Rectangle 4"/>
          <p:cNvSpPr>
            <a:spLocks noChangeArrowheads="1"/>
          </p:cNvSpPr>
          <p:nvPr/>
        </p:nvSpPr>
        <p:spPr bwMode="auto">
          <a:xfrm>
            <a:off x="251520" y="4225221"/>
            <a:ext cx="85689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Чтобы поверхность была моющей и вовсе не подвергалась воздействию влаги, в водоэмульсионные краски добавляют латекс или силикон. Краска выдерживает 5000 циклов работы щеткой, а вот обычные краски можно только нечасто протирать. Поэтому она подходит для </a:t>
            </a:r>
            <a:r>
              <a:rPr kumimoji="0" lang="ru-RU" sz="1400" b="0" i="0" u="none" strike="noStrike" cap="none" normalizeH="0" baseline="0" dirty="0" smtClean="0">
                <a:ln>
                  <a:noFill/>
                </a:ln>
                <a:solidFill>
                  <a:srgbClr val="3B7493"/>
                </a:solidFill>
                <a:effectLst/>
                <a:latin typeface="Times New Roman" pitchFamily="18" charset="0"/>
                <a:ea typeface="Times New Roman" pitchFamily="18" charset="0"/>
                <a:cs typeface="Times New Roman" pitchFamily="18" charset="0"/>
                <a:hlinkClick r:id="rId8"/>
              </a:rPr>
              <a:t>окраски стен в кухне</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и в ванной. Это главное преимущество латексной краски в сравнении с другими видами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водоэмульсионки</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Важно и то, что водоотталкивающий эффект не является препятствием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паропроницаемости</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Это подвид акриловых красок, который является самым дорогим. Преимущество заключается не только в хороших водоотталкивающих свойствах, но и в способности перекрытия трещин (два слоя перекрывают трещины до 1 мм), благодаря чему не требуется предварительная обработка шпатлевкой.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5"/>
            <a:ext cx="8640960" cy="1600438"/>
          </a:xfrm>
          <a:prstGeom prst="rect">
            <a:avLst/>
          </a:prstGeom>
        </p:spPr>
        <p:txBody>
          <a:bodyPr wrap="square">
            <a:spAutoFit/>
          </a:bodyPr>
          <a:lstStyle/>
          <a:p>
            <a:pPr lvl="0" algn="just" fontAlgn="base">
              <a:spcBef>
                <a:spcPct val="0"/>
              </a:spcBef>
              <a:spcAft>
                <a:spcPct val="0"/>
              </a:spcAft>
            </a:pPr>
            <a:r>
              <a:rPr lang="ru-RU" sz="1400" dirty="0" smtClean="0">
                <a:solidFill>
                  <a:srgbClr val="222222"/>
                </a:solidFill>
                <a:latin typeface="Times New Roman" pitchFamily="18" charset="0"/>
                <a:ea typeface="Times New Roman" pitchFamily="18" charset="0"/>
                <a:cs typeface="Times New Roman" pitchFamily="18" charset="0"/>
              </a:rPr>
              <a:t>   Такой вид краски прекрасно подойдет для любого влажного помещения или там, где необходима постоянная влажная уборка с применением губок и щеток. Это покрытие устойчиво к регулярной очистке щеткой, что возможно благодаря использованию при производстве латекса.</a:t>
            </a:r>
            <a:endParaRPr lang="ru-RU" sz="1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222222"/>
                </a:solidFill>
                <a:latin typeface="Times New Roman" pitchFamily="18" charset="0"/>
                <a:ea typeface="Times New Roman" pitchFamily="18" charset="0"/>
                <a:cs typeface="Times New Roman" pitchFamily="18" charset="0"/>
              </a:rPr>
              <a:t>   Латексная водоэмульсионная краска самая дорогая среди водоэмульсионных за счет своих водоотталкивающих свойств, но при этом хорошей </a:t>
            </a:r>
            <a:r>
              <a:rPr lang="ru-RU" sz="1400" dirty="0" err="1" smtClean="0">
                <a:solidFill>
                  <a:srgbClr val="222222"/>
                </a:solidFill>
                <a:latin typeface="Times New Roman" pitchFamily="18" charset="0"/>
                <a:ea typeface="Times New Roman" pitchFamily="18" charset="0"/>
                <a:cs typeface="Times New Roman" pitchFamily="18" charset="0"/>
              </a:rPr>
              <a:t>паропропускной</a:t>
            </a:r>
            <a:r>
              <a:rPr lang="ru-RU" sz="1400" dirty="0" smtClean="0">
                <a:solidFill>
                  <a:srgbClr val="222222"/>
                </a:solidFill>
                <a:latin typeface="Times New Roman" pitchFamily="18" charset="0"/>
                <a:ea typeface="Times New Roman" pitchFamily="18" charset="0"/>
                <a:cs typeface="Times New Roman" pitchFamily="18" charset="0"/>
              </a:rPr>
              <a:t> способности. Помимо этого, такие составы способны перекрывать небольшие трещины на поверхности, что может исключить предварительное выравнивание.</a:t>
            </a:r>
            <a:endParaRPr lang="ru-RU" sz="1400" dirty="0" smtClean="0">
              <a:latin typeface="Times New Roman" pitchFamily="18" charset="0"/>
              <a:cs typeface="Times New Roman" pitchFamily="18" charset="0"/>
            </a:endParaRPr>
          </a:p>
        </p:txBody>
      </p:sp>
      <p:sp>
        <p:nvSpPr>
          <p:cNvPr id="31745" name="Rectangle 1"/>
          <p:cNvSpPr>
            <a:spLocks noChangeArrowheads="1"/>
          </p:cNvSpPr>
          <p:nvPr/>
        </p:nvSpPr>
        <p:spPr bwMode="auto">
          <a:xfrm>
            <a:off x="251520" y="1835532"/>
            <a:ext cx="871296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Силиконовая также имеет схожие свойства с латексной, благодаря наличию в составе силикона. Такие краски ведут активную борьбу с грибком, который нередко появляется во влажных помещениях, и предотвращают его повторное появление.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ttp://www.stroy-podskazka.ru/images/article/cropped/337-253/2018/03/vodoemulsionnaya-kraska-vidy-i-tonkosti-naneseniya-30.jpg">
            <a:hlinkClick r:id="rId2"/>
          </p:cNvPr>
          <p:cNvPicPr/>
          <p:nvPr/>
        </p:nvPicPr>
        <p:blipFill>
          <a:blip r:embed="rId3" cstate="print"/>
          <a:srcRect/>
          <a:stretch>
            <a:fillRect/>
          </a:stretch>
        </p:blipFill>
        <p:spPr bwMode="auto">
          <a:xfrm>
            <a:off x="5724128" y="2924944"/>
            <a:ext cx="3096344" cy="2520280"/>
          </a:xfrm>
          <a:prstGeom prst="rect">
            <a:avLst/>
          </a:prstGeom>
          <a:noFill/>
          <a:ln w="9525">
            <a:noFill/>
            <a:miter lim="800000"/>
            <a:headEnd/>
            <a:tailEnd/>
          </a:ln>
        </p:spPr>
      </p:pic>
      <p:pic>
        <p:nvPicPr>
          <p:cNvPr id="6" name="Рисунок 5" descr="http://www.stroy-podskazka.ru/images/article/cropped/220-165/2018/03/vodoemulsionnaya-kraska-vidy-i-tonkosti-naneseniya-40.jpg">
            <a:hlinkClick r:id="rId4"/>
          </p:cNvPr>
          <p:cNvPicPr/>
          <p:nvPr/>
        </p:nvPicPr>
        <p:blipFill>
          <a:blip r:embed="rId5" cstate="print"/>
          <a:srcRect/>
          <a:stretch>
            <a:fillRect/>
          </a:stretch>
        </p:blipFill>
        <p:spPr bwMode="auto">
          <a:xfrm>
            <a:off x="3347864" y="2924944"/>
            <a:ext cx="2232248" cy="2520280"/>
          </a:xfrm>
          <a:prstGeom prst="rect">
            <a:avLst/>
          </a:prstGeom>
          <a:noFill/>
          <a:ln w="9525">
            <a:noFill/>
            <a:miter lim="800000"/>
            <a:headEnd/>
            <a:tailEnd/>
          </a:ln>
        </p:spPr>
      </p:pic>
      <p:pic>
        <p:nvPicPr>
          <p:cNvPr id="31746" name="Picture 2" descr="C:\Users\Света\Desktop\razdelenie-po-vidam.jpg"/>
          <p:cNvPicPr>
            <a:picLocks noChangeAspect="1" noChangeArrowheads="1"/>
          </p:cNvPicPr>
          <p:nvPr/>
        </p:nvPicPr>
        <p:blipFill>
          <a:blip r:embed="rId6" cstate="print"/>
          <a:srcRect/>
          <a:stretch>
            <a:fillRect/>
          </a:stretch>
        </p:blipFill>
        <p:spPr bwMode="auto">
          <a:xfrm>
            <a:off x="395536" y="2924944"/>
            <a:ext cx="2664296" cy="25202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pPr algn="ctr"/>
            <a:r>
              <a:rPr lang="ru-RU" sz="2800" b="1" i="1" u="sng" dirty="0" smtClean="0">
                <a:solidFill>
                  <a:srgbClr val="FF0000"/>
                </a:solidFill>
                <a:latin typeface="Times New Roman" pitchFamily="18" charset="0"/>
                <a:cs typeface="Times New Roman" pitchFamily="18" charset="0"/>
              </a:rPr>
              <a:t>Виды  водоэмульсионных    красок.</a:t>
            </a:r>
            <a:endParaRPr lang="ru-RU" sz="2800" b="1" i="1" u="sng" dirty="0">
              <a:solidFill>
                <a:srgbClr val="FF0000"/>
              </a:solidFill>
              <a:latin typeface="Times New Roman" pitchFamily="18" charset="0"/>
              <a:cs typeface="Times New Roman" pitchFamily="18" charset="0"/>
            </a:endParaRPr>
          </a:p>
        </p:txBody>
      </p:sp>
      <p:pic>
        <p:nvPicPr>
          <p:cNvPr id="32770" name="Picture 2" descr="C:\Users\Света\Desktop\224_image015.jpg"/>
          <p:cNvPicPr>
            <a:picLocks noChangeAspect="1" noChangeArrowheads="1"/>
          </p:cNvPicPr>
          <p:nvPr/>
        </p:nvPicPr>
        <p:blipFill>
          <a:blip r:embed="rId3" cstate="print"/>
          <a:srcRect/>
          <a:stretch>
            <a:fillRect/>
          </a:stretch>
        </p:blipFill>
        <p:spPr bwMode="auto">
          <a:xfrm>
            <a:off x="467544" y="1124744"/>
            <a:ext cx="2522637" cy="2017539"/>
          </a:xfrm>
          <a:prstGeom prst="rect">
            <a:avLst/>
          </a:prstGeom>
          <a:noFill/>
        </p:spPr>
      </p:pic>
      <p:pic>
        <p:nvPicPr>
          <p:cNvPr id="32771" name="Picture 3" descr="C:\Users\Света\Desktop\397_image007.jpg"/>
          <p:cNvPicPr>
            <a:picLocks noChangeAspect="1" noChangeArrowheads="1"/>
          </p:cNvPicPr>
          <p:nvPr/>
        </p:nvPicPr>
        <p:blipFill>
          <a:blip r:embed="rId4" cstate="print"/>
          <a:srcRect/>
          <a:stretch>
            <a:fillRect/>
          </a:stretch>
        </p:blipFill>
        <p:spPr bwMode="auto">
          <a:xfrm>
            <a:off x="3203848" y="1124744"/>
            <a:ext cx="3024336" cy="2088232"/>
          </a:xfrm>
          <a:prstGeom prst="rect">
            <a:avLst/>
          </a:prstGeom>
          <a:noFill/>
        </p:spPr>
      </p:pic>
      <p:pic>
        <p:nvPicPr>
          <p:cNvPr id="32772" name="Picture 4" descr="C:\Users\Света\Desktop\349_image009.jpg"/>
          <p:cNvPicPr>
            <a:picLocks noChangeAspect="1" noChangeArrowheads="1"/>
          </p:cNvPicPr>
          <p:nvPr/>
        </p:nvPicPr>
        <p:blipFill>
          <a:blip r:embed="rId5" cstate="print"/>
          <a:srcRect/>
          <a:stretch>
            <a:fillRect/>
          </a:stretch>
        </p:blipFill>
        <p:spPr bwMode="auto">
          <a:xfrm>
            <a:off x="6372200" y="908720"/>
            <a:ext cx="2376264" cy="2376264"/>
          </a:xfrm>
          <a:prstGeom prst="rect">
            <a:avLst/>
          </a:prstGeom>
          <a:noFill/>
        </p:spPr>
      </p:pic>
      <p:pic>
        <p:nvPicPr>
          <p:cNvPr id="32773" name="Picture 5" descr="C:\Users\Света\Desktop\280_image011.jpg"/>
          <p:cNvPicPr>
            <a:picLocks noChangeAspect="1" noChangeArrowheads="1"/>
          </p:cNvPicPr>
          <p:nvPr/>
        </p:nvPicPr>
        <p:blipFill>
          <a:blip r:embed="rId6" cstate="print"/>
          <a:srcRect/>
          <a:stretch>
            <a:fillRect/>
          </a:stretch>
        </p:blipFill>
        <p:spPr bwMode="auto">
          <a:xfrm>
            <a:off x="3563888" y="3356992"/>
            <a:ext cx="2520280" cy="2592288"/>
          </a:xfrm>
          <a:prstGeom prst="rect">
            <a:avLst/>
          </a:prstGeom>
          <a:noFill/>
        </p:spPr>
      </p:pic>
      <p:pic>
        <p:nvPicPr>
          <p:cNvPr id="32774" name="Picture 6" descr="C:\Users\Света\Desktop\86_image020.jpg"/>
          <p:cNvPicPr>
            <a:picLocks noChangeAspect="1" noChangeArrowheads="1"/>
          </p:cNvPicPr>
          <p:nvPr/>
        </p:nvPicPr>
        <p:blipFill>
          <a:blip r:embed="rId7" cstate="print"/>
          <a:srcRect/>
          <a:stretch>
            <a:fillRect/>
          </a:stretch>
        </p:blipFill>
        <p:spPr bwMode="auto">
          <a:xfrm>
            <a:off x="611560" y="3429000"/>
            <a:ext cx="2304256" cy="2592288"/>
          </a:xfrm>
          <a:prstGeom prst="rect">
            <a:avLst/>
          </a:prstGeom>
          <a:noFill/>
        </p:spPr>
      </p:pic>
      <p:pic>
        <p:nvPicPr>
          <p:cNvPr id="32775" name="Picture 7" descr="C:\Users\Света\Desktop\231_image013.jpg"/>
          <p:cNvPicPr>
            <a:picLocks noChangeAspect="1" noChangeArrowheads="1"/>
          </p:cNvPicPr>
          <p:nvPr/>
        </p:nvPicPr>
        <p:blipFill>
          <a:blip r:embed="rId8" cstate="print"/>
          <a:srcRect/>
          <a:stretch>
            <a:fillRect/>
          </a:stretch>
        </p:blipFill>
        <p:spPr bwMode="auto">
          <a:xfrm>
            <a:off x="6588224" y="3501008"/>
            <a:ext cx="2088233" cy="23316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b="1" i="1" u="sng" dirty="0" smtClean="0"/>
              <a:t> </a:t>
            </a:r>
            <a:r>
              <a:rPr lang="ru-RU" sz="3200" b="1" i="1" u="sng" dirty="0" smtClean="0">
                <a:solidFill>
                  <a:srgbClr val="FF0000"/>
                </a:solidFill>
              </a:rPr>
              <a:t>Инструменты и приспособления.</a:t>
            </a:r>
            <a:endParaRPr lang="ru-RU" sz="3200" b="1" i="1" u="sng" dirty="0">
              <a:solidFill>
                <a:srgbClr val="FF0000"/>
              </a:solidFill>
            </a:endParaRPr>
          </a:p>
        </p:txBody>
      </p:sp>
      <p:sp>
        <p:nvSpPr>
          <p:cNvPr id="5" name="Содержимое 4"/>
          <p:cNvSpPr>
            <a:spLocks noGrp="1"/>
          </p:cNvSpPr>
          <p:nvPr>
            <p:ph idx="1"/>
          </p:nvPr>
        </p:nvSpPr>
        <p:spPr>
          <a:xfrm>
            <a:off x="457200" y="1268760"/>
            <a:ext cx="8229600" cy="4857403"/>
          </a:xfrm>
        </p:spPr>
        <p:txBody>
          <a:bodyPr>
            <a:normAutofit/>
          </a:bodyPr>
          <a:lstStyle/>
          <a:p>
            <a:r>
              <a:rPr lang="ru-RU" sz="1600" b="1" dirty="0" err="1" smtClean="0"/>
              <a:t>Кисть-макловица</a:t>
            </a:r>
            <a:r>
              <a:rPr lang="ru-RU" sz="1600" b="1" dirty="0" smtClean="0"/>
              <a:t> </a:t>
            </a:r>
            <a:r>
              <a:rPr lang="ru-RU" sz="1600" dirty="0" smtClean="0"/>
              <a:t>– предназначена  для нанесение грунтовки </a:t>
            </a:r>
          </a:p>
          <a:p>
            <a:pPr>
              <a:buNone/>
            </a:pPr>
            <a:r>
              <a:rPr lang="ru-RU" sz="1600" dirty="0" smtClean="0"/>
              <a:t>и окрасочного состава на поверхность.</a:t>
            </a:r>
          </a:p>
          <a:p>
            <a:r>
              <a:rPr lang="ru-RU" sz="1600" b="1" dirty="0" smtClean="0"/>
              <a:t>Валик</a:t>
            </a:r>
            <a:r>
              <a:rPr lang="ru-RU" sz="1600" dirty="0" smtClean="0"/>
              <a:t> – предназначен для окрашивания поверхностей</a:t>
            </a:r>
          </a:p>
          <a:p>
            <a:pPr>
              <a:buNone/>
            </a:pPr>
            <a:r>
              <a:rPr lang="ru-RU" sz="1600" dirty="0" smtClean="0"/>
              <a:t> водными  и неводными составами.</a:t>
            </a:r>
          </a:p>
          <a:p>
            <a:pPr>
              <a:buNone/>
            </a:pPr>
            <a:endParaRPr lang="ru-RU" sz="1600" dirty="0" smtClean="0"/>
          </a:p>
          <a:p>
            <a:r>
              <a:rPr lang="ru-RU" sz="1600" b="1" dirty="0" smtClean="0"/>
              <a:t>Шпателя, гладилка</a:t>
            </a:r>
            <a:r>
              <a:rPr lang="ru-RU" sz="1600" dirty="0" smtClean="0"/>
              <a:t> – предназначены для подготовки  </a:t>
            </a:r>
          </a:p>
          <a:p>
            <a:pPr>
              <a:buNone/>
            </a:pPr>
            <a:r>
              <a:rPr lang="ru-RU" sz="1600" dirty="0" smtClean="0"/>
              <a:t>и </a:t>
            </a:r>
            <a:r>
              <a:rPr lang="ru-RU" sz="1600" dirty="0" err="1" smtClean="0"/>
              <a:t>шпатлевания</a:t>
            </a:r>
            <a:r>
              <a:rPr lang="ru-RU" sz="1600" dirty="0" smtClean="0"/>
              <a:t> поверхности.</a:t>
            </a:r>
          </a:p>
          <a:p>
            <a:pPr>
              <a:buNone/>
            </a:pPr>
            <a:endParaRPr lang="ru-RU" sz="1600" dirty="0"/>
          </a:p>
        </p:txBody>
      </p:sp>
      <p:pic>
        <p:nvPicPr>
          <p:cNvPr id="6" name="Рисунок 5" descr="C:\Users\Света\Pictures\0182-07.jpg"/>
          <p:cNvPicPr/>
          <p:nvPr/>
        </p:nvPicPr>
        <p:blipFill>
          <a:blip r:embed="rId3" cstate="print"/>
          <a:srcRect/>
          <a:stretch>
            <a:fillRect/>
          </a:stretch>
        </p:blipFill>
        <p:spPr bwMode="auto">
          <a:xfrm flipH="1">
            <a:off x="6948264" y="1052736"/>
            <a:ext cx="1152128" cy="1008113"/>
          </a:xfrm>
          <a:prstGeom prst="rect">
            <a:avLst/>
          </a:prstGeom>
          <a:noFill/>
          <a:ln w="9525">
            <a:noFill/>
            <a:miter lim="800000"/>
            <a:headEnd/>
            <a:tailEnd/>
          </a:ln>
        </p:spPr>
      </p:pic>
      <p:pic>
        <p:nvPicPr>
          <p:cNvPr id="7" name="Рисунок 6" descr="C:\Users\Света\Pictures\2-05438-24.jpg"/>
          <p:cNvPicPr/>
          <p:nvPr/>
        </p:nvPicPr>
        <p:blipFill>
          <a:blip r:embed="rId4" cstate="print"/>
          <a:srcRect/>
          <a:stretch>
            <a:fillRect/>
          </a:stretch>
        </p:blipFill>
        <p:spPr bwMode="auto">
          <a:xfrm>
            <a:off x="5508104" y="2276872"/>
            <a:ext cx="1875155" cy="1119505"/>
          </a:xfrm>
          <a:prstGeom prst="rect">
            <a:avLst/>
          </a:prstGeom>
          <a:noFill/>
          <a:ln w="9525">
            <a:noFill/>
            <a:miter lim="800000"/>
            <a:headEnd/>
            <a:tailEnd/>
          </a:ln>
        </p:spPr>
      </p:pic>
      <p:pic>
        <p:nvPicPr>
          <p:cNvPr id="8" name="Рисунок 7" descr="C:\Users\Света\Documents\шпатели-280x210.jpg"/>
          <p:cNvPicPr/>
          <p:nvPr/>
        </p:nvPicPr>
        <p:blipFill>
          <a:blip r:embed="rId5" cstate="print"/>
          <a:srcRect/>
          <a:stretch>
            <a:fillRect/>
          </a:stretch>
        </p:blipFill>
        <p:spPr bwMode="auto">
          <a:xfrm>
            <a:off x="251520" y="3573016"/>
            <a:ext cx="2668270" cy="1780416"/>
          </a:xfrm>
          <a:prstGeom prst="rect">
            <a:avLst/>
          </a:prstGeom>
          <a:noFill/>
          <a:ln w="9525">
            <a:noFill/>
            <a:miter lim="800000"/>
            <a:headEnd/>
            <a:tailEnd/>
          </a:ln>
        </p:spPr>
      </p:pic>
      <p:pic>
        <p:nvPicPr>
          <p:cNvPr id="9" name="Рисунок 8" descr="C:\Users\Света\Pictures\i (1).jpg"/>
          <p:cNvPicPr/>
          <p:nvPr/>
        </p:nvPicPr>
        <p:blipFill>
          <a:blip r:embed="rId6" cstate="print"/>
          <a:srcRect/>
          <a:stretch>
            <a:fillRect/>
          </a:stretch>
        </p:blipFill>
        <p:spPr bwMode="auto">
          <a:xfrm>
            <a:off x="7020272" y="2276872"/>
            <a:ext cx="1548680" cy="1224136"/>
          </a:xfrm>
          <a:prstGeom prst="rect">
            <a:avLst/>
          </a:prstGeom>
          <a:noFill/>
          <a:ln w="9525">
            <a:noFill/>
            <a:miter lim="800000"/>
            <a:headEnd/>
            <a:tailEnd/>
          </a:ln>
        </p:spPr>
      </p:pic>
      <p:pic>
        <p:nvPicPr>
          <p:cNvPr id="11" name="Рисунок 10" descr="C:\Users\Света\Pictures\1005685462.jpg"/>
          <p:cNvPicPr/>
          <p:nvPr/>
        </p:nvPicPr>
        <p:blipFill>
          <a:blip r:embed="rId7" cstate="print"/>
          <a:srcRect/>
          <a:stretch>
            <a:fillRect/>
          </a:stretch>
        </p:blipFill>
        <p:spPr bwMode="auto">
          <a:xfrm>
            <a:off x="4860032" y="5301208"/>
            <a:ext cx="1728192" cy="1296144"/>
          </a:xfrm>
          <a:prstGeom prst="rect">
            <a:avLst/>
          </a:prstGeom>
          <a:noFill/>
          <a:ln w="9525">
            <a:noFill/>
            <a:miter lim="800000"/>
            <a:headEnd/>
            <a:tailEnd/>
          </a:ln>
        </p:spPr>
      </p:pic>
      <p:pic>
        <p:nvPicPr>
          <p:cNvPr id="1026" name="Picture 2" descr="C:\Users\Света\Desktop\vodoemulsionnaya-kraska-vidy-i-tonkosti-naneseniya-2.jpg"/>
          <p:cNvPicPr>
            <a:picLocks noChangeAspect="1" noChangeArrowheads="1"/>
          </p:cNvPicPr>
          <p:nvPr/>
        </p:nvPicPr>
        <p:blipFill>
          <a:blip r:embed="rId8" cstate="print"/>
          <a:srcRect/>
          <a:stretch>
            <a:fillRect/>
          </a:stretch>
        </p:blipFill>
        <p:spPr bwMode="auto">
          <a:xfrm>
            <a:off x="6876256" y="4005064"/>
            <a:ext cx="1728192" cy="1152128"/>
          </a:xfrm>
          <a:prstGeom prst="rect">
            <a:avLst/>
          </a:prstGeom>
          <a:noFill/>
        </p:spPr>
      </p:pic>
      <p:pic>
        <p:nvPicPr>
          <p:cNvPr id="1027" name="Picture 3" descr="C:\Users\Света\Desktop\vodoemulsionnaya-kraska-vidy-i-tonkosti-naneseniya-42.jpg"/>
          <p:cNvPicPr>
            <a:picLocks noChangeAspect="1" noChangeArrowheads="1"/>
          </p:cNvPicPr>
          <p:nvPr/>
        </p:nvPicPr>
        <p:blipFill>
          <a:blip r:embed="rId9" cstate="print"/>
          <a:srcRect/>
          <a:stretch>
            <a:fillRect/>
          </a:stretch>
        </p:blipFill>
        <p:spPr bwMode="auto">
          <a:xfrm>
            <a:off x="2411760" y="5445224"/>
            <a:ext cx="1512168" cy="1080120"/>
          </a:xfrm>
          <a:prstGeom prst="rect">
            <a:avLst/>
          </a:prstGeom>
          <a:noFill/>
        </p:spPr>
      </p:pic>
      <p:pic>
        <p:nvPicPr>
          <p:cNvPr id="1028" name="Picture 4" descr="C:\Users\Света\Desktop\3.PNG"/>
          <p:cNvPicPr>
            <a:picLocks noChangeAspect="1" noChangeArrowheads="1"/>
          </p:cNvPicPr>
          <p:nvPr/>
        </p:nvPicPr>
        <p:blipFill>
          <a:blip r:embed="rId10" cstate="print"/>
          <a:srcRect/>
          <a:stretch>
            <a:fillRect/>
          </a:stretch>
        </p:blipFill>
        <p:spPr bwMode="auto">
          <a:xfrm>
            <a:off x="3131840" y="3429000"/>
            <a:ext cx="3024336" cy="17281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rgbClr val="FF0000"/>
                </a:solidFill>
                <a:latin typeface="Times New Roman" pitchFamily="18" charset="0"/>
                <a:cs typeface="Times New Roman" pitchFamily="18" charset="0"/>
              </a:rPr>
              <a:t>ЗАДАНИЯ К КЕЙСУ.</a:t>
            </a:r>
            <a:endParaRPr lang="ru-RU" sz="24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340768"/>
            <a:ext cx="8686800" cy="4739357"/>
          </a:xfrm>
        </p:spPr>
        <p:txBody>
          <a:bodyPr/>
          <a:lstStyle/>
          <a:p>
            <a:pPr marL="1828800" lvl="3" indent="-457200">
              <a:buAutoNum type="arabicPeriod"/>
            </a:pPr>
            <a:r>
              <a:rPr lang="ru-RU" dirty="0" smtClean="0"/>
              <a:t>Изучить содержание кейса;</a:t>
            </a:r>
          </a:p>
          <a:p>
            <a:pPr marL="1828800" lvl="3" indent="-457200">
              <a:buAutoNum type="arabicPeriod"/>
            </a:pPr>
            <a:r>
              <a:rPr lang="ru-RU" dirty="0" smtClean="0"/>
              <a:t>Выявить проблемы, заложенные в кейсе;</a:t>
            </a:r>
          </a:p>
          <a:p>
            <a:pPr marL="1828800" lvl="3" indent="-457200">
              <a:buAutoNum type="arabicPeriod"/>
            </a:pPr>
            <a:r>
              <a:rPr lang="ru-RU" dirty="0" smtClean="0"/>
              <a:t>Составить список проблем;</a:t>
            </a:r>
          </a:p>
          <a:p>
            <a:pPr marL="1828800" lvl="3" indent="-457200">
              <a:buAutoNum type="arabicPeriod"/>
            </a:pPr>
            <a:r>
              <a:rPr lang="ru-RU" dirty="0" smtClean="0"/>
              <a:t>Предложить способы решения каждой из выявленных проблем;</a:t>
            </a:r>
          </a:p>
          <a:p>
            <a:pPr marL="1828800" lvl="3" indent="-457200">
              <a:buAutoNum type="arabicPeriod"/>
            </a:pPr>
            <a:r>
              <a:rPr lang="ru-RU" dirty="0" smtClean="0"/>
              <a:t>Заполнить таблицу.  </a:t>
            </a:r>
          </a:p>
          <a:p>
            <a:pPr marL="1828800" lvl="3" indent="-457200">
              <a:buAutoNum type="arabicPeriod"/>
            </a:pPr>
            <a:endParaRPr lang="ru-RU" dirty="0" smtClean="0"/>
          </a:p>
          <a:p>
            <a:pPr marL="1828800" lvl="3" indent="-457200">
              <a:buAutoNum type="arabicPeriod"/>
            </a:pPr>
            <a:endParaRPr lang="ru-RU" dirty="0"/>
          </a:p>
        </p:txBody>
      </p:sp>
      <p:graphicFrame>
        <p:nvGraphicFramePr>
          <p:cNvPr id="5" name="Таблица 4"/>
          <p:cNvGraphicFramePr>
            <a:graphicFrameLocks noGrp="1"/>
          </p:cNvGraphicFramePr>
          <p:nvPr/>
        </p:nvGraphicFramePr>
        <p:xfrm>
          <a:off x="1524000" y="3717032"/>
          <a:ext cx="6864423" cy="1840214"/>
        </p:xfrm>
        <a:graphic>
          <a:graphicData uri="http://schemas.openxmlformats.org/drawingml/2006/table">
            <a:tbl>
              <a:tblPr firstRow="1" bandRow="1">
                <a:tableStyleId>{5C22544A-7EE6-4342-B048-85BDC9FD1C3A}</a:tableStyleId>
              </a:tblPr>
              <a:tblGrid>
                <a:gridCol w="815752"/>
                <a:gridCol w="2088232"/>
                <a:gridCol w="3960439"/>
              </a:tblGrid>
              <a:tr h="600067">
                <a:tc>
                  <a:txBody>
                    <a:bodyPr/>
                    <a:lstStyle/>
                    <a:p>
                      <a:pPr algn="ctr"/>
                      <a:r>
                        <a:rPr lang="ru-RU" dirty="0" smtClean="0"/>
                        <a:t>№</a:t>
                      </a:r>
                    </a:p>
                    <a:p>
                      <a:pPr algn="ctr"/>
                      <a:r>
                        <a:rPr lang="ru-RU" dirty="0" err="1" smtClean="0"/>
                        <a:t>п</a:t>
                      </a:r>
                      <a:r>
                        <a:rPr lang="ru-RU" dirty="0" smtClean="0"/>
                        <a:t>/</a:t>
                      </a:r>
                      <a:r>
                        <a:rPr lang="ru-RU" dirty="0" err="1" smtClean="0"/>
                        <a:t>п</a:t>
                      </a:r>
                      <a:endParaRPr lang="ru-RU" dirty="0"/>
                    </a:p>
                  </a:txBody>
                  <a:tcPr/>
                </a:tc>
                <a:tc>
                  <a:txBody>
                    <a:bodyPr/>
                    <a:lstStyle/>
                    <a:p>
                      <a:pPr algn="ctr"/>
                      <a:r>
                        <a:rPr lang="ru-RU" dirty="0" smtClean="0"/>
                        <a:t>Проблема </a:t>
                      </a:r>
                      <a:endParaRPr lang="ru-RU" dirty="0"/>
                    </a:p>
                  </a:txBody>
                  <a:tcPr/>
                </a:tc>
                <a:tc>
                  <a:txBody>
                    <a:bodyPr/>
                    <a:lstStyle/>
                    <a:p>
                      <a:pPr algn="ctr"/>
                      <a:r>
                        <a:rPr lang="ru-RU" dirty="0" smtClean="0"/>
                        <a:t>Способы решение проблем</a:t>
                      </a:r>
                      <a:endParaRPr lang="ru-RU" dirty="0"/>
                    </a:p>
                  </a:txBody>
                  <a:tcPr/>
                </a:tc>
              </a:tr>
              <a:tr h="600067">
                <a:tc>
                  <a:txBody>
                    <a:bodyPr/>
                    <a:lstStyle/>
                    <a:p>
                      <a:pPr algn="ctr"/>
                      <a:r>
                        <a:rPr lang="ru-RU" dirty="0" smtClean="0"/>
                        <a:t>1.</a:t>
                      </a:r>
                      <a:endParaRPr lang="ru-RU" dirty="0"/>
                    </a:p>
                  </a:txBody>
                  <a:tcPr/>
                </a:tc>
                <a:tc>
                  <a:txBody>
                    <a:bodyPr/>
                    <a:lstStyle/>
                    <a:p>
                      <a:endParaRPr lang="ru-RU" dirty="0"/>
                    </a:p>
                  </a:txBody>
                  <a:tcPr/>
                </a:tc>
                <a:tc>
                  <a:txBody>
                    <a:bodyPr/>
                    <a:lstStyle/>
                    <a:p>
                      <a:endParaRPr lang="ru-RU"/>
                    </a:p>
                  </a:txBody>
                  <a:tcPr/>
                </a:tc>
              </a:tr>
              <a:tr h="600067">
                <a:tc>
                  <a:txBody>
                    <a:bodyPr/>
                    <a:lstStyle/>
                    <a:p>
                      <a:pPr algn="ctr"/>
                      <a:r>
                        <a:rPr lang="ru-RU" dirty="0" smtClean="0"/>
                        <a:t>2.</a:t>
                      </a:r>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57224" y="642918"/>
            <a:ext cx="7143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90488" algn="ctr" defTabSz="914400" rtl="0" eaLnBrk="1" fontAlgn="base" latinLnBrk="0" hangingPunct="1">
              <a:lnSpc>
                <a:spcPct val="100000"/>
              </a:lnSpc>
              <a:spcBef>
                <a:spcPct val="0"/>
              </a:spcBef>
              <a:spcAft>
                <a:spcPct val="0"/>
              </a:spcAft>
              <a:buClrTx/>
              <a:buSzTx/>
              <a:buFontTx/>
              <a:buNone/>
              <a:tabLst/>
            </a:pPr>
            <a:endParaRPr lang="ru-RU" sz="1600" dirty="0">
              <a:ea typeface="Times New Roman" pitchFamily="18" charset="0"/>
              <a:cs typeface="Times New Roman" pitchFamily="18" charset="0"/>
            </a:endParaRPr>
          </a:p>
          <a:p>
            <a:pPr marL="0" marR="0" lvl="0" indent="90488"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Times New Roman" pitchFamily="18" charset="0"/>
            </a:endParaRPr>
          </a:p>
        </p:txBody>
      </p:sp>
      <p:sp>
        <p:nvSpPr>
          <p:cNvPr id="3" name="Прямоугольник 2"/>
          <p:cNvSpPr/>
          <p:nvPr/>
        </p:nvSpPr>
        <p:spPr>
          <a:xfrm>
            <a:off x="785786" y="714357"/>
            <a:ext cx="7643866" cy="4832092"/>
          </a:xfrm>
          <a:prstGeom prst="rect">
            <a:avLst/>
          </a:prstGeom>
        </p:spPr>
        <p:txBody>
          <a:bodyPr wrap="square">
            <a:spAutoFit/>
          </a:bodyPr>
          <a:lstStyle/>
          <a:p>
            <a:pPr algn="ctr"/>
            <a:r>
              <a:rPr lang="ru-RU" sz="2000" b="1" dirty="0" smtClean="0"/>
              <a:t>Список  проблем:</a:t>
            </a:r>
          </a:p>
          <a:p>
            <a:pPr algn="ctr"/>
            <a:endParaRPr lang="ru-RU" dirty="0" smtClean="0"/>
          </a:p>
          <a:p>
            <a:pPr lvl="0">
              <a:lnSpc>
                <a:spcPct val="150000"/>
              </a:lnSpc>
            </a:pPr>
            <a:r>
              <a:rPr lang="ru-RU" dirty="0" smtClean="0"/>
              <a:t>1. Проблема как организовать вывоз семьи на дачу;</a:t>
            </a:r>
          </a:p>
          <a:p>
            <a:pPr lvl="0">
              <a:lnSpc>
                <a:spcPct val="150000"/>
              </a:lnSpc>
            </a:pPr>
            <a:r>
              <a:rPr lang="ru-RU" dirty="0" smtClean="0"/>
              <a:t>2. Проблема как организовать доставку строительных материалов и инструмента;</a:t>
            </a:r>
          </a:p>
          <a:p>
            <a:pPr lvl="0">
              <a:lnSpc>
                <a:spcPct val="150000"/>
              </a:lnSpc>
            </a:pPr>
            <a:r>
              <a:rPr lang="ru-RU" dirty="0" smtClean="0"/>
              <a:t>3. Проблема как найти квалифицированных и добросовестных работников;</a:t>
            </a:r>
          </a:p>
          <a:p>
            <a:pPr lvl="0">
              <a:lnSpc>
                <a:spcPct val="150000"/>
              </a:lnSpc>
            </a:pPr>
            <a:r>
              <a:rPr lang="ru-RU" dirty="0" smtClean="0"/>
              <a:t>4. Проблема как проверить качество выполняемых работ;</a:t>
            </a:r>
          </a:p>
          <a:p>
            <a:pPr lvl="0">
              <a:lnSpc>
                <a:spcPct val="150000"/>
              </a:lnSpc>
            </a:pPr>
            <a:r>
              <a:rPr lang="ru-RU" dirty="0" smtClean="0"/>
              <a:t>5. Проблема как выбрать правильные и подходящие строительные материалы (краски, грунтовки, штукатурку, шпатлевку и т. </a:t>
            </a:r>
            <a:r>
              <a:rPr lang="ru-RU" dirty="0" err="1" smtClean="0"/>
              <a:t>д</a:t>
            </a:r>
            <a:r>
              <a:rPr lang="ru-RU" dirty="0" smtClean="0"/>
              <a:t>);</a:t>
            </a:r>
          </a:p>
          <a:p>
            <a:pPr lvl="0">
              <a:lnSpc>
                <a:spcPct val="150000"/>
              </a:lnSpc>
            </a:pPr>
            <a:r>
              <a:rPr lang="ru-RU" dirty="0" smtClean="0"/>
              <a:t>6. Проблема как уложится в семейный бюджет;</a:t>
            </a:r>
          </a:p>
          <a:p>
            <a:pPr lvl="0">
              <a:lnSpc>
                <a:spcPct val="150000"/>
              </a:lnSpc>
            </a:pPr>
            <a:r>
              <a:rPr lang="ru-RU" dirty="0" smtClean="0"/>
              <a:t>7. Проблема как организовать вывоз строительного мусора.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pPr algn="ctr"/>
            <a:r>
              <a:rPr lang="ru-RU" i="1" u="sng" dirty="0" smtClean="0">
                <a:solidFill>
                  <a:srgbClr val="FF0000"/>
                </a:solidFill>
              </a:rPr>
              <a:t>Ситуация </a:t>
            </a:r>
            <a:endParaRPr lang="ru-RU" i="1" u="sng" dirty="0">
              <a:solidFill>
                <a:srgbClr val="FF0000"/>
              </a:solidFill>
            </a:endParaRPr>
          </a:p>
        </p:txBody>
      </p:sp>
      <p:sp>
        <p:nvSpPr>
          <p:cNvPr id="3" name="Содержимое 2"/>
          <p:cNvSpPr>
            <a:spLocks noGrp="1"/>
          </p:cNvSpPr>
          <p:nvPr>
            <p:ph idx="1"/>
          </p:nvPr>
        </p:nvSpPr>
        <p:spPr>
          <a:xfrm>
            <a:off x="457200" y="908720"/>
            <a:ext cx="8229600" cy="5217443"/>
          </a:xfrm>
        </p:spPr>
        <p:txBody>
          <a:bodyPr>
            <a:normAutofit fontScale="62500" lnSpcReduction="20000"/>
          </a:bodyPr>
          <a:lstStyle/>
          <a:p>
            <a:pPr marL="0" lvl="0" indent="90488" algn="ctr" fontAlgn="base">
              <a:spcBef>
                <a:spcPct val="0"/>
              </a:spcBef>
              <a:spcAft>
                <a:spcPct val="0"/>
              </a:spcAft>
              <a:buNone/>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Иванов И. П. 45 лет, работающий,  собирается летом в двухкомнатной  квартире делать косметический ремонт. Кроме него в квартире проживает его семья: жена, двое </a:t>
            </a:r>
            <a:r>
              <a:rPr kumimoji="0" lang="ru-RU" b="0" i="0" u="none" strike="noStrike" cap="none" normalizeH="0" baseline="0" dirty="0" err="1" smtClean="0">
                <a:ln>
                  <a:noFill/>
                </a:ln>
                <a:solidFill>
                  <a:schemeClr val="tx1"/>
                </a:solidFill>
                <a:effectLst/>
                <a:ea typeface="Times New Roman" pitchFamily="18" charset="0"/>
                <a:cs typeface="Times New Roman" pitchFamily="18" charset="0"/>
              </a:rPr>
              <a:t>н\летних</a:t>
            </a: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детей-школьников, теща-пенсионерка, инвалид 2 группы и кошка.</a:t>
            </a:r>
          </a:p>
          <a:p>
            <a:pPr marL="0" indent="90488" algn="ctr" fontAlgn="base">
              <a:spcBef>
                <a:spcPct val="0"/>
              </a:spcBef>
              <a:spcAft>
                <a:spcPct val="0"/>
              </a:spcAft>
              <a:buNone/>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t>
            </a:r>
            <a:r>
              <a:rPr lang="ru-RU" dirty="0" smtClean="0">
                <a:ea typeface="Times New Roman" pitchFamily="18" charset="0"/>
                <a:cs typeface="Times New Roman" pitchFamily="18" charset="0"/>
              </a:rPr>
              <a:t> У семьи Ивановых имеется дача, куда они выезжают отдыхать летом по выходным. На семейном совете было принято решение во время ремонта пожить на даче 2-3 месяца. </a:t>
            </a:r>
          </a:p>
          <a:p>
            <a:pPr marL="0" lvl="0" indent="90488" algn="ctr" fontAlgn="base">
              <a:spcBef>
                <a:spcPct val="0"/>
              </a:spcBef>
              <a:spcAft>
                <a:spcPct val="0"/>
              </a:spcAft>
              <a:buNone/>
            </a:pPr>
            <a:endParaRPr kumimoji="0" lang="ru-RU" b="0" i="0" u="none" strike="noStrike" cap="none" normalizeH="0" baseline="0" dirty="0" smtClean="0">
              <a:ln>
                <a:noFill/>
              </a:ln>
              <a:solidFill>
                <a:schemeClr val="tx1"/>
              </a:solidFill>
              <a:effectLst/>
              <a:cs typeface="Arial" pitchFamily="34" charset="0"/>
            </a:endParaRPr>
          </a:p>
          <a:p>
            <a:pPr marL="0" lvl="0" indent="90488" algn="ctr" eaLnBrk="0" fontAlgn="base" hangingPunct="0">
              <a:spcBef>
                <a:spcPct val="0"/>
              </a:spcBef>
              <a:spcAft>
                <a:spcPct val="0"/>
              </a:spcAft>
              <a:buNone/>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Сам Иванов работает  в коммерческой фирме и получает зарплату выше прожиточного минимума – 50 000 рублей (иногда дают премию 10 - 15% от зарплаты), жена работает педагогом и получает оклад 25 000 рублей, теща получает пенсию 15 000 рублей и отдает в семейный бюджет 8 000 рублей (на питание и оплату коммунальных услуг). </a:t>
            </a:r>
            <a:endParaRPr kumimoji="0" lang="ru-RU" b="0" i="0" u="none" strike="noStrike" cap="none" normalizeH="0" baseline="0" dirty="0" smtClean="0">
              <a:ln>
                <a:noFill/>
              </a:ln>
              <a:solidFill>
                <a:schemeClr val="tx1"/>
              </a:solidFill>
              <a:effectLst/>
              <a:cs typeface="Arial" pitchFamily="34" charset="0"/>
            </a:endParaRPr>
          </a:p>
          <a:p>
            <a:pPr marL="0" lvl="0" indent="90488" algn="ctr" eaLnBrk="0" fontAlgn="base" hangingPunct="0">
              <a:spcBef>
                <a:spcPct val="0"/>
              </a:spcBef>
              <a:spcAft>
                <a:spcPct val="0"/>
              </a:spcAft>
              <a:buNone/>
            </a:pPr>
            <a:endParaRPr kumimoji="0" lang="ru-RU" b="0" i="0" u="none" strike="noStrike" cap="none" normalizeH="0" baseline="0" dirty="0" smtClean="0">
              <a:ln>
                <a:noFill/>
              </a:ln>
              <a:solidFill>
                <a:schemeClr val="tx1"/>
              </a:solidFill>
              <a:effectLst/>
              <a:cs typeface="Arial" pitchFamily="34" charset="0"/>
            </a:endParaRPr>
          </a:p>
          <a:p>
            <a:pPr marL="0" lvl="0" indent="90488" algn="ctr" eaLnBrk="0" fontAlgn="base" hangingPunct="0">
              <a:spcBef>
                <a:spcPct val="0"/>
              </a:spcBef>
              <a:spcAft>
                <a:spcPct val="0"/>
              </a:spcAft>
              <a:buNone/>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Кроме того  планируют купить хороший (желательно новый) автомобиль, на покупку которого из семейного бюджета они откладывают 5 000 рублей, ежемесячно,  в течение года (но подумывают взять  машину в кредит). </a:t>
            </a:r>
            <a:endParaRPr kumimoji="0" lang="ru-RU" b="0" i="0" u="none" strike="noStrike" cap="none" normalizeH="0" baseline="0" dirty="0" smtClean="0">
              <a:ln>
                <a:noFill/>
              </a:ln>
              <a:solidFill>
                <a:schemeClr val="tx1"/>
              </a:solidFill>
              <a:effectLst/>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pPr algn="ctr"/>
            <a:r>
              <a:rPr lang="ru-RU" sz="2800" b="1" i="1" u="sng" dirty="0" smtClean="0">
                <a:solidFill>
                  <a:srgbClr val="FF0000"/>
                </a:solidFill>
              </a:rPr>
              <a:t>Организация </a:t>
            </a:r>
            <a:r>
              <a:rPr lang="ru-RU" sz="2800" b="1" i="1" u="sng" dirty="0" smtClean="0">
                <a:solidFill>
                  <a:srgbClr val="FF0000"/>
                </a:solidFill>
              </a:rPr>
              <a:t>  ремонта</a:t>
            </a:r>
            <a:r>
              <a:rPr lang="ru-RU" sz="2800" b="1" i="1" u="sng" dirty="0" smtClean="0">
                <a:solidFill>
                  <a:srgbClr val="FF0000"/>
                </a:solidFill>
              </a:rPr>
              <a:t>.</a:t>
            </a:r>
            <a:endParaRPr lang="ru-RU" sz="2800" b="1" i="1" u="sng" dirty="0">
              <a:solidFill>
                <a:srgbClr val="FF0000"/>
              </a:solidFill>
            </a:endParaRPr>
          </a:p>
        </p:txBody>
      </p:sp>
      <p:sp>
        <p:nvSpPr>
          <p:cNvPr id="3" name="Содержимое 2"/>
          <p:cNvSpPr>
            <a:spLocks noGrp="1"/>
          </p:cNvSpPr>
          <p:nvPr>
            <p:ph idx="1"/>
          </p:nvPr>
        </p:nvSpPr>
        <p:spPr>
          <a:xfrm>
            <a:off x="457200" y="1052736"/>
            <a:ext cx="8229600" cy="5073427"/>
          </a:xfrm>
        </p:spPr>
        <p:txBody>
          <a:bodyPr>
            <a:normAutofit fontScale="92500" lnSpcReduction="20000"/>
          </a:bodyPr>
          <a:lstStyle/>
          <a:p>
            <a:pPr marL="0" lvl="0" indent="0" algn="just" eaLnBrk="0" fontAlgn="base" hangingPunct="0">
              <a:spcBef>
                <a:spcPct val="0"/>
              </a:spcBef>
              <a:spcAft>
                <a:spcPct val="0"/>
              </a:spcAft>
              <a:buNone/>
            </a:pPr>
            <a:r>
              <a:rPr lang="ru-RU" dirty="0" smtClean="0">
                <a:ea typeface="Times New Roman" pitchFamily="18" charset="0"/>
                <a:cs typeface="Times New Roman" pitchFamily="18" charset="0"/>
              </a:rPr>
              <a:t> </a:t>
            </a:r>
            <a:r>
              <a:rPr lang="ru-RU" sz="2400" dirty="0" smtClean="0">
                <a:ea typeface="Times New Roman" pitchFamily="18" charset="0"/>
                <a:cs typeface="Times New Roman" pitchFamily="18" charset="0"/>
              </a:rPr>
              <a:t>Ивановы собирается клеить обои в комнатах, красить стены водоэмульсионной краской на кухне, в прихожей и в туалете.  </a:t>
            </a:r>
            <a:endParaRPr lang="ru-RU" sz="2400" dirty="0" smtClean="0">
              <a:cs typeface="Arial" pitchFamily="34" charset="0"/>
            </a:endParaRPr>
          </a:p>
          <a:p>
            <a:pPr marL="0" lvl="0" indent="0" algn="just" eaLnBrk="0" fontAlgn="base" hangingPunct="0">
              <a:spcBef>
                <a:spcPct val="0"/>
              </a:spcBef>
              <a:spcAft>
                <a:spcPct val="0"/>
              </a:spcAft>
              <a:buNone/>
            </a:pPr>
            <a:r>
              <a:rPr lang="ru-RU" sz="2400" dirty="0" smtClean="0">
                <a:ea typeface="Times New Roman" pitchFamily="18" charset="0"/>
                <a:cs typeface="Times New Roman" pitchFamily="18" charset="0"/>
              </a:rPr>
              <a:t>Поверхности в квартире  Ивановых старые, поэтому их желательно укрепить и сделать хорошую подготовку поверхностей под  окрашивание. Для этого следует выполнять технологические операции – </a:t>
            </a:r>
            <a:r>
              <a:rPr lang="ru-RU" sz="2400" i="1" dirty="0" smtClean="0">
                <a:solidFill>
                  <a:srgbClr val="FF0000"/>
                </a:solidFill>
                <a:ea typeface="Times New Roman" pitchFamily="18" charset="0"/>
                <a:cs typeface="Times New Roman" pitchFamily="18" charset="0"/>
              </a:rPr>
              <a:t>очистку,</a:t>
            </a:r>
            <a:r>
              <a:rPr lang="ru-RU" sz="2400" dirty="0" smtClean="0">
                <a:ea typeface="Times New Roman" pitchFamily="18" charset="0"/>
                <a:cs typeface="Times New Roman" pitchFamily="18" charset="0"/>
              </a:rPr>
              <a:t> </a:t>
            </a:r>
            <a:r>
              <a:rPr lang="ru-RU" sz="2400" i="1" dirty="0" smtClean="0">
                <a:solidFill>
                  <a:srgbClr val="FF0000"/>
                </a:solidFill>
                <a:ea typeface="Times New Roman" pitchFamily="18" charset="0"/>
                <a:cs typeface="Times New Roman" pitchFamily="18" charset="0"/>
              </a:rPr>
              <a:t>грунтование и </a:t>
            </a:r>
            <a:r>
              <a:rPr lang="ru-RU" sz="2400" i="1" dirty="0" err="1" smtClean="0">
                <a:solidFill>
                  <a:srgbClr val="FF0000"/>
                </a:solidFill>
                <a:ea typeface="Times New Roman" pitchFamily="18" charset="0"/>
                <a:cs typeface="Times New Roman" pitchFamily="18" charset="0"/>
              </a:rPr>
              <a:t>шпатлевание</a:t>
            </a:r>
            <a:r>
              <a:rPr lang="ru-RU" sz="2400" i="1" dirty="0" smtClean="0">
                <a:solidFill>
                  <a:srgbClr val="FF0000"/>
                </a:solidFill>
                <a:ea typeface="Times New Roman" pitchFamily="18" charset="0"/>
                <a:cs typeface="Times New Roman" pitchFamily="18" charset="0"/>
              </a:rPr>
              <a:t> поверхности. От качественной и правильно произведенной подготовки поверхности зависит заключительное качество окрашенной поверхности.</a:t>
            </a:r>
            <a:endParaRPr lang="ru-RU" sz="2400" i="1" dirty="0" smtClean="0">
              <a:solidFill>
                <a:srgbClr val="FF0000"/>
              </a:solidFill>
              <a:cs typeface="Arial" pitchFamily="34" charset="0"/>
            </a:endParaRPr>
          </a:p>
          <a:p>
            <a:pPr marL="0" indent="0" algn="just" eaLnBrk="0" fontAlgn="base" hangingPunct="0">
              <a:spcBef>
                <a:spcPct val="0"/>
              </a:spcBef>
              <a:spcAft>
                <a:spcPct val="0"/>
              </a:spcAft>
              <a:buNone/>
            </a:pPr>
            <a:r>
              <a:rPr lang="ru-RU" sz="2400" dirty="0" smtClean="0">
                <a:ea typeface="Times New Roman" pitchFamily="18" charset="0"/>
                <a:cs typeface="Times New Roman" pitchFamily="18" charset="0"/>
              </a:rPr>
              <a:t>Иванов И.П. сам ремонтом помещений никогда не занимался, поэтому он решил нанять специалиста-отделочника. </a:t>
            </a:r>
            <a:r>
              <a:rPr lang="ru-RU" sz="2400" dirty="0" smtClean="0">
                <a:cs typeface="Arial" pitchFamily="34" charset="0"/>
              </a:rPr>
              <a:t>Подсчитав общий  доход идущий в семейный бюджет Ивановы решили, что могут сделать недорогой ремонт не влезая в долги и кредиты т. е. приобрести доступный по цене строительный материал и оплатить работу  специалисту.</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285884"/>
          </a:xfrm>
        </p:spPr>
        <p:txBody>
          <a:bodyPr>
            <a:normAutofit fontScale="90000"/>
          </a:bodyPr>
          <a:lstStyle/>
          <a:p>
            <a:pPr lvl="0" algn="ctr" fontAlgn="base">
              <a:spcAft>
                <a:spcPct val="0"/>
              </a:spcAft>
            </a:pPr>
            <a:r>
              <a:rPr lang="ru-RU" sz="3100" dirty="0" smtClean="0">
                <a:latin typeface="Calibri" pitchFamily="34" charset="0"/>
                <a:ea typeface="Times New Roman" pitchFamily="18" charset="0"/>
                <a:cs typeface="Times New Roman" pitchFamily="18" charset="0"/>
              </a:rPr>
              <a:t/>
            </a:r>
            <a:br>
              <a:rPr lang="ru-RU" sz="3100" dirty="0" smtClean="0">
                <a:latin typeface="Calibri" pitchFamily="34" charset="0"/>
                <a:ea typeface="Times New Roman" pitchFamily="18" charset="0"/>
                <a:cs typeface="Times New Roman" pitchFamily="18" charset="0"/>
              </a:rPr>
            </a:br>
            <a:r>
              <a:rPr lang="ru-RU" sz="2700" b="1" dirty="0" smtClean="0">
                <a:solidFill>
                  <a:srgbClr val="FF0000"/>
                </a:solidFill>
                <a:latin typeface="Calibri" pitchFamily="34" charset="0"/>
                <a:ea typeface="Times New Roman" pitchFamily="18" charset="0"/>
                <a:cs typeface="Times New Roman" pitchFamily="18" charset="0"/>
              </a:rPr>
              <a:t> </a:t>
            </a:r>
            <a:r>
              <a:rPr lang="ru-RU" sz="2700" b="1" i="1" u="sng" dirty="0" smtClean="0">
                <a:solidFill>
                  <a:srgbClr val="FF0000"/>
                </a:solidFill>
                <a:latin typeface="Calibri" pitchFamily="34" charset="0"/>
                <a:ea typeface="Times New Roman" pitchFamily="18" charset="0"/>
                <a:cs typeface="Times New Roman" pitchFamily="18" charset="0"/>
              </a:rPr>
              <a:t>Подготовка поверхностей под окрашивание. </a:t>
            </a:r>
            <a:br>
              <a:rPr lang="ru-RU" sz="2700" b="1" i="1" u="sng" dirty="0" smtClean="0">
                <a:solidFill>
                  <a:srgbClr val="FF0000"/>
                </a:solidFill>
                <a:latin typeface="Calibri" pitchFamily="34" charset="0"/>
                <a:ea typeface="Times New Roman" pitchFamily="18" charset="0"/>
                <a:cs typeface="Times New Roman" pitchFamily="18" charset="0"/>
              </a:rPr>
            </a:br>
            <a:r>
              <a:rPr lang="ru-RU" sz="2700" b="1" i="1" u="sng" dirty="0" smtClean="0">
                <a:solidFill>
                  <a:srgbClr val="FF0000"/>
                </a:solidFill>
                <a:latin typeface="Calibri" pitchFamily="34" charset="0"/>
                <a:ea typeface="Times New Roman" pitchFamily="18" charset="0"/>
                <a:cs typeface="Times New Roman" pitchFamily="18" charset="0"/>
              </a:rPr>
              <a:t>Грунтование поверхностей.</a:t>
            </a:r>
            <a:r>
              <a:rPr lang="ru-RU" sz="2700" i="1" u="sng" dirty="0" smtClean="0">
                <a:latin typeface="Calibri" pitchFamily="34" charset="0"/>
                <a:ea typeface="Times New Roman" pitchFamily="18" charset="0"/>
                <a:cs typeface="Times New Roman" pitchFamily="18" charset="0"/>
              </a:rPr>
              <a:t/>
            </a:r>
            <a:br>
              <a:rPr lang="ru-RU" sz="2700" i="1" u="sng" dirty="0" smtClean="0">
                <a:latin typeface="Calibri" pitchFamily="34" charset="0"/>
                <a:ea typeface="Times New Roman" pitchFamily="18" charset="0"/>
                <a:cs typeface="Times New Roman" pitchFamily="18" charset="0"/>
              </a:rPr>
            </a:br>
            <a:endParaRPr lang="ru-RU" sz="2700" i="1" u="sng" dirty="0"/>
          </a:p>
        </p:txBody>
      </p:sp>
      <p:sp>
        <p:nvSpPr>
          <p:cNvPr id="3" name="Содержимое 2"/>
          <p:cNvSpPr>
            <a:spLocks noGrp="1"/>
          </p:cNvSpPr>
          <p:nvPr>
            <p:ph idx="1"/>
          </p:nvPr>
        </p:nvSpPr>
        <p:spPr>
          <a:xfrm>
            <a:off x="457200" y="1428736"/>
            <a:ext cx="8229600" cy="4697427"/>
          </a:xfrm>
        </p:spPr>
        <p:txBody>
          <a:bodyPr>
            <a:normAutofit fontScale="85000" lnSpcReduction="20000"/>
          </a:bodyPr>
          <a:lstStyle/>
          <a:p>
            <a:pPr marL="0" lvl="0" indent="0" algn="just" eaLnBrk="0" fontAlgn="base" hangingPunct="0">
              <a:spcBef>
                <a:spcPct val="0"/>
              </a:spcBef>
              <a:spcAft>
                <a:spcPct val="0"/>
              </a:spcAft>
              <a:buNone/>
            </a:pPr>
            <a:endParaRPr lang="ru-RU" sz="1800" dirty="0" smtClean="0">
              <a:ea typeface="Times New Roman" pitchFamily="18" charset="0"/>
              <a:cs typeface="Times New Roman" pitchFamily="18" charset="0"/>
            </a:endParaRPr>
          </a:p>
          <a:p>
            <a:pPr marL="0" lvl="0" indent="0" algn="just" eaLnBrk="0" fontAlgn="base" hangingPunct="0">
              <a:spcBef>
                <a:spcPct val="0"/>
              </a:spcBef>
              <a:spcAft>
                <a:spcPct val="0"/>
              </a:spcAft>
              <a:buNone/>
            </a:pPr>
            <a:r>
              <a:rPr lang="ru-RU" sz="1800" dirty="0" smtClean="0">
                <a:solidFill>
                  <a:srgbClr val="FF0000"/>
                </a:solidFill>
                <a:cs typeface="Times New Roman" pitchFamily="18" charset="0"/>
              </a:rPr>
              <a:t>  </a:t>
            </a:r>
            <a:r>
              <a:rPr lang="ru-RU" sz="2400" i="1" dirty="0" smtClean="0">
                <a:solidFill>
                  <a:srgbClr val="FF0000"/>
                </a:solidFill>
                <a:cs typeface="Times New Roman" pitchFamily="18" charset="0"/>
              </a:rPr>
              <a:t>Грунтовки </a:t>
            </a:r>
            <a:r>
              <a:rPr lang="ru-RU" sz="2400" dirty="0" smtClean="0">
                <a:cs typeface="Times New Roman" pitchFamily="18" charset="0"/>
              </a:rPr>
              <a:t>– жидкие или полужидкие составы. Любая поверхность, особенно старые,  неодинаково впитывают в себя влагу и обычно бывают неоднородными. Поэтому при подготовке поверхностей следует выбирать подходящую грунтовку с учетом ремонтируемой поверхности.</a:t>
            </a:r>
          </a:p>
          <a:p>
            <a:pPr marL="0" lvl="0" indent="0" algn="just" eaLnBrk="0" fontAlgn="base" hangingPunct="0">
              <a:spcBef>
                <a:spcPct val="0"/>
              </a:spcBef>
              <a:spcAft>
                <a:spcPct val="0"/>
              </a:spcAft>
              <a:buNone/>
            </a:pPr>
            <a:r>
              <a:rPr lang="ru-RU" sz="2400" dirty="0" smtClean="0">
                <a:cs typeface="Times New Roman" pitchFamily="18" charset="0"/>
              </a:rPr>
              <a:t>Подготовив и очистив поверхности от пыли, грязи, старой краски, старых обоев, приступают к её </a:t>
            </a:r>
            <a:r>
              <a:rPr lang="ru-RU" sz="2400" dirty="0" err="1" smtClean="0">
                <a:cs typeface="Times New Roman" pitchFamily="18" charset="0"/>
              </a:rPr>
              <a:t>огрунтовке</a:t>
            </a:r>
            <a:r>
              <a:rPr lang="ru-RU" sz="2400" dirty="0" smtClean="0">
                <a:cs typeface="Times New Roman" pitchFamily="18" charset="0"/>
              </a:rPr>
              <a:t>. </a:t>
            </a:r>
          </a:p>
          <a:p>
            <a:pPr marL="0" lvl="0" indent="0" algn="just" eaLnBrk="0" fontAlgn="base" hangingPunct="0">
              <a:spcBef>
                <a:spcPct val="0"/>
              </a:spcBef>
              <a:spcAft>
                <a:spcPct val="0"/>
              </a:spcAft>
              <a:buNone/>
            </a:pPr>
            <a:r>
              <a:rPr lang="ru-RU" sz="2400" i="1" dirty="0" smtClean="0">
                <a:cs typeface="Times New Roman" pitchFamily="18" charset="0"/>
              </a:rPr>
              <a:t>   </a:t>
            </a:r>
            <a:r>
              <a:rPr lang="ru-RU" sz="2400" i="1" dirty="0" err="1" smtClean="0">
                <a:solidFill>
                  <a:srgbClr val="FF0000"/>
                </a:solidFill>
                <a:cs typeface="Times New Roman" pitchFamily="18" charset="0"/>
              </a:rPr>
              <a:t>Огрунтовка</a:t>
            </a:r>
            <a:r>
              <a:rPr lang="ru-RU" sz="2400" i="1" dirty="0" smtClean="0">
                <a:cs typeface="Times New Roman" pitchFamily="18" charset="0"/>
              </a:rPr>
              <a:t> </a:t>
            </a:r>
            <a:r>
              <a:rPr lang="ru-RU" sz="2400" i="1" dirty="0" smtClean="0">
                <a:solidFill>
                  <a:srgbClr val="FF0000"/>
                </a:solidFill>
                <a:cs typeface="Times New Roman" pitchFamily="18" charset="0"/>
              </a:rPr>
              <a:t>поверхностей </a:t>
            </a:r>
            <a:r>
              <a:rPr lang="ru-RU" sz="2400" dirty="0" smtClean="0">
                <a:cs typeface="Times New Roman" pitchFamily="18" charset="0"/>
              </a:rPr>
              <a:t>выполняется для предварительной обработки основания с целью уменьшения её пористости, улучшения адгезии (сцепления малярного покрытия с основанием).  При высыхании грунтовка образует на поверхности однородную пленку, позволяющую упрочнить верхний слой отделки,  закрепить на поверхности оставшиеся частички пыли. Грунтовку можно наносить кистью, валиком или краскораспылителем. Время схватывания грунтовок от 30 минут до 3 часов. Полное высыхание  грунтовок через 12 часов. </a:t>
            </a:r>
          </a:p>
          <a:p>
            <a:pPr marL="0" lvl="0" indent="0" algn="just" eaLnBrk="0" fontAlgn="base" hangingPunct="0">
              <a:spcBef>
                <a:spcPct val="0"/>
              </a:spcBef>
              <a:spcAft>
                <a:spcPct val="0"/>
              </a:spcAft>
              <a:buNone/>
            </a:pPr>
            <a:r>
              <a:rPr lang="ru-RU" sz="2400" dirty="0" smtClean="0">
                <a:cs typeface="Times New Roman" pitchFamily="18" charset="0"/>
              </a:rPr>
              <a:t>Для правильного использования грунтовки следует читать инструкцию организации-производителя.  </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04664"/>
            <a:ext cx="5486400" cy="432048"/>
          </a:xfrm>
        </p:spPr>
        <p:txBody>
          <a:bodyPr>
            <a:noAutofit/>
          </a:bodyPr>
          <a:lstStyle/>
          <a:p>
            <a:pPr algn="ctr"/>
            <a:r>
              <a:rPr lang="ru-RU" sz="2800" i="1" u="sng" dirty="0" smtClean="0">
                <a:solidFill>
                  <a:srgbClr val="FF0000"/>
                </a:solidFill>
              </a:rPr>
              <a:t>Выбор  грунтовок.  </a:t>
            </a:r>
            <a:endParaRPr lang="ru-RU" sz="2800" i="1" u="sng" dirty="0">
              <a:solidFill>
                <a:srgbClr val="FF0000"/>
              </a:solidFill>
            </a:endParaRPr>
          </a:p>
        </p:txBody>
      </p:sp>
      <p:sp>
        <p:nvSpPr>
          <p:cNvPr id="4" name="Текст 3"/>
          <p:cNvSpPr>
            <a:spLocks noGrp="1"/>
          </p:cNvSpPr>
          <p:nvPr>
            <p:ph type="body" sz="half" idx="2"/>
          </p:nvPr>
        </p:nvSpPr>
        <p:spPr>
          <a:xfrm>
            <a:off x="467544" y="836712"/>
            <a:ext cx="8280920" cy="3096344"/>
          </a:xfrm>
        </p:spPr>
        <p:txBody>
          <a:bodyPr>
            <a:noAutofit/>
          </a:bodyPr>
          <a:lstStyle/>
          <a:p>
            <a:r>
              <a:rPr lang="ru-RU" sz="2000" dirty="0" smtClean="0"/>
              <a:t>Грунтовки бывают следующего назначения:</a:t>
            </a:r>
          </a:p>
          <a:p>
            <a:pPr>
              <a:buFont typeface="Arial" pitchFamily="34" charset="0"/>
              <a:buChar char="•"/>
            </a:pPr>
            <a:r>
              <a:rPr lang="ru-RU" sz="2000" dirty="0" smtClean="0"/>
              <a:t> </a:t>
            </a:r>
            <a:r>
              <a:rPr lang="ru-RU" sz="2000" dirty="0" err="1" smtClean="0"/>
              <a:t>глубокопроникающие</a:t>
            </a:r>
            <a:r>
              <a:rPr lang="ru-RU" sz="2000" dirty="0" smtClean="0"/>
              <a:t> и укрепляющие старые основания;</a:t>
            </a:r>
          </a:p>
          <a:p>
            <a:pPr>
              <a:buFont typeface="Arial" pitchFamily="34" charset="0"/>
              <a:buChar char="•"/>
            </a:pPr>
            <a:r>
              <a:rPr lang="ru-RU" sz="2000" dirty="0" smtClean="0"/>
              <a:t> уменьшающие и выравнивающие впитывающую способность основания;</a:t>
            </a:r>
          </a:p>
          <a:p>
            <a:pPr>
              <a:buFont typeface="Arial" pitchFamily="34" charset="0"/>
              <a:buChar char="•"/>
            </a:pPr>
            <a:r>
              <a:rPr lang="ru-RU" sz="2000" dirty="0" smtClean="0"/>
              <a:t> улучшающие адгезию;</a:t>
            </a:r>
          </a:p>
          <a:p>
            <a:pPr>
              <a:buFont typeface="Arial" pitchFamily="34" charset="0"/>
              <a:buChar char="•"/>
            </a:pPr>
            <a:r>
              <a:rPr lang="ru-RU" sz="2000" dirty="0" smtClean="0"/>
              <a:t> изолирующие;</a:t>
            </a:r>
          </a:p>
          <a:p>
            <a:pPr>
              <a:buFont typeface="Arial" pitchFamily="34" charset="0"/>
              <a:buChar char="•"/>
            </a:pPr>
            <a:r>
              <a:rPr lang="ru-RU" sz="2000" dirty="0" smtClean="0"/>
              <a:t> антикоррозийные.</a:t>
            </a:r>
          </a:p>
          <a:p>
            <a:r>
              <a:rPr lang="ru-RU" sz="2000" dirty="0" smtClean="0"/>
              <a:t>Грунтовки под различные виды окрасок производятся промышленным способом или изготавливаются непосредственно на рабочем месте. Грунтовки промышленного производства значительно лучше по качеству. Изготовление грунтовок на рабочем месте, проблематично требуют много времени и трудовых затрат. </a:t>
            </a:r>
          </a:p>
          <a:p>
            <a:r>
              <a:rPr lang="ru-RU" sz="2000" dirty="0" smtClean="0"/>
              <a:t>Ценовая политика промышленных (готовых) грунтовок от 100 до 800 рублей.  Выпускается в таре от 1 л.   до  15 литров. </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984776" cy="2554545"/>
          </a:xfrm>
          <a:prstGeom prst="rect">
            <a:avLst/>
          </a:prstGeom>
        </p:spPr>
        <p:txBody>
          <a:bodyPr wrap="square">
            <a:spAutoFit/>
          </a:bodyPr>
          <a:lstStyle/>
          <a:p>
            <a:r>
              <a:rPr lang="ru-RU" sz="3200" b="1" i="1" u="sng" dirty="0" smtClean="0">
                <a:solidFill>
                  <a:srgbClr val="FF0000"/>
                </a:solidFill>
              </a:rPr>
              <a:t>Виды  промышленных грунтовок.</a:t>
            </a:r>
          </a:p>
          <a:p>
            <a:endParaRPr lang="ru-RU" sz="3200" b="1" i="1" dirty="0" smtClean="0">
              <a:solidFill>
                <a:srgbClr val="FF0000"/>
              </a:solidFill>
            </a:endParaRPr>
          </a:p>
          <a:p>
            <a:endParaRPr lang="ru-RU" sz="3200" b="1" i="1" dirty="0" smtClean="0">
              <a:solidFill>
                <a:srgbClr val="FF0000"/>
              </a:solidFill>
            </a:endParaRPr>
          </a:p>
          <a:p>
            <a:endParaRPr lang="ru-RU" sz="3200" b="1" i="1" dirty="0" smtClean="0">
              <a:solidFill>
                <a:srgbClr val="FF0000"/>
              </a:solidFill>
            </a:endParaRPr>
          </a:p>
          <a:p>
            <a:endParaRPr lang="ru-RU" sz="3200" b="1" i="1" dirty="0"/>
          </a:p>
        </p:txBody>
      </p:sp>
      <p:pic>
        <p:nvPicPr>
          <p:cNvPr id="3" name="Рисунок 2" descr="C:\Users\Света\Pictures\612b.jpg"/>
          <p:cNvPicPr/>
          <p:nvPr/>
        </p:nvPicPr>
        <p:blipFill>
          <a:blip r:embed="rId2" cstate="print"/>
          <a:srcRect/>
          <a:stretch>
            <a:fillRect/>
          </a:stretch>
        </p:blipFill>
        <p:spPr bwMode="auto">
          <a:xfrm>
            <a:off x="827584" y="1196752"/>
            <a:ext cx="1944216" cy="2160240"/>
          </a:xfrm>
          <a:prstGeom prst="rect">
            <a:avLst/>
          </a:prstGeom>
          <a:noFill/>
          <a:ln w="9525">
            <a:noFill/>
            <a:miter lim="800000"/>
            <a:headEnd/>
            <a:tailEnd/>
          </a:ln>
        </p:spPr>
      </p:pic>
      <p:pic>
        <p:nvPicPr>
          <p:cNvPr id="4" name="Рисунок 3" descr="C:\Users\Света\Pictures\i.jpg"/>
          <p:cNvPicPr/>
          <p:nvPr/>
        </p:nvPicPr>
        <p:blipFill>
          <a:blip r:embed="rId3" cstate="print"/>
          <a:srcRect/>
          <a:stretch>
            <a:fillRect/>
          </a:stretch>
        </p:blipFill>
        <p:spPr bwMode="auto">
          <a:xfrm>
            <a:off x="3275856" y="1196752"/>
            <a:ext cx="1944216" cy="2160240"/>
          </a:xfrm>
          <a:prstGeom prst="rect">
            <a:avLst/>
          </a:prstGeom>
          <a:noFill/>
          <a:ln w="9525">
            <a:noFill/>
            <a:miter lim="800000"/>
            <a:headEnd/>
            <a:tailEnd/>
          </a:ln>
        </p:spPr>
      </p:pic>
      <p:pic>
        <p:nvPicPr>
          <p:cNvPr id="5" name="Рисунок 4" descr="C:\Users\Света\Pictures\280358412.jpg"/>
          <p:cNvPicPr/>
          <p:nvPr/>
        </p:nvPicPr>
        <p:blipFill>
          <a:blip r:embed="rId4" cstate="print"/>
          <a:srcRect/>
          <a:stretch>
            <a:fillRect/>
          </a:stretch>
        </p:blipFill>
        <p:spPr bwMode="auto">
          <a:xfrm>
            <a:off x="5652120" y="1052736"/>
            <a:ext cx="1947276" cy="2448272"/>
          </a:xfrm>
          <a:prstGeom prst="rect">
            <a:avLst/>
          </a:prstGeom>
          <a:noFill/>
          <a:ln w="9525">
            <a:noFill/>
            <a:miter lim="800000"/>
            <a:headEnd/>
            <a:tailEnd/>
          </a:ln>
        </p:spPr>
      </p:pic>
      <p:pic>
        <p:nvPicPr>
          <p:cNvPr id="7" name="Рисунок 6" descr="C:\Users\Света\Desktop\grunt_pod_okrasku_2.jpg"/>
          <p:cNvPicPr/>
          <p:nvPr/>
        </p:nvPicPr>
        <p:blipFill>
          <a:blip r:embed="rId5" cstate="print"/>
          <a:srcRect/>
          <a:stretch>
            <a:fillRect/>
          </a:stretch>
        </p:blipFill>
        <p:spPr bwMode="auto">
          <a:xfrm>
            <a:off x="971600" y="3645024"/>
            <a:ext cx="1944216" cy="1944216"/>
          </a:xfrm>
          <a:prstGeom prst="rect">
            <a:avLst/>
          </a:prstGeom>
          <a:noFill/>
          <a:ln w="9525">
            <a:noFill/>
            <a:miter lim="800000"/>
            <a:headEnd/>
            <a:tailEnd/>
          </a:ln>
        </p:spPr>
      </p:pic>
      <p:pic>
        <p:nvPicPr>
          <p:cNvPr id="8" name="Рисунок 7" descr="C:\Users\Света\Desktop\Некоторые-виды-грунтовки — копия.png"/>
          <p:cNvPicPr/>
          <p:nvPr/>
        </p:nvPicPr>
        <p:blipFill>
          <a:blip r:embed="rId6" cstate="print"/>
          <a:srcRect/>
          <a:stretch>
            <a:fillRect/>
          </a:stretch>
        </p:blipFill>
        <p:spPr bwMode="auto">
          <a:xfrm>
            <a:off x="3779912" y="3573016"/>
            <a:ext cx="3528392" cy="2184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52128"/>
          </a:xfrm>
        </p:spPr>
        <p:txBody>
          <a:bodyPr>
            <a:normAutofit fontScale="90000"/>
          </a:bodyPr>
          <a:lstStyle/>
          <a:p>
            <a:pPr algn="ctr"/>
            <a:r>
              <a:rPr lang="ru-RU" sz="2700" b="1" i="1" u="sng" dirty="0" smtClean="0">
                <a:solidFill>
                  <a:srgbClr val="FF0000"/>
                </a:solidFill>
              </a:rPr>
              <a:t>Подготовка поверхностей под окрашивание. </a:t>
            </a:r>
            <a:br>
              <a:rPr lang="ru-RU" sz="2700" b="1" i="1" u="sng" dirty="0" smtClean="0">
                <a:solidFill>
                  <a:srgbClr val="FF0000"/>
                </a:solidFill>
              </a:rPr>
            </a:br>
            <a:r>
              <a:rPr lang="ru-RU" sz="2700" b="1" i="1" u="sng" dirty="0" err="1" smtClean="0">
                <a:solidFill>
                  <a:srgbClr val="FF0000"/>
                </a:solidFill>
              </a:rPr>
              <a:t>Шпатлевание</a:t>
            </a:r>
            <a:r>
              <a:rPr lang="ru-RU" sz="2700" b="1" i="1" u="sng" dirty="0" smtClean="0">
                <a:solidFill>
                  <a:srgbClr val="FF0000"/>
                </a:solidFill>
              </a:rPr>
              <a:t> поверхностей.</a:t>
            </a:r>
            <a:r>
              <a:rPr lang="ru-RU" sz="2700" dirty="0" smtClean="0"/>
              <a:t/>
            </a:r>
            <a:br>
              <a:rPr lang="ru-RU" sz="2700"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980728"/>
            <a:ext cx="8229600" cy="5616624"/>
          </a:xfrm>
        </p:spPr>
        <p:txBody>
          <a:bodyPr>
            <a:normAutofit fontScale="25000" lnSpcReduction="20000"/>
          </a:bodyPr>
          <a:lstStyle/>
          <a:p>
            <a:pPr algn="just"/>
            <a:r>
              <a:rPr lang="ru-RU" sz="6400" b="1" i="1" dirty="0" smtClean="0">
                <a:solidFill>
                  <a:srgbClr val="FF0000"/>
                </a:solidFill>
                <a:latin typeface="Times New Roman" pitchFamily="18" charset="0"/>
                <a:cs typeface="Times New Roman" pitchFamily="18" charset="0"/>
              </a:rPr>
              <a:t>Шпатлевка </a:t>
            </a:r>
            <a:r>
              <a:rPr lang="ru-RU" sz="6400" dirty="0" smtClean="0">
                <a:latin typeface="Times New Roman" pitchFamily="18" charset="0"/>
                <a:cs typeface="Times New Roman" pitchFamily="18" charset="0"/>
              </a:rPr>
              <a:t>– вязкая пастообразная масса, состоящая из пигментов, наполнителей и </a:t>
            </a:r>
          </a:p>
          <a:p>
            <a:pPr algn="just">
              <a:buNone/>
            </a:pPr>
            <a:r>
              <a:rPr lang="ru-RU" sz="6400" dirty="0" smtClean="0">
                <a:latin typeface="Times New Roman" pitchFamily="18" charset="0"/>
                <a:cs typeface="Times New Roman" pitchFamily="18" charset="0"/>
              </a:rPr>
              <a:t>пленкообразующих веществ. Каждый слой шпатлевки обязательно </a:t>
            </a:r>
            <a:r>
              <a:rPr lang="ru-RU" sz="6400" dirty="0" err="1" smtClean="0">
                <a:latin typeface="Times New Roman" pitchFamily="18" charset="0"/>
                <a:cs typeface="Times New Roman" pitchFamily="18" charset="0"/>
              </a:rPr>
              <a:t>огрунтовывают</a:t>
            </a:r>
            <a:r>
              <a:rPr lang="ru-RU" sz="6400" dirty="0" smtClean="0">
                <a:latin typeface="Times New Roman" pitchFamily="18" charset="0"/>
                <a:cs typeface="Times New Roman" pitchFamily="18" charset="0"/>
              </a:rPr>
              <a:t>. После </a:t>
            </a:r>
          </a:p>
          <a:p>
            <a:pPr algn="just">
              <a:buNone/>
            </a:pPr>
            <a:r>
              <a:rPr lang="ru-RU" sz="6400" dirty="0" smtClean="0">
                <a:latin typeface="Times New Roman" pitchFamily="18" charset="0"/>
                <a:cs typeface="Times New Roman" pitchFamily="18" charset="0"/>
              </a:rPr>
              <a:t>высыхания и шлифования </a:t>
            </a:r>
            <a:r>
              <a:rPr lang="ru-RU" sz="6400" dirty="0" err="1" smtClean="0">
                <a:latin typeface="Times New Roman" pitchFamily="18" charset="0"/>
                <a:cs typeface="Times New Roman" pitchFamily="18" charset="0"/>
              </a:rPr>
              <a:t>шпатлевочный</a:t>
            </a:r>
            <a:r>
              <a:rPr lang="ru-RU" sz="6400" dirty="0" smtClean="0">
                <a:latin typeface="Times New Roman" pitchFamily="18" charset="0"/>
                <a:cs typeface="Times New Roman" pitchFamily="18" charset="0"/>
              </a:rPr>
              <a:t> слой образует однородную, гладкую поверхность, </a:t>
            </a:r>
          </a:p>
          <a:p>
            <a:pPr algn="just">
              <a:buNone/>
            </a:pPr>
            <a:r>
              <a:rPr lang="ru-RU" sz="6400" dirty="0" smtClean="0">
                <a:latin typeface="Times New Roman" pitchFamily="18" charset="0"/>
                <a:cs typeface="Times New Roman" pitchFamily="18" charset="0"/>
              </a:rPr>
              <a:t>готовую к дальнейшей отделке.</a:t>
            </a:r>
          </a:p>
          <a:p>
            <a:pPr algn="just"/>
            <a:r>
              <a:rPr lang="ru-RU" sz="6400" i="1" dirty="0" err="1" smtClean="0">
                <a:solidFill>
                  <a:srgbClr val="FF0000"/>
                </a:solidFill>
                <a:latin typeface="Times New Roman" pitchFamily="18" charset="0"/>
                <a:cs typeface="Times New Roman" pitchFamily="18" charset="0"/>
              </a:rPr>
              <a:t>Шпатлеванием</a:t>
            </a:r>
            <a:r>
              <a:rPr lang="ru-RU" sz="6400" dirty="0" smtClean="0">
                <a:latin typeface="Times New Roman" pitchFamily="18" charset="0"/>
                <a:cs typeface="Times New Roman" pitchFamily="18" charset="0"/>
              </a:rPr>
              <a:t>  выравнивают небольшие (от 2 до 5 мм) неровности и углубления </a:t>
            </a:r>
          </a:p>
          <a:p>
            <a:pPr algn="just">
              <a:buNone/>
            </a:pPr>
            <a:r>
              <a:rPr lang="ru-RU" sz="6400" dirty="0" smtClean="0">
                <a:latin typeface="Times New Roman" pitchFamily="18" charset="0"/>
                <a:cs typeface="Times New Roman" pitchFamily="18" charset="0"/>
              </a:rPr>
              <a:t>поверхности, заполняют поры, раковины, трещины, выбоины и другие дефекты </a:t>
            </a:r>
          </a:p>
          <a:p>
            <a:pPr algn="just">
              <a:buNone/>
            </a:pPr>
            <a:r>
              <a:rPr lang="ru-RU" sz="6400" dirty="0" smtClean="0">
                <a:latin typeface="Times New Roman" pitchFamily="18" charset="0"/>
                <a:cs typeface="Times New Roman" pitchFamily="18" charset="0"/>
              </a:rPr>
              <a:t>поверхности. После высыхания и шлифования должны получиться гладкие, ровные </a:t>
            </a:r>
          </a:p>
          <a:p>
            <a:pPr algn="just">
              <a:buNone/>
            </a:pPr>
            <a:r>
              <a:rPr lang="ru-RU" sz="6400" dirty="0" smtClean="0">
                <a:latin typeface="Times New Roman" pitchFamily="18" charset="0"/>
                <a:cs typeface="Times New Roman" pitchFamily="18" charset="0"/>
              </a:rPr>
              <a:t>поверхности, без трещин и пузырей, пригодные для дальнейшей </a:t>
            </a:r>
            <a:r>
              <a:rPr lang="ru-RU" sz="6400" dirty="0" err="1" smtClean="0">
                <a:latin typeface="Times New Roman" pitchFamily="18" charset="0"/>
                <a:cs typeface="Times New Roman" pitchFamily="18" charset="0"/>
              </a:rPr>
              <a:t>огрунтовки</a:t>
            </a:r>
            <a:r>
              <a:rPr lang="ru-RU" sz="6400" dirty="0" smtClean="0">
                <a:latin typeface="Times New Roman" pitchFamily="18" charset="0"/>
                <a:cs typeface="Times New Roman" pitchFamily="18" charset="0"/>
              </a:rPr>
              <a:t>, окраски, а </a:t>
            </a:r>
          </a:p>
          <a:p>
            <a:pPr algn="just">
              <a:buNone/>
            </a:pPr>
            <a:r>
              <a:rPr lang="ru-RU" sz="6400" dirty="0" smtClean="0">
                <a:latin typeface="Times New Roman" pitchFamily="18" charset="0"/>
                <a:cs typeface="Times New Roman" pitchFamily="18" charset="0"/>
              </a:rPr>
              <a:t>также для оклеивания обоями синтетическими пленками и т. д.  </a:t>
            </a:r>
          </a:p>
          <a:p>
            <a:pPr algn="just"/>
            <a:r>
              <a:rPr lang="ru-RU" sz="6400" i="1" dirty="0" err="1" smtClean="0">
                <a:solidFill>
                  <a:srgbClr val="FF0000"/>
                </a:solidFill>
                <a:latin typeface="Times New Roman" pitchFamily="18" charset="0"/>
                <a:cs typeface="Times New Roman" pitchFamily="18" charset="0"/>
              </a:rPr>
              <a:t>Шпатлевание</a:t>
            </a:r>
            <a:r>
              <a:rPr lang="ru-RU" sz="6400" i="1"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лучше всего вести готовыми </a:t>
            </a:r>
            <a:r>
              <a:rPr lang="ru-RU" sz="6400" dirty="0" err="1" smtClean="0">
                <a:latin typeface="Times New Roman" pitchFamily="18" charset="0"/>
                <a:cs typeface="Times New Roman" pitchFamily="18" charset="0"/>
              </a:rPr>
              <a:t>шпатлевочными</a:t>
            </a:r>
            <a:r>
              <a:rPr lang="ru-RU" sz="6400" dirty="0" smtClean="0">
                <a:latin typeface="Times New Roman" pitchFamily="18" charset="0"/>
                <a:cs typeface="Times New Roman" pitchFamily="18" charset="0"/>
              </a:rPr>
              <a:t> смесями. Для начальных </a:t>
            </a:r>
          </a:p>
          <a:p>
            <a:pPr algn="just">
              <a:buNone/>
            </a:pPr>
            <a:r>
              <a:rPr lang="ru-RU" sz="6400" dirty="0" smtClean="0">
                <a:latin typeface="Times New Roman" pitchFamily="18" charset="0"/>
                <a:cs typeface="Times New Roman" pitchFamily="18" charset="0"/>
              </a:rPr>
              <a:t>слоев шпатлевки следует применять </a:t>
            </a:r>
            <a:r>
              <a:rPr lang="ru-RU" sz="6400" b="1" i="1" dirty="0" smtClean="0">
                <a:latin typeface="Times New Roman" pitchFamily="18" charset="0"/>
                <a:cs typeface="Times New Roman" pitchFamily="18" charset="0"/>
              </a:rPr>
              <a:t>базовые составы</a:t>
            </a:r>
            <a:r>
              <a:rPr lang="ru-RU" sz="6400" i="1"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которые можно наносить толстым </a:t>
            </a:r>
          </a:p>
          <a:p>
            <a:pPr algn="just">
              <a:buNone/>
            </a:pPr>
            <a:r>
              <a:rPr lang="ru-RU" sz="6400" dirty="0" smtClean="0">
                <a:latin typeface="Times New Roman" pitchFamily="18" charset="0"/>
                <a:cs typeface="Times New Roman" pitchFamily="18" charset="0"/>
              </a:rPr>
              <a:t>слоем от 2 до 5 мм. Для последнего слоя применяют </a:t>
            </a:r>
            <a:r>
              <a:rPr lang="ru-RU" sz="6400" b="1" i="1" dirty="0" smtClean="0">
                <a:latin typeface="Times New Roman" pitchFamily="18" charset="0"/>
                <a:cs typeface="Times New Roman" pitchFamily="18" charset="0"/>
              </a:rPr>
              <a:t>финишные составы</a:t>
            </a:r>
            <a:r>
              <a:rPr lang="ru-RU" sz="6400" dirty="0" smtClean="0">
                <a:latin typeface="Times New Roman" pitchFamily="18" charset="0"/>
                <a:cs typeface="Times New Roman" pitchFamily="18" charset="0"/>
              </a:rPr>
              <a:t>, которые более </a:t>
            </a:r>
          </a:p>
          <a:p>
            <a:pPr algn="just">
              <a:buNone/>
            </a:pPr>
            <a:r>
              <a:rPr lang="ru-RU" sz="6400" dirty="0" smtClean="0">
                <a:latin typeface="Times New Roman" pitchFamily="18" charset="0"/>
                <a:cs typeface="Times New Roman" pitchFamily="18" charset="0"/>
              </a:rPr>
              <a:t>эластичнее базовых, хорошо шлифуются и дают более гладкую поверхность. Финишные </a:t>
            </a:r>
          </a:p>
          <a:p>
            <a:pPr algn="just">
              <a:buNone/>
            </a:pPr>
            <a:r>
              <a:rPr lang="ru-RU" sz="6400" dirty="0" smtClean="0">
                <a:latin typeface="Times New Roman" pitchFamily="18" charset="0"/>
                <a:cs typeface="Times New Roman" pitchFamily="18" charset="0"/>
              </a:rPr>
              <a:t>составы наносят «на </a:t>
            </a:r>
            <a:r>
              <a:rPr lang="ru-RU" sz="6400" dirty="0" err="1" smtClean="0">
                <a:latin typeface="Times New Roman" pitchFamily="18" charset="0"/>
                <a:cs typeface="Times New Roman" pitchFamily="18" charset="0"/>
              </a:rPr>
              <a:t>сдир</a:t>
            </a:r>
            <a:r>
              <a:rPr lang="ru-RU" sz="6400" dirty="0" smtClean="0">
                <a:latin typeface="Times New Roman" pitchFamily="18" charset="0"/>
                <a:cs typeface="Times New Roman" pitchFamily="18" charset="0"/>
              </a:rPr>
              <a:t>», тонким слоем от 1 до 2 мм. </a:t>
            </a:r>
          </a:p>
          <a:p>
            <a:pPr algn="just">
              <a:buNone/>
            </a:pPr>
            <a:r>
              <a:rPr lang="ru-RU" sz="6400" dirty="0" smtClean="0">
                <a:latin typeface="Times New Roman" pitchFamily="18" charset="0"/>
                <a:cs typeface="Times New Roman" pitchFamily="18" charset="0"/>
              </a:rPr>
              <a:t>  Существуют различные виды шпаклевок для внутренних работ, которые различаются </a:t>
            </a:r>
            <a:r>
              <a:rPr lang="ru-RU" sz="6400" b="1" i="1" dirty="0" smtClean="0">
                <a:latin typeface="Times New Roman" pitchFamily="18" charset="0"/>
                <a:cs typeface="Times New Roman" pitchFamily="18" charset="0"/>
              </a:rPr>
              <a:t>по </a:t>
            </a:r>
          </a:p>
          <a:p>
            <a:pPr algn="just" fontAlgn="base">
              <a:buNone/>
            </a:pPr>
            <a:r>
              <a:rPr lang="ru-RU" sz="6400" b="1" i="1" dirty="0" smtClean="0">
                <a:latin typeface="Times New Roman" pitchFamily="18" charset="0"/>
                <a:cs typeface="Times New Roman" pitchFamily="18" charset="0"/>
              </a:rPr>
              <a:t>составу вяжущего</a:t>
            </a:r>
            <a:r>
              <a:rPr lang="ru-RU" sz="6400" b="1" i="1" u="sng" dirty="0" smtClean="0">
                <a:latin typeface="Times New Roman" pitchFamily="18" charset="0"/>
                <a:cs typeface="Times New Roman" pitchFamily="18" charset="0"/>
              </a:rPr>
              <a:t>: На основе гипса:</a:t>
            </a:r>
            <a:r>
              <a:rPr lang="ru-RU" sz="6400" dirty="0" smtClean="0">
                <a:latin typeface="Times New Roman" pitchFamily="18" charset="0"/>
                <a:cs typeface="Times New Roman" pitchFamily="18" charset="0"/>
              </a:rPr>
              <a:t> Составными частями являются гипс, полимерные </a:t>
            </a:r>
          </a:p>
          <a:p>
            <a:pPr algn="just" fontAlgn="base">
              <a:buNone/>
            </a:pPr>
            <a:r>
              <a:rPr lang="ru-RU" sz="6400" dirty="0" smtClean="0">
                <a:latin typeface="Times New Roman" pitchFamily="18" charset="0"/>
                <a:cs typeface="Times New Roman" pitchFamily="18" charset="0"/>
              </a:rPr>
              <a:t>добавки, эластичен, отличается белым цветом. Материал «дышит», играя  некоторую роль в </a:t>
            </a:r>
          </a:p>
          <a:p>
            <a:pPr algn="just" fontAlgn="base">
              <a:buNone/>
            </a:pPr>
            <a:r>
              <a:rPr lang="ru-RU" sz="6400" dirty="0" smtClean="0">
                <a:latin typeface="Times New Roman" pitchFamily="18" charset="0"/>
                <a:cs typeface="Times New Roman" pitchFamily="18" charset="0"/>
              </a:rPr>
              <a:t>создании микроклимата в помещении. Однако такая отделка легко  подвергается </a:t>
            </a:r>
          </a:p>
          <a:p>
            <a:pPr algn="just" fontAlgn="base">
              <a:buNone/>
            </a:pPr>
            <a:r>
              <a:rPr lang="ru-RU" sz="6400" dirty="0" smtClean="0">
                <a:latin typeface="Times New Roman" pitchFamily="18" charset="0"/>
                <a:cs typeface="Times New Roman" pitchFamily="18" charset="0"/>
              </a:rPr>
              <a:t>повреждениям во влажных помещениях. Жизнеспособность состава до 1 часа.</a:t>
            </a:r>
          </a:p>
          <a:p>
            <a:pPr algn="just" fontAlgn="base">
              <a:buNone/>
            </a:pPr>
            <a:r>
              <a:rPr lang="ru-RU" sz="6400" b="1" i="1" u="sng" dirty="0" smtClean="0">
                <a:latin typeface="Times New Roman" pitchFamily="18" charset="0"/>
                <a:cs typeface="Times New Roman" pitchFamily="18" charset="0"/>
              </a:rPr>
              <a:t>  На основе цемента:</a:t>
            </a:r>
            <a:r>
              <a:rPr lang="ru-RU" sz="6400" dirty="0" smtClean="0">
                <a:latin typeface="Times New Roman" pitchFamily="18" charset="0"/>
                <a:cs typeface="Times New Roman" pitchFamily="18" charset="0"/>
              </a:rPr>
              <a:t> Подходит цементная шпаклевка для внутренних работ и внешней </a:t>
            </a:r>
          </a:p>
          <a:p>
            <a:pPr algn="just" fontAlgn="base">
              <a:buNone/>
            </a:pPr>
            <a:r>
              <a:rPr lang="ru-RU" sz="6400" dirty="0" smtClean="0">
                <a:latin typeface="Times New Roman" pitchFamily="18" charset="0"/>
                <a:cs typeface="Times New Roman" pitchFamily="18" charset="0"/>
              </a:rPr>
              <a:t>отделки. Стоит в разведенном виде небольшой срок, поэтому использовать лучше в течение </a:t>
            </a:r>
          </a:p>
          <a:p>
            <a:pPr algn="just" fontAlgn="base">
              <a:buNone/>
            </a:pPr>
            <a:r>
              <a:rPr lang="ru-RU" sz="6400" dirty="0" smtClean="0">
                <a:latin typeface="Times New Roman" pitchFamily="18" charset="0"/>
                <a:cs typeface="Times New Roman" pitchFamily="18" charset="0"/>
              </a:rPr>
              <a:t>5-24 часов. Смесь чаще используют в помещениях с повышенным уровнем влажности и </a:t>
            </a:r>
          </a:p>
          <a:p>
            <a:pPr algn="just" fontAlgn="base">
              <a:buNone/>
            </a:pPr>
            <a:r>
              <a:rPr lang="ru-RU" sz="6400" dirty="0" smtClean="0">
                <a:latin typeface="Times New Roman" pitchFamily="18" charset="0"/>
                <a:cs typeface="Times New Roman" pitchFamily="18" charset="0"/>
              </a:rPr>
              <a:t>пара,  например, в ванных или на кухне. Состав менее эластичен. Дает желтый оттенок.</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32656"/>
            <a:ext cx="6480720" cy="288032"/>
          </a:xfrm>
        </p:spPr>
        <p:txBody>
          <a:bodyPr>
            <a:noAutofit/>
          </a:bodyPr>
          <a:lstStyle/>
          <a:p>
            <a:pPr algn="ctr"/>
            <a:r>
              <a:rPr lang="ru-RU" sz="2400" i="1" u="sng" dirty="0" smtClean="0">
                <a:solidFill>
                  <a:srgbClr val="FF0000"/>
                </a:solidFill>
              </a:rPr>
              <a:t>Материалы для </a:t>
            </a:r>
            <a:r>
              <a:rPr lang="ru-RU" sz="2400" i="1" u="sng" dirty="0" err="1" smtClean="0">
                <a:solidFill>
                  <a:srgbClr val="FF0000"/>
                </a:solidFill>
              </a:rPr>
              <a:t>шпатлевочных</a:t>
            </a:r>
            <a:r>
              <a:rPr lang="ru-RU" sz="2400" i="1" u="sng" dirty="0" smtClean="0">
                <a:solidFill>
                  <a:srgbClr val="FF0000"/>
                </a:solidFill>
              </a:rPr>
              <a:t> работ.</a:t>
            </a:r>
            <a:endParaRPr lang="ru-RU" sz="2400" i="1" u="sng" dirty="0">
              <a:solidFill>
                <a:srgbClr val="FF0000"/>
              </a:solidFill>
            </a:endParaRPr>
          </a:p>
        </p:txBody>
      </p:sp>
      <p:sp>
        <p:nvSpPr>
          <p:cNvPr id="4" name="Текст 3"/>
          <p:cNvSpPr>
            <a:spLocks noGrp="1"/>
          </p:cNvSpPr>
          <p:nvPr>
            <p:ph type="body" sz="half" idx="2"/>
          </p:nvPr>
        </p:nvSpPr>
        <p:spPr>
          <a:xfrm>
            <a:off x="395536" y="764704"/>
            <a:ext cx="8280920" cy="2808312"/>
          </a:xfrm>
        </p:spPr>
        <p:txBody>
          <a:bodyPr>
            <a:noAutofit/>
          </a:bodyPr>
          <a:lstStyle/>
          <a:p>
            <a:r>
              <a:rPr lang="ru-RU" sz="1600" b="1" dirty="0" smtClean="0">
                <a:latin typeface="Times New Roman" pitchFamily="18" charset="0"/>
                <a:cs typeface="Times New Roman" pitchFamily="18" charset="0"/>
              </a:rPr>
              <a:t>Какими бывают шпаклевки по внешнему виду и фасовке, в чем их особенности? Шпаклёвка может быть сухой или сразу готовой к использованию.</a:t>
            </a:r>
          </a:p>
          <a:p>
            <a:r>
              <a:rPr lang="ru-RU" sz="1600" dirty="0" smtClean="0">
                <a:latin typeface="Times New Roman" pitchFamily="18" charset="0"/>
                <a:cs typeface="Times New Roman" pitchFamily="18" charset="0"/>
              </a:rPr>
              <a:t>  Сухая шпаклевка обычно представлена в виде порошка и разбавляется водой. Продается данная разновидность обычно в пакетах по 5-25 килограмм. Срок хранения составляет один год. Хранить можно только в сухом виде, так как разведенный состав быстро высыхает.</a:t>
            </a:r>
          </a:p>
          <a:p>
            <a:r>
              <a:rPr lang="ru-RU" sz="1600" dirty="0" smtClean="0">
                <a:latin typeface="Times New Roman" pitchFamily="18" charset="0"/>
                <a:cs typeface="Times New Roman" pitchFamily="18" charset="0"/>
              </a:rPr>
              <a:t>   Готовая шпаклёвка продается на латексной или дисперсионной основе в пластиковых вёдрах. Эта разновидность довольно популярна среди потребителей. Специальные вещества в составе смеси обычно обеспечивают долгое хранение продукта. Разберем плюсы и минусы каждой разновидности.</a:t>
            </a:r>
          </a:p>
          <a:p>
            <a:pPr>
              <a:spcBef>
                <a:spcPts val="0"/>
              </a:spcBef>
            </a:pPr>
            <a:r>
              <a:rPr lang="ru-RU" sz="1600" b="1" dirty="0" smtClean="0">
                <a:solidFill>
                  <a:srgbClr val="FF0000"/>
                </a:solidFill>
                <a:latin typeface="Times New Roman" pitchFamily="18" charset="0"/>
                <a:cs typeface="Times New Roman" pitchFamily="18" charset="0"/>
              </a:rPr>
              <a:t>Сухая (в мешках) - </a:t>
            </a:r>
            <a:r>
              <a:rPr lang="ru-RU" sz="1600" b="1" dirty="0" smtClean="0">
                <a:latin typeface="Times New Roman" pitchFamily="18" charset="0"/>
                <a:cs typeface="Times New Roman" pitchFamily="18" charset="0"/>
              </a:rPr>
              <a:t>ее основные плюсы:</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удобная дозировка;</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возможность выбора консистенции смеси;</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приготовить раствор самостоятельно довольно-таки просто;</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можно долго хранить в закрытой упаковке при любой температуре;</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невысокая цена.</a:t>
            </a:r>
          </a:p>
          <a:p>
            <a:pPr>
              <a:spcBef>
                <a:spcPts val="0"/>
              </a:spcBef>
            </a:pPr>
            <a:r>
              <a:rPr lang="ru-RU" sz="1600" b="1" dirty="0" smtClean="0">
                <a:latin typeface="Times New Roman" pitchFamily="18" charset="0"/>
                <a:cs typeface="Times New Roman" pitchFamily="18" charset="0"/>
              </a:rPr>
              <a:t>Минусы:</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нужно обладать некоторыми навыками, чтобы обеспечить высокое качество и долговечность отделки;</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потеря основных свойств, невозможность использовать по назначению в случае неправильного замешивания;</a:t>
            </a:r>
          </a:p>
          <a:p>
            <a:pPr lvl="0" fontAlgn="base">
              <a:spcBef>
                <a:spcPts val="0"/>
              </a:spcBef>
              <a:buFont typeface="Arial" pitchFamily="34" charset="0"/>
              <a:buChar char="•"/>
            </a:pPr>
            <a:r>
              <a:rPr lang="ru-RU" sz="1600" dirty="0" smtClean="0">
                <a:latin typeface="Times New Roman" pitchFamily="18" charset="0"/>
                <a:cs typeface="Times New Roman" pitchFamily="18" charset="0"/>
              </a:rPr>
              <a:t> высокая скорость высыхания, как следствие – непригодность для последующей обработки, что приводит к сложности в расчете пропорций, а также вызывает необходимость использовать шпаклёвку сразу после разведения;</a:t>
            </a:r>
          </a:p>
          <a:p>
            <a:pPr lvl="0" fontAlgn="base">
              <a:spcBef>
                <a:spcPts val="0"/>
              </a:spcBef>
              <a:buFont typeface="Arial" pitchFamily="34" charset="0"/>
              <a:buChar char="•"/>
            </a:pPr>
            <a:endParaRPr lang="ru-RU" sz="1600" dirty="0" smtClean="0">
              <a:latin typeface="Times New Roman" pitchFamily="18" charset="0"/>
              <a:cs typeface="Times New Roman" pitchFamily="18" charset="0"/>
            </a:endParaRPr>
          </a:p>
          <a:p>
            <a:pPr lvl="0" fontAlgn="base">
              <a:spcBef>
                <a:spcPts val="0"/>
              </a:spcBef>
              <a:buFont typeface="Arial" pitchFamily="34" charset="0"/>
              <a:buChar char="•"/>
            </a:pPr>
            <a:endParaRPr lang="ru-RU" sz="1600" dirty="0" smtClean="0">
              <a:latin typeface="Times New Roman" pitchFamily="18" charset="0"/>
              <a:cs typeface="Times New Roman" pitchFamily="18" charset="0"/>
            </a:endParaRPr>
          </a:p>
          <a:p>
            <a:pPr>
              <a:spcBef>
                <a:spcPts val="0"/>
              </a:spcBef>
            </a:pPr>
            <a:endParaRPr lang="ru-RU"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96944" cy="861774"/>
          </a:xfrm>
          <a:prstGeom prst="rect">
            <a:avLst/>
          </a:prstGeom>
        </p:spPr>
        <p:txBody>
          <a:bodyPr wrap="square">
            <a:spAutoFit/>
          </a:bodyPr>
          <a:lstStyle/>
          <a:p>
            <a:pPr lvl="0" fontAlgn="base">
              <a:spcBef>
                <a:spcPts val="0"/>
              </a:spcBef>
              <a:buFont typeface="Arial" pitchFamily="34" charset="0"/>
              <a:buChar char="•"/>
            </a:pPr>
            <a:r>
              <a:rPr lang="ru-RU"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велика вероятность испортить шпаклёвку при попадании влаги либо при хранении в помещении с высокой влажностью.</a:t>
            </a:r>
          </a:p>
          <a:p>
            <a:pPr lvl="0" fontAlgn="base">
              <a:spcBef>
                <a:spcPts val="0"/>
              </a:spcBef>
            </a:pPr>
            <a:endParaRPr lang="ru-RU" sz="1600" dirty="0" smtClean="0">
              <a:latin typeface="Times New Roman" pitchFamily="18" charset="0"/>
              <a:cs typeface="Times New Roman" pitchFamily="18" charset="0"/>
            </a:endParaRPr>
          </a:p>
        </p:txBody>
      </p:sp>
      <p:sp>
        <p:nvSpPr>
          <p:cNvPr id="2049" name="Rectangle 1"/>
          <p:cNvSpPr>
            <a:spLocks noChangeArrowheads="1"/>
          </p:cNvSpPr>
          <p:nvPr/>
        </p:nvSpPr>
        <p:spPr bwMode="auto">
          <a:xfrm>
            <a:off x="323528" y="-3880207"/>
            <a:ext cx="9727429"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600" dirty="0" smtClean="0">
              <a:solidFill>
                <a:srgbClr val="99CC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Готовая (в ведрах (пастообразная)</a:t>
            </a:r>
            <a:r>
              <a:rPr kumimoji="0" lang="ru-RU" sz="16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плюсы:</a:t>
            </a:r>
            <a:endParaRPr kumimoji="0" lang="ru-RU" sz="16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Готовая шпаклевочная смесь обладает не меньшими достоинствами: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пластичность;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большой срок хранения даже после вскрытия упаковки;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нужно замешивать, возможность наносить сразу после покупки;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простота нанесения;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можно использовать не только для стен, потолков, но и по дереву, металлу или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гипсокартону</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обработанная готовой смесью поверхность обладает высокой прочностью, устойчива к влаге и повреждениям;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Tx/>
              <a:buChar char="•"/>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экономия времени на ремонт.</a:t>
            </a:r>
            <a:r>
              <a:rPr lang="ru-RU" sz="1600" dirty="0" smtClean="0">
                <a:cs typeface="Times New Roman" pitchFamily="18" charset="0"/>
              </a:rPr>
              <a:t>  </a:t>
            </a:r>
            <a:endParaRPr lang="ru-RU" sz="1600" dirty="0" smtClean="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Единственный минус — высокая стоимость.</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1600" dirty="0" smtClean="0">
                <a:latin typeface="Times New Roman" pitchFamily="18" charset="0"/>
                <a:cs typeface="Times New Roman" pitchFamily="18" charset="0"/>
              </a:rPr>
              <a:t>  Ценовая политика шпатлевок от 100 р. до 1000 р.</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ru-RU" sz="1600" dirty="0" smtClean="0">
                <a:latin typeface="Times New Roman" pitchFamily="18" charset="0"/>
                <a:cs typeface="Times New Roman" pitchFamily="18" charset="0"/>
              </a:rPr>
              <a:t> Для правильного использования шпатлевки следует читать инструкцию фирмы-производителя.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descr="C:\Users\Света\Desktop\006-768x512.jpg"/>
          <p:cNvPicPr>
            <a:picLocks noChangeAspect="1" noChangeArrowheads="1"/>
          </p:cNvPicPr>
          <p:nvPr/>
        </p:nvPicPr>
        <p:blipFill>
          <a:blip r:embed="rId2" cstate="print"/>
          <a:srcRect/>
          <a:stretch>
            <a:fillRect/>
          </a:stretch>
        </p:blipFill>
        <p:spPr bwMode="auto">
          <a:xfrm>
            <a:off x="5292080" y="4797152"/>
            <a:ext cx="2448272" cy="1512168"/>
          </a:xfrm>
          <a:prstGeom prst="rect">
            <a:avLst/>
          </a:prstGeom>
          <a:noFill/>
        </p:spPr>
      </p:pic>
      <p:pic>
        <p:nvPicPr>
          <p:cNvPr id="5" name="Рисунок 4" descr="C:\Users\Света\Desktop\gotovaya-shpaklevka-1024x683-1-768x512.jpg"/>
          <p:cNvPicPr/>
          <p:nvPr/>
        </p:nvPicPr>
        <p:blipFill>
          <a:blip r:embed="rId3" cstate="print"/>
          <a:srcRect/>
          <a:stretch>
            <a:fillRect/>
          </a:stretch>
        </p:blipFill>
        <p:spPr bwMode="auto">
          <a:xfrm>
            <a:off x="755576" y="4725144"/>
            <a:ext cx="23431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864</TotalTime>
  <Words>1458</Words>
  <Application>Microsoft Office PowerPoint</Application>
  <PresentationFormat>Экран (4:3)</PresentationFormat>
  <Paragraphs>293</Paragraphs>
  <Slides>18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КЕЙС-ТЕХНОЛОГИЯ  </vt:lpstr>
      <vt:lpstr>Ситуация </vt:lpstr>
      <vt:lpstr>Организация   ремонта.</vt:lpstr>
      <vt:lpstr>  Подготовка поверхностей под окрашивание.  Грунтование поверхностей. </vt:lpstr>
      <vt:lpstr>Выбор  грунтовок.  </vt:lpstr>
      <vt:lpstr>Слайд 6</vt:lpstr>
      <vt:lpstr>Подготовка поверхностей под окрашивание.  Шпатлевание поверхностей.  </vt:lpstr>
      <vt:lpstr>Материалы для шпатлевочных работ.</vt:lpstr>
      <vt:lpstr>Слайд 9</vt:lpstr>
      <vt:lpstr>Виды шпатлевок.</vt:lpstr>
      <vt:lpstr>Совместимость шпатлевок с грунтовками. Лучше всего использовать грунты и шпатлевочные смеси одного  производителя – это обеспечивает идеальную совместимость слоев. «+» - совместимы, «-» - несовместимы     </vt:lpstr>
      <vt:lpstr>Окрашивание поверхностей водоэмульсионной краской. Выбор краски.</vt:lpstr>
      <vt:lpstr>Виды водоэмульсионных красок для внутренних работ.</vt:lpstr>
      <vt:lpstr>Слайд 14</vt:lpstr>
      <vt:lpstr>Виды  водоэмульсионных    красок.</vt:lpstr>
      <vt:lpstr> Инструменты и приспособления.</vt:lpstr>
      <vt:lpstr>ЗАДАНИЯ К КЕЙСУ.</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Света</cp:lastModifiedBy>
  <cp:revision>108</cp:revision>
  <dcterms:created xsi:type="dcterms:W3CDTF">2018-10-29T09:16:06Z</dcterms:created>
  <dcterms:modified xsi:type="dcterms:W3CDTF">2021-10-23T14:42:45Z</dcterms:modified>
</cp:coreProperties>
</file>