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76" r:id="rId5"/>
    <p:sldId id="277" r:id="rId6"/>
    <p:sldId id="278" r:id="rId7"/>
    <p:sldId id="281" r:id="rId8"/>
    <p:sldId id="280" r:id="rId9"/>
    <p:sldId id="261" r:id="rId10"/>
    <p:sldId id="273" r:id="rId11"/>
    <p:sldId id="282" r:id="rId12"/>
    <p:sldId id="266" r:id="rId13"/>
    <p:sldId id="283" r:id="rId14"/>
    <p:sldId id="284" r:id="rId15"/>
    <p:sldId id="285" r:id="rId16"/>
    <p:sldId id="263" r:id="rId17"/>
    <p:sldId id="25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D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2500" autoAdjust="0"/>
    <p:restoredTop sz="94671" autoAdjust="0"/>
  </p:normalViewPr>
  <p:slideViewPr>
    <p:cSldViewPr>
      <p:cViewPr>
        <p:scale>
          <a:sx n="100" d="100"/>
          <a:sy n="100" d="100"/>
        </p:scale>
        <p:origin x="-1152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01.05.2021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470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01.05.2021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01.05.2021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01.05.2021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01.05.2021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1520" y="2060848"/>
            <a:ext cx="8892480" cy="147002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Игротека </a:t>
            </a:r>
            <a:br>
              <a:rPr lang="ru-RU" sz="60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</a:br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в речевом развитии детей среднего </a:t>
            </a:r>
            <a:r>
              <a:rPr lang="ru-RU" sz="60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возраста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87624" y="332656"/>
            <a:ext cx="7884368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ea typeface="SimSun"/>
                <a:cs typeface="Times New Roman"/>
              </a:rPr>
              <a:t>Муниципальное автономное дошкольное образовательное учреждение  </a:t>
            </a:r>
          </a:p>
          <a:p>
            <a:pPr indent="228600"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ea typeface="SimSun"/>
                <a:cs typeface="Times New Roman"/>
              </a:rPr>
              <a:t>«Детский сад  № 1 присмотра и оздоровления» </a:t>
            </a:r>
            <a:endParaRPr lang="ru-RU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83568" y="5301208"/>
            <a:ext cx="8136904" cy="10801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srgbClr val="002060"/>
                </a:solidFill>
                <a:ea typeface="Segoe UI" pitchFamily="34" charset="0"/>
                <a:cs typeface="Segoe UI" pitchFamily="34" charset="0"/>
              </a:rPr>
              <a:t>                                                                                               Воспитатель: </a:t>
            </a:r>
            <a:r>
              <a:rPr lang="ru-RU" sz="1800" b="1" dirty="0" err="1" smtClean="0">
                <a:solidFill>
                  <a:srgbClr val="002060"/>
                </a:solidFill>
                <a:ea typeface="Segoe UI" pitchFamily="34" charset="0"/>
                <a:cs typeface="Segoe UI" pitchFamily="34" charset="0"/>
              </a:rPr>
              <a:t>Белогорцева</a:t>
            </a:r>
            <a:r>
              <a:rPr lang="ru-RU" sz="1800" b="1" dirty="0" smtClean="0">
                <a:solidFill>
                  <a:srgbClr val="002060"/>
                </a:solidFill>
                <a:ea typeface="Segoe UI" pitchFamily="34" charset="0"/>
                <a:cs typeface="Segoe UI" pitchFamily="34" charset="0"/>
              </a:rPr>
              <a:t> Н.А </a:t>
            </a:r>
          </a:p>
          <a:p>
            <a:endParaRPr lang="ru-RU" sz="1800" b="1" dirty="0" smtClean="0">
              <a:solidFill>
                <a:srgbClr val="002060"/>
              </a:solidFill>
              <a:ea typeface="Segoe UI" pitchFamily="34" charset="0"/>
              <a:cs typeface="Segoe UI" pitchFamily="34" charset="0"/>
            </a:endParaRPr>
          </a:p>
          <a:p>
            <a:endParaRPr lang="ru-RU" sz="1800" b="1" dirty="0" smtClean="0">
              <a:solidFill>
                <a:srgbClr val="002060"/>
              </a:solidFill>
              <a:ea typeface="Segoe UI" pitchFamily="34" charset="0"/>
              <a:cs typeface="Segoe UI" pitchFamily="34" charset="0"/>
            </a:endParaRPr>
          </a:p>
          <a:p>
            <a:r>
              <a:rPr lang="ru-RU" sz="1800" b="1" dirty="0" smtClean="0">
                <a:solidFill>
                  <a:srgbClr val="002060"/>
                </a:solidFill>
                <a:ea typeface="Segoe UI" pitchFamily="34" charset="0"/>
                <a:cs typeface="Segoe UI" pitchFamily="34" charset="0"/>
              </a:rPr>
              <a:t>г. Мончегорск  2021г.</a:t>
            </a:r>
          </a:p>
          <a:p>
            <a:endParaRPr lang="ru-RU" sz="1800" b="1" dirty="0" smtClean="0">
              <a:solidFill>
                <a:srgbClr val="002060"/>
              </a:solidFill>
              <a:ea typeface="Segoe UI" pitchFamily="34" charset="0"/>
              <a:cs typeface="Segoe UI" pitchFamily="34" charset="0"/>
            </a:endParaRPr>
          </a:p>
          <a:p>
            <a:endParaRPr lang="ru-RU" sz="1800" dirty="0"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prstClr val="black"/>
                </a:solidFill>
              </a:rPr>
              <a:t>     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G:\НА\рр\развитие речи\зв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965" t="2619" b="5702"/>
          <a:stretch>
            <a:fillRect/>
          </a:stretch>
        </p:blipFill>
        <p:spPr bwMode="auto">
          <a:xfrm rot="20847274">
            <a:off x="423524" y="2513616"/>
            <a:ext cx="3798708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G:\НА\рр\развитие речи\зву.jpg"/>
          <p:cNvPicPr>
            <a:picLocks noChangeAspect="1" noChangeArrowheads="1"/>
          </p:cNvPicPr>
          <p:nvPr/>
        </p:nvPicPr>
        <p:blipFill>
          <a:blip r:embed="rId3" cstate="print"/>
          <a:srcRect t="18216"/>
          <a:stretch>
            <a:fillRect/>
          </a:stretch>
        </p:blipFill>
        <p:spPr bwMode="auto">
          <a:xfrm>
            <a:off x="5156358" y="226384"/>
            <a:ext cx="3460326" cy="2122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G:\НА\рр\развитие речи\чист.jpg"/>
          <p:cNvPicPr>
            <a:picLocks noChangeAspect="1" noChangeArrowheads="1"/>
          </p:cNvPicPr>
          <p:nvPr/>
        </p:nvPicPr>
        <p:blipFill>
          <a:blip r:embed="rId4" cstate="print"/>
          <a:srcRect r="2564" b="6392"/>
          <a:stretch>
            <a:fillRect/>
          </a:stretch>
        </p:blipFill>
        <p:spPr bwMode="auto">
          <a:xfrm>
            <a:off x="3325373" y="4293096"/>
            <a:ext cx="2718822" cy="1959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G:\НА\рр\развитие речи\яз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23246">
            <a:off x="4951723" y="2539714"/>
            <a:ext cx="3552395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G:\НА\рр\развитие речи\лит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222167"/>
            <a:ext cx="2976331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776864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Немаловажным аспектом для воспитания звуковой культуры речи является  речевое дыхание</a:t>
            </a:r>
            <a:endParaRPr lang="ru-RU" sz="28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Picture 2" descr="G:\НА\рр\развитие речи\рр\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8209"/>
          <a:stretch>
            <a:fillRect/>
          </a:stretch>
        </p:blipFill>
        <p:spPr bwMode="auto">
          <a:xfrm>
            <a:off x="1475656" y="1412776"/>
            <a:ext cx="3312368" cy="2706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G:\НА\рр\развитие речи\рр\10.jpg"/>
          <p:cNvPicPr>
            <a:picLocks noChangeAspect="1" noChangeArrowheads="1"/>
          </p:cNvPicPr>
          <p:nvPr/>
        </p:nvPicPr>
        <p:blipFill>
          <a:blip r:embed="rId3" cstate="print"/>
          <a:srcRect l="16262" t="15178"/>
          <a:stretch>
            <a:fillRect/>
          </a:stretch>
        </p:blipFill>
        <p:spPr bwMode="auto">
          <a:xfrm>
            <a:off x="4788024" y="1196752"/>
            <a:ext cx="3707904" cy="2816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9" descr="G:\НА\рр\развитие речи\дыз1.jpg"/>
          <p:cNvPicPr>
            <a:picLocks noChangeAspect="1" noChangeArrowheads="1"/>
          </p:cNvPicPr>
          <p:nvPr/>
        </p:nvPicPr>
        <p:blipFill>
          <a:blip r:embed="rId4" cstate="print"/>
          <a:srcRect t="10869" b="10870"/>
          <a:stretch>
            <a:fillRect/>
          </a:stretch>
        </p:blipFill>
        <p:spPr bwMode="auto">
          <a:xfrm rot="16200000">
            <a:off x="1025606" y="4095074"/>
            <a:ext cx="2484276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G:\НА\рр\развитие речи\дых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4167732"/>
            <a:ext cx="3323861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6203032" cy="922114"/>
          </a:xfrm>
        </p:spPr>
        <p:txBody>
          <a:bodyPr>
            <a:normAutofit/>
          </a:bodyPr>
          <a:lstStyle/>
          <a:p>
            <a:r>
              <a:rPr lang="ru-RU" sz="3200" b="1" u="sng" dirty="0" smtClean="0">
                <a:solidFill>
                  <a:schemeClr val="tx2">
                    <a:lumMod val="75000"/>
                  </a:schemeClr>
                </a:solidFill>
              </a:rPr>
              <a:t>Развитие связной речи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G:\НА\рр\развитие речи\расс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8331" r="11461"/>
          <a:stretch/>
        </p:blipFill>
        <p:spPr bwMode="auto">
          <a:xfrm>
            <a:off x="611560" y="3160633"/>
            <a:ext cx="2600325" cy="2431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G:\НА\рр\развитие речи\опс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2" r="11595"/>
          <a:stretch/>
        </p:blipFill>
        <p:spPr bwMode="auto">
          <a:xfrm>
            <a:off x="5678574" y="3169414"/>
            <a:ext cx="2936875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1138089"/>
            <a:ext cx="84969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игры  способствующие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развитию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связной речи,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также развитию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памяти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,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внимания, коммуникативных способностей: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«Кому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что нужно?»,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«Расскажи о…»,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«Назови одним словом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», «Похож–не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похож»,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«Кто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больше заметит небылиц», «А что потом?», «Так бывает или нет?» и др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составлению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рассказов о предмете,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картине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; пересказу текстов(сюжетов, сказок) придумыванию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своей картины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- способствуют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раздаточные картинки, опорные схемы,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наглядные мыслительные карты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2" descr="G:\НА\рр\развитие речи\сх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55640"/>
            <a:ext cx="2452278" cy="3269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G:\НА\рр\развитие речи\сх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8" b="15634"/>
          <a:stretch/>
        </p:blipFill>
        <p:spPr bwMode="auto">
          <a:xfrm>
            <a:off x="1763688" y="499551"/>
            <a:ext cx="4057129" cy="2257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НА\рр\развитие речи\мнем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6736">
            <a:off x="5764077" y="282135"/>
            <a:ext cx="2949247" cy="22119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:\НА\рр\развитие речи\опсх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557" y="2774115"/>
            <a:ext cx="2547033" cy="33960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G:\НА\рр\развитие речи\рас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636912"/>
            <a:ext cx="3157094" cy="23678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G:\НА\рр\развитие речи\мнем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89371"/>
            <a:ext cx="2448272" cy="32643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G:\НА\рр\развитие речи\опис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085" y="4658874"/>
            <a:ext cx="2855760" cy="21418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12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992888" cy="114300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</a:rPr>
              <a:t>Приобщение детей к художественной литературе</a:t>
            </a:r>
            <a:endParaRPr lang="ru-RU" dirty="0"/>
          </a:p>
        </p:txBody>
      </p:sp>
      <p:pic>
        <p:nvPicPr>
          <p:cNvPr id="4" name="Picture 2" descr="G:\НА\рр\развитие речи\теат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963226"/>
            <a:ext cx="1899642" cy="2531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G:\НА\рр\развитие речи\театр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6435" y="4077072"/>
            <a:ext cx="2463531" cy="1847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G:\НА\рр\развитие речи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22" y="4365105"/>
            <a:ext cx="2304256" cy="172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457200" y="1600201"/>
            <a:ext cx="8229600" cy="27649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развитие речи естественно интегрируется с художественной литературой, поэтому работа по развитию речи часто строится  на материале художественных произведений</a:t>
            </a:r>
          </a:p>
          <a:p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Такие аспекты как: </a:t>
            </a:r>
          </a:p>
          <a:p>
            <a:pPr>
              <a:buFontTx/>
              <a:buChar char="-"/>
            </a:pPr>
            <a:r>
              <a:rPr lang="ru-RU" sz="2600" i="1" dirty="0" smtClean="0">
                <a:solidFill>
                  <a:schemeClr val="tx2">
                    <a:lumMod val="50000"/>
                  </a:schemeClr>
                </a:solidFill>
              </a:rPr>
              <a:t>содержательно-методический 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– помогает определить понимает ли ребёнок смысл произведения;</a:t>
            </a:r>
          </a:p>
          <a:p>
            <a:pPr>
              <a:buFontTx/>
              <a:buChar char="-"/>
            </a:pPr>
            <a:r>
              <a:rPr lang="ru-RU" sz="2600" i="1" dirty="0" smtClean="0">
                <a:solidFill>
                  <a:schemeClr val="tx2">
                    <a:lumMod val="50000"/>
                  </a:schemeClr>
                </a:solidFill>
              </a:rPr>
              <a:t>языковой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 – предполагает выборку из текста слов, фраз, диалогов, которые будут способствовать  тому, чтобы  язык 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художественной 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литературы стал достоянием речи ребёнка;</a:t>
            </a:r>
          </a:p>
          <a:p>
            <a:pPr>
              <a:buFontTx/>
              <a:buChar char="-"/>
            </a:pPr>
            <a:r>
              <a:rPr lang="ru-RU" sz="2600" i="1" dirty="0" smtClean="0">
                <a:solidFill>
                  <a:schemeClr val="tx2">
                    <a:lumMod val="50000"/>
                  </a:schemeClr>
                </a:solidFill>
              </a:rPr>
              <a:t>исполнительский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 – помогает упражняться в выразительном прочтении произведений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8" name="Рисунок 7" descr="https://sun9-38.userapi.com/c855420/v855420508/23e2a4/cJLFbYl477o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996" y="4682380"/>
            <a:ext cx="2342475" cy="1665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5252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НА\рр\развитие речи\ил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103" y="2634097"/>
            <a:ext cx="2303765" cy="30716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НА\рр\развитие речи\илл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628887"/>
            <a:ext cx="2808312" cy="21062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НА\рр\развитие речи\опсх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986" y="188640"/>
            <a:ext cx="3275856" cy="24568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Содержимое 3" descr="DSC00960.JPG"/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246" y="332656"/>
            <a:ext cx="4032874" cy="2264321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8" name="Содержимое 3" descr="DSC00978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26" t="8929" r="6747" b="2944"/>
          <a:stretch/>
        </p:blipFill>
        <p:spPr>
          <a:xfrm>
            <a:off x="291965" y="2504795"/>
            <a:ext cx="3723933" cy="2252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G:\НА\рр\развитие речи\стих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594" y="3278461"/>
            <a:ext cx="2232248" cy="29763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72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8445624" cy="40324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              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использование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игр и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игровых упражнений  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даёт 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большие 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возможности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для 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развития  речи  детей, 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таким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образом: </a:t>
            </a:r>
            <a:endParaRPr lang="ru-RU" sz="2400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повышается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речевая мотивация, успешно развиваются коммуникативные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навыки;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обеспечивается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психологический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комфорт;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дети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запоминают большое количество речевого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материала;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активизируются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высшие психические функции </a:t>
            </a:r>
            <a:r>
              <a:rPr lang="ru-RU" sz="2400" i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(память, 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внимание</a:t>
            </a:r>
            <a:r>
              <a:rPr lang="ru-RU" sz="2400" i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, 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мышление</a:t>
            </a:r>
            <a:r>
              <a:rPr lang="ru-RU" sz="1800" i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)</a:t>
            </a:r>
          </a:p>
          <a:p>
            <a:endParaRPr lang="ru-RU" sz="1800" b="1" i="1" dirty="0" smtClean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  <a:p>
            <a:endParaRPr lang="ru-RU" sz="1800" b="1" i="1" dirty="0" smtClean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5536" y="571481"/>
            <a:ext cx="8176992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 smtClean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  <a:p>
            <a:pPr algn="ctr"/>
            <a:endParaRPr lang="ru-RU" sz="4000" b="1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«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Игротеки» - 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универсальны, их разнообразие  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и наполнение содержанием зависит только от 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нашей (вашей) 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фантазии и желания работать с детьми весело и интересно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.</a:t>
            </a:r>
          </a:p>
          <a:p>
            <a:pPr algn="ctr"/>
            <a:endParaRPr lang="ru-RU" sz="3600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32656"/>
            <a:ext cx="8712968" cy="6264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 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                 </a:t>
            </a:r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Хорошая </a:t>
            </a:r>
            <a:r>
              <a:rPr lang="ru-RU" b="1" u="sng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речь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–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важное условие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                   развития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личности ребёнка. </a:t>
            </a: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Чем </a:t>
            </a:r>
            <a:r>
              <a:rPr lang="ru-RU" sz="30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богаче и правильнее у ребенка речь, тем легче высказывать ему свои мысли, тем шире его возможности в познании окружающего мира, содержательнее и полноценнее отношения со сверстниками и взрослыми, тем активнее осуществляется его психическое </a:t>
            </a: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развитие.</a:t>
            </a:r>
          </a:p>
          <a:p>
            <a:pPr>
              <a:buNone/>
            </a:pP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   Речь </a:t>
            </a:r>
            <a:r>
              <a:rPr lang="ru-RU" sz="30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необходимо формировать и развивать </a:t>
            </a: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в комплексе </a:t>
            </a:r>
            <a:r>
              <a:rPr lang="ru-RU" sz="30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с общим развитием ребёнка. Гораздо успешнее это осуществлять, используя </a:t>
            </a: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игры, так </a:t>
            </a:r>
            <a:r>
              <a:rPr lang="ru-RU" sz="30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как </a:t>
            </a: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игровая </a:t>
            </a:r>
            <a:r>
              <a:rPr lang="ru-RU" sz="30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деятельность является ведущей.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404664"/>
            <a:ext cx="8856984" cy="63367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3000" b="1" u="sng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Игра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sz="3000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– </a:t>
            </a:r>
            <a:r>
              <a:rPr lang="ru-RU" sz="30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прекрасное средство обучения и </a:t>
            </a: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ru-RU" sz="3000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                   </a:t>
            </a: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развития</a:t>
            </a:r>
            <a:r>
              <a:rPr lang="ru-RU" sz="30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, используемое при усвоении </a:t>
            </a:r>
            <a:endParaRPr lang="ru-RU" sz="3000" dirty="0" smtClean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pPr>
              <a:buNone/>
            </a:pPr>
            <a:r>
              <a:rPr lang="ru-RU" sz="30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                   любого </a:t>
            </a:r>
            <a:r>
              <a:rPr lang="ru-RU" sz="30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программного материала. Специально подобранные игры и упражнения дают возможность благоприятно воздействовать на все компоненты речи. В игре ребенок получает возможность обогащать и закреплять словарь, формировать грамматические категории, развивать связную речь, расширять знания об окружающем мире, развивать словесное творчество, развивать коммуникативные навыки.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8389" y="476672"/>
            <a:ext cx="7416824" cy="114300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Направления речевого развития в средней возрастной группе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0848"/>
            <a:ext cx="8424936" cy="44644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</a:rPr>
              <a:t>Формирование словаря</a:t>
            </a:r>
            <a:endParaRPr lang="ru-RU" sz="30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</a:rPr>
              <a:t>Формирование </a:t>
            </a:r>
            <a:r>
              <a:rPr lang="ru-RU" sz="3000" dirty="0">
                <a:solidFill>
                  <a:schemeClr val="tx2">
                    <a:lumMod val="75000"/>
                  </a:schemeClr>
                </a:solidFill>
              </a:rPr>
              <a:t>грамматически правильной </a:t>
            </a: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</a:rPr>
              <a:t>речи</a:t>
            </a:r>
            <a:endParaRPr lang="ru-RU" sz="30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</a:rPr>
              <a:t>Воспитание </a:t>
            </a:r>
            <a:r>
              <a:rPr lang="ru-RU" sz="3000" dirty="0">
                <a:solidFill>
                  <a:schemeClr val="tx2">
                    <a:lumMod val="75000"/>
                  </a:schemeClr>
                </a:solidFill>
              </a:rPr>
              <a:t>звуковой культуры </a:t>
            </a: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</a:rPr>
              <a:t>речи</a:t>
            </a:r>
            <a:endParaRPr lang="ru-RU" sz="30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</a:rPr>
              <a:t>Развитие </a:t>
            </a:r>
            <a:r>
              <a:rPr lang="ru-RU" sz="3000" dirty="0">
                <a:solidFill>
                  <a:schemeClr val="tx2">
                    <a:lumMod val="75000"/>
                  </a:schemeClr>
                </a:solidFill>
              </a:rPr>
              <a:t>связной </a:t>
            </a: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</a:rPr>
              <a:t>речи</a:t>
            </a:r>
            <a:endParaRPr lang="ru-RU" sz="30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</a:rPr>
              <a:t>Приобщение </a:t>
            </a:r>
            <a:r>
              <a:rPr lang="ru-RU" sz="3000" dirty="0">
                <a:solidFill>
                  <a:schemeClr val="tx2">
                    <a:lumMod val="75000"/>
                  </a:schemeClr>
                </a:solidFill>
              </a:rPr>
              <a:t>детей к художественной литературе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776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850106"/>
          </a:xfrm>
        </p:spPr>
        <p:txBody>
          <a:bodyPr>
            <a:normAutofit/>
          </a:bodyPr>
          <a:lstStyle/>
          <a:p>
            <a:r>
              <a:rPr lang="ru-RU" b="1" u="sng" dirty="0">
                <a:solidFill>
                  <a:schemeClr val="tx2">
                    <a:lumMod val="75000"/>
                  </a:schemeClr>
                </a:solidFill>
              </a:rPr>
              <a:t>Формирование </a:t>
            </a:r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</a:rPr>
              <a:t>словаря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640960" cy="5517232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игры включающие  вопросы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 требующие  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ответа-констатации </a:t>
            </a:r>
            <a:r>
              <a:rPr lang="ru-RU" sz="1800" i="1" dirty="0" smtClean="0">
                <a:solidFill>
                  <a:schemeClr val="tx2">
                    <a:lumMod val="75000"/>
                  </a:schemeClr>
                </a:solidFill>
              </a:rPr>
              <a:t>(что</a:t>
            </a:r>
            <a:r>
              <a:rPr lang="ru-RU" sz="1800" i="1" dirty="0">
                <a:solidFill>
                  <a:schemeClr val="tx2">
                    <a:lumMod val="75000"/>
                  </a:schemeClr>
                </a:solidFill>
              </a:rPr>
              <a:t>? г</a:t>
            </a:r>
            <a:r>
              <a:rPr lang="ru-RU" sz="1800" i="1" dirty="0" smtClean="0">
                <a:solidFill>
                  <a:schemeClr val="tx2">
                    <a:lumMod val="75000"/>
                  </a:schemeClr>
                </a:solidFill>
              </a:rPr>
              <a:t>де</a:t>
            </a:r>
            <a:r>
              <a:rPr lang="ru-RU" sz="1800" i="1" dirty="0">
                <a:solidFill>
                  <a:schemeClr val="tx2">
                    <a:lumMod val="75000"/>
                  </a:schemeClr>
                </a:solidFill>
              </a:rPr>
              <a:t>? </a:t>
            </a:r>
            <a:r>
              <a:rPr lang="ru-RU" sz="1800" i="1" dirty="0" smtClean="0">
                <a:solidFill>
                  <a:schemeClr val="tx2">
                    <a:lumMod val="75000"/>
                  </a:schemeClr>
                </a:solidFill>
              </a:rPr>
              <a:t>какой</a:t>
            </a:r>
            <a:r>
              <a:rPr lang="ru-RU" sz="1800" i="1" dirty="0">
                <a:solidFill>
                  <a:schemeClr val="tx2">
                    <a:lumMod val="75000"/>
                  </a:schemeClr>
                </a:solidFill>
              </a:rPr>
              <a:t>?)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или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ответа-размышления </a:t>
            </a:r>
            <a:r>
              <a:rPr lang="ru-RU" sz="1800" i="1" dirty="0" smtClean="0">
                <a:solidFill>
                  <a:schemeClr val="tx2">
                    <a:lumMod val="75000"/>
                  </a:schemeClr>
                </a:solidFill>
              </a:rPr>
              <a:t>(как</a:t>
            </a:r>
            <a:r>
              <a:rPr lang="ru-RU" sz="1800" i="1" dirty="0">
                <a:solidFill>
                  <a:schemeClr val="tx2">
                    <a:lumMod val="75000"/>
                  </a:schemeClr>
                </a:solidFill>
              </a:rPr>
              <a:t>? </a:t>
            </a:r>
            <a:r>
              <a:rPr lang="ru-RU" sz="1800" i="1" dirty="0" smtClean="0">
                <a:solidFill>
                  <a:schemeClr val="tx2">
                    <a:lumMod val="75000"/>
                  </a:schemeClr>
                </a:solidFill>
              </a:rPr>
              <a:t>почему</a:t>
            </a:r>
            <a:r>
              <a:rPr lang="ru-RU" sz="1800" i="1" dirty="0">
                <a:solidFill>
                  <a:schemeClr val="tx2">
                    <a:lumMod val="75000"/>
                  </a:schemeClr>
                </a:solidFill>
              </a:rPr>
              <a:t>? </a:t>
            </a:r>
            <a:r>
              <a:rPr lang="ru-RU" sz="1800" i="1" dirty="0" smtClean="0">
                <a:solidFill>
                  <a:schemeClr val="tx2">
                    <a:lumMod val="75000"/>
                  </a:schemeClr>
                </a:solidFill>
              </a:rPr>
              <a:t>зачем?);</a:t>
            </a:r>
          </a:p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игры с обобщающими словами </a:t>
            </a:r>
            <a:r>
              <a:rPr lang="ru-RU" sz="1800" i="1" dirty="0" smtClean="0">
                <a:solidFill>
                  <a:schemeClr val="tx2">
                    <a:lumMod val="75000"/>
                  </a:schemeClr>
                </a:solidFill>
              </a:rPr>
              <a:t>(посуда, одежда, обувь, животные, овощи, фрукты и </a:t>
            </a:r>
            <a:r>
              <a:rPr lang="ru-RU" sz="1800" i="1" dirty="0" err="1" smtClean="0">
                <a:solidFill>
                  <a:schemeClr val="tx2">
                    <a:lumMod val="75000"/>
                  </a:schemeClr>
                </a:solidFill>
              </a:rPr>
              <a:t>тд</a:t>
            </a:r>
            <a:r>
              <a:rPr lang="ru-RU" sz="1800" i="1" dirty="0" smtClean="0">
                <a:solidFill>
                  <a:schemeClr val="tx2">
                    <a:lumMod val="75000"/>
                  </a:schemeClr>
                </a:solidFill>
              </a:rPr>
              <a:t>);</a:t>
            </a:r>
          </a:p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игры описательного характера </a:t>
            </a:r>
            <a:r>
              <a:rPr lang="ru-RU" sz="1800" i="1" dirty="0" smtClean="0">
                <a:solidFill>
                  <a:schemeClr val="tx2">
                    <a:lumMod val="75000"/>
                  </a:schemeClr>
                </a:solidFill>
              </a:rPr>
              <a:t>(определяющие свойства предмета, сравнение)</a:t>
            </a:r>
            <a:endParaRPr lang="ru-RU" sz="1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G:\НА\рр\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94118"/>
            <a:ext cx="4516499" cy="33873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G:\НА\рр\иг сл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953677"/>
            <a:ext cx="2178242" cy="29043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G:\НА\рр\иг сл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835" y="2894118"/>
            <a:ext cx="3348959" cy="2511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47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G:\НА\рр\развитие речи\IMG_20210429_1524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800708"/>
            <a:ext cx="3024336" cy="22682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G:\НА\рр\развитие речи\1сл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9065">
            <a:off x="161609" y="3320559"/>
            <a:ext cx="3264362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G:\НА\рр\развитие речи\IMG_20210429_1524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746703"/>
            <a:ext cx="3096343" cy="23222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G:\НА\рр\развитие речи\фс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8530">
            <a:off x="5804030" y="3383123"/>
            <a:ext cx="3192355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G:\НА\рр\развитие речи\сх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24944"/>
            <a:ext cx="2700299" cy="36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89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</a:rPr>
              <a:t>Формирование грамматически правильной речи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используем как наглядные пособия  так и игры  включающие вопросы: </a:t>
            </a:r>
          </a:p>
          <a:p>
            <a:pPr>
              <a:buNone/>
            </a:pPr>
            <a:r>
              <a:rPr lang="ru-RU" sz="1800" i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«Что сначала, что потом?»,«Что кому нужно?», «Лото», «Где это я видел?» и др</a:t>
            </a:r>
            <a:r>
              <a:rPr lang="ru-RU" sz="1800" i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.</a:t>
            </a:r>
            <a:endParaRPr lang="ru-RU" sz="1800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2" descr="G:\НА\рр\развитие речи\расс1.jpg"/>
          <p:cNvPicPr>
            <a:picLocks noChangeAspect="1" noChangeArrowheads="1"/>
          </p:cNvPicPr>
          <p:nvPr/>
        </p:nvPicPr>
        <p:blipFill>
          <a:blip r:embed="rId2" cstate="print"/>
          <a:srcRect r="8125" b="17500"/>
          <a:stretch>
            <a:fillRect/>
          </a:stretch>
        </p:blipFill>
        <p:spPr bwMode="auto">
          <a:xfrm>
            <a:off x="1043608" y="2276872"/>
            <a:ext cx="3384376" cy="2279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G:\НА\рр\20.jpg"/>
          <p:cNvPicPr>
            <a:picLocks noChangeAspect="1" noChangeArrowheads="1"/>
          </p:cNvPicPr>
          <p:nvPr/>
        </p:nvPicPr>
        <p:blipFill>
          <a:blip r:embed="rId3" cstate="print"/>
          <a:srcRect l="9157" t="12209" b="8431"/>
          <a:stretch>
            <a:fillRect/>
          </a:stretch>
        </p:blipFill>
        <p:spPr bwMode="auto">
          <a:xfrm>
            <a:off x="5148064" y="2204864"/>
            <a:ext cx="3516923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G:\НА\ФОТО для ЗОЖ\2.jpg"/>
          <p:cNvPicPr>
            <a:picLocks noChangeAspect="1" noChangeArrowheads="1"/>
          </p:cNvPicPr>
          <p:nvPr/>
        </p:nvPicPr>
        <p:blipFill>
          <a:blip r:embed="rId4" cstate="print"/>
          <a:srcRect t="20257" r="8844"/>
          <a:stretch>
            <a:fillRect/>
          </a:stretch>
        </p:blipFill>
        <p:spPr bwMode="auto">
          <a:xfrm>
            <a:off x="1331640" y="4293096"/>
            <a:ext cx="3512034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Vika\AppData\Local\Microsoft\Windows\Temporary Internet Files\Content.Word\IMG_20201223_17112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365104"/>
            <a:ext cx="2952328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НА\рр\развитие речи\фс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251854" y="68626"/>
            <a:ext cx="2880321" cy="3840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G:\НА\рр\развитие речи\прав п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363524">
            <a:off x="6564150" y="299327"/>
            <a:ext cx="2116840" cy="2822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G:\НА\рр\развитие речи\пр п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50047">
            <a:off x="6939560" y="2910938"/>
            <a:ext cx="1761660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G:\НА\рр\развитие речи\пр 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527928">
            <a:off x="275039" y="3838265"/>
            <a:ext cx="3024336" cy="2268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8" descr="G:\НА\рр\развитие речи\иг1.jpg"/>
          <p:cNvPicPr>
            <a:picLocks noGrp="1"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432014">
            <a:off x="83222" y="1594040"/>
            <a:ext cx="2736304" cy="2052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G:\НА\рр\развитие речи\иг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3429000"/>
            <a:ext cx="3840426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080" y="0"/>
            <a:ext cx="8280920" cy="1143000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dirty="0"/>
              <a:t>     </a:t>
            </a:r>
            <a:r>
              <a:rPr lang="ru-RU" sz="4000" b="1" u="sng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Воспитание звуковой культуры речи</a:t>
            </a:r>
            <a:endParaRPr lang="ru-RU" sz="4000" b="1" u="sng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96752"/>
            <a:ext cx="8640960" cy="4525963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обучаем детей правильному произношению звука по следующей структуре: рассказ о звуке, включённый в </a:t>
            </a:r>
            <a:r>
              <a:rPr lang="ru-RU" sz="1600" i="1" dirty="0" smtClean="0">
                <a:solidFill>
                  <a:srgbClr val="002060"/>
                </a:solidFill>
              </a:rPr>
              <a:t>«Сказку Весёлого язычка»; </a:t>
            </a:r>
            <a:r>
              <a:rPr lang="ru-RU" sz="1600" dirty="0" smtClean="0">
                <a:solidFill>
                  <a:srgbClr val="002060"/>
                </a:solidFill>
              </a:rPr>
              <a:t>фиксируем внимание детей на произношении звука, связывает его с конкретным образом </a:t>
            </a:r>
            <a:r>
              <a:rPr lang="ru-RU" sz="1600" i="1" dirty="0" smtClean="0">
                <a:solidFill>
                  <a:srgbClr val="002060"/>
                </a:solidFill>
              </a:rPr>
              <a:t>(звук з — песня комара, звук ж—жука, звук/? — мотора самолета и т. п.), </a:t>
            </a:r>
            <a:r>
              <a:rPr lang="ru-RU" sz="1600" dirty="0" smtClean="0">
                <a:solidFill>
                  <a:srgbClr val="002060"/>
                </a:solidFill>
              </a:rPr>
              <a:t>побуждаю к произношению звука по подражанию;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объясняем артикуляцию звука;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прорабатываем с детьми речевое дыхание, многократно произносим изолированный звук, формируем звуковую и интонационную выразительность речи.</a:t>
            </a:r>
          </a:p>
          <a:p>
            <a:r>
              <a:rPr lang="ru-RU" sz="1600" dirty="0">
                <a:solidFill>
                  <a:srgbClr val="002060"/>
                </a:solidFill>
              </a:rPr>
              <a:t>о</a:t>
            </a:r>
            <a:r>
              <a:rPr lang="ru-RU" sz="1600" dirty="0" smtClean="0">
                <a:solidFill>
                  <a:srgbClr val="002060"/>
                </a:solidFill>
              </a:rPr>
              <a:t>трабатываем произношения звука в словах, несложных фразах, шуток-</a:t>
            </a:r>
            <a:r>
              <a:rPr lang="ru-RU" sz="1600" dirty="0" err="1" smtClean="0">
                <a:solidFill>
                  <a:srgbClr val="002060"/>
                </a:solidFill>
              </a:rPr>
              <a:t>чистоговорок</a:t>
            </a:r>
            <a:r>
              <a:rPr lang="ru-RU" sz="1600" i="1" dirty="0" smtClean="0">
                <a:solidFill>
                  <a:srgbClr val="002060"/>
                </a:solidFill>
              </a:rPr>
              <a:t> </a:t>
            </a:r>
          </a:p>
          <a:p>
            <a:pPr>
              <a:buNone/>
            </a:pPr>
            <a:r>
              <a:rPr lang="ru-RU" sz="1600" i="1" dirty="0" smtClean="0">
                <a:solidFill>
                  <a:srgbClr val="002060"/>
                </a:solidFill>
              </a:rPr>
              <a:t>        (</a:t>
            </a:r>
            <a:r>
              <a:rPr lang="ru-RU" sz="1600" i="1" dirty="0" err="1" smtClean="0">
                <a:solidFill>
                  <a:srgbClr val="002060"/>
                </a:solidFill>
              </a:rPr>
              <a:t>цы-цы-цы</a:t>
            </a:r>
            <a:r>
              <a:rPr lang="ru-RU" sz="1600" i="1" dirty="0" smtClean="0">
                <a:solidFill>
                  <a:srgbClr val="002060"/>
                </a:solidFill>
              </a:rPr>
              <a:t> — мы ели огурцы, </a:t>
            </a:r>
            <a:r>
              <a:rPr lang="ru-RU" sz="1600" i="1" dirty="0" err="1" smtClean="0">
                <a:solidFill>
                  <a:srgbClr val="002060"/>
                </a:solidFill>
              </a:rPr>
              <a:t>ри-ри-ри</a:t>
            </a:r>
            <a:r>
              <a:rPr lang="ru-RU" sz="1600" i="1" dirty="0" smtClean="0">
                <a:solidFill>
                  <a:srgbClr val="002060"/>
                </a:solidFill>
              </a:rPr>
              <a:t> — горят фонари и т.д.). </a:t>
            </a: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НА\рр\развитие речи\IMG_20210421_092433.jpg"/>
          <p:cNvPicPr>
            <a:picLocks noChangeAspect="1" noChangeArrowheads="1"/>
          </p:cNvPicPr>
          <p:nvPr/>
        </p:nvPicPr>
        <p:blipFill>
          <a:blip r:embed="rId2" cstate="print"/>
          <a:srcRect t="21858" r="3279"/>
          <a:stretch>
            <a:fillRect/>
          </a:stretch>
        </p:blipFill>
        <p:spPr bwMode="auto">
          <a:xfrm>
            <a:off x="395536" y="4005064"/>
            <a:ext cx="3096344" cy="1876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G:\НА\рр\развитие речи\зв.jpg"/>
          <p:cNvPicPr>
            <a:picLocks noChangeAspect="1" noChangeArrowheads="1"/>
          </p:cNvPicPr>
          <p:nvPr/>
        </p:nvPicPr>
        <p:blipFill>
          <a:blip r:embed="rId3" cstate="print"/>
          <a:srcRect t="25000" r="3125"/>
          <a:stretch>
            <a:fillRect/>
          </a:stretch>
        </p:blipFill>
        <p:spPr bwMode="auto">
          <a:xfrm>
            <a:off x="5724128" y="4077072"/>
            <a:ext cx="3100345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G:\НА\рр\развитие речи\ар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4581128"/>
            <a:ext cx="259228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2231</TotalTime>
  <Words>523</Words>
  <Application>Microsoft Office PowerPoint</Application>
  <PresentationFormat>Экран (4:3)</PresentationFormat>
  <Paragraphs>59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Игротека  в речевом развитии детей среднего возраста</vt:lpstr>
      <vt:lpstr>Презентация PowerPoint</vt:lpstr>
      <vt:lpstr>Презентация PowerPoint</vt:lpstr>
      <vt:lpstr>Направления речевого развития в средней возрастной группе</vt:lpstr>
      <vt:lpstr>Формирование словаря</vt:lpstr>
      <vt:lpstr>Презентация PowerPoint</vt:lpstr>
      <vt:lpstr>Формирование грамматически правильной речи</vt:lpstr>
      <vt:lpstr>Презентация PowerPoint</vt:lpstr>
      <vt:lpstr>     Воспитание звуковой культуры речи</vt:lpstr>
      <vt:lpstr>     </vt:lpstr>
      <vt:lpstr>Немаловажным аспектом для воспитания звуковой культуры речи является  речевое дыхание</vt:lpstr>
      <vt:lpstr>Развитие связной речи</vt:lpstr>
      <vt:lpstr>Презентация PowerPoint</vt:lpstr>
      <vt:lpstr>Приобщение детей к художественной литературе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Vika</cp:lastModifiedBy>
  <cp:revision>125</cp:revision>
  <dcterms:created xsi:type="dcterms:W3CDTF">2013-01-06T18:32:13Z</dcterms:created>
  <dcterms:modified xsi:type="dcterms:W3CDTF">2021-05-01T14:04:23Z</dcterms:modified>
</cp:coreProperties>
</file>