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64" r:id="rId4"/>
    <p:sldId id="266" r:id="rId5"/>
    <p:sldId id="304" r:id="rId6"/>
    <p:sldId id="257" r:id="rId7"/>
    <p:sldId id="259" r:id="rId8"/>
    <p:sldId id="261" r:id="rId9"/>
    <p:sldId id="275" r:id="rId10"/>
    <p:sldId id="272" r:id="rId11"/>
    <p:sldId id="277" r:id="rId12"/>
    <p:sldId id="288" r:id="rId13"/>
    <p:sldId id="262" r:id="rId14"/>
    <p:sldId id="279" r:id="rId15"/>
    <p:sldId id="263" r:id="rId16"/>
    <p:sldId id="285" r:id="rId17"/>
    <p:sldId id="280" r:id="rId18"/>
    <p:sldId id="305" r:id="rId19"/>
    <p:sldId id="282" r:id="rId20"/>
    <p:sldId id="284" r:id="rId21"/>
    <p:sldId id="289" r:id="rId22"/>
    <p:sldId id="290" r:id="rId23"/>
    <p:sldId id="292" r:id="rId24"/>
    <p:sldId id="294" r:id="rId25"/>
    <p:sldId id="29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BF8B6-8197-455E-A012-5AB877303D09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CFF65-C4D4-4B95-BE1E-1FF160AD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Повышение мотивации и активности обучающихся при использовании ИКТ на уроках математики.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</a:t>
            </a:r>
            <a:r>
              <a:rPr lang="ru-RU" dirty="0" smtClean="0"/>
              <a:t>учитель математики</a:t>
            </a:r>
          </a:p>
          <a:p>
            <a:r>
              <a:rPr lang="ru-RU" dirty="0" err="1" smtClean="0"/>
              <a:t>Кощукова</a:t>
            </a:r>
            <a:r>
              <a:rPr lang="ru-RU" dirty="0" smtClean="0"/>
              <a:t> Л</a:t>
            </a:r>
            <a:r>
              <a:rPr lang="ru-RU" dirty="0" smtClean="0"/>
              <a:t>юбовь Ивановна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Итак, компьютер может представлять: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40768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Источник учебной информации;</a:t>
            </a:r>
          </a:p>
          <a:p>
            <a:r>
              <a:rPr lang="ru-RU" dirty="0" smtClean="0"/>
              <a:t>Наглядное пособие (качественно нового уровня с возможностями мультимедиа);</a:t>
            </a:r>
          </a:p>
          <a:p>
            <a:r>
              <a:rPr lang="ru-RU" dirty="0" smtClean="0"/>
              <a:t>Тренажёр;</a:t>
            </a:r>
          </a:p>
          <a:p>
            <a:r>
              <a:rPr lang="ru-RU" dirty="0" smtClean="0"/>
              <a:t>Средство диагностики и контроля.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Приведу в качестве примеров виды деятельности с использованием компьютера на различных этапах обучения.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ЭТАП УСВОЕНИЯ НОВЫХ ЗНАНИЙ.</a:t>
            </a:r>
            <a:endParaRPr lang="ru-RU" dirty="0"/>
          </a:p>
        </p:txBody>
      </p:sp>
      <p:sp>
        <p:nvSpPr>
          <p:cNvPr id="2457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На этом этапе </a:t>
            </a:r>
            <a:r>
              <a:rPr lang="ru-RU" sz="2400" dirty="0" smtClean="0"/>
              <a:t>ВОЗМОЖНО и ЖЕЛАТЕЛЬНО </a:t>
            </a:r>
            <a:r>
              <a:rPr lang="ru-RU" dirty="0" smtClean="0"/>
              <a:t>использовать </a:t>
            </a:r>
            <a:r>
              <a:rPr lang="ru-RU" b="1" i="1" dirty="0" smtClean="0"/>
              <a:t>компьютерные презентации </a:t>
            </a:r>
            <a:r>
              <a:rPr lang="ru-RU" dirty="0" smtClean="0"/>
              <a:t>как наглядное пособие и источник учебной информации;</a:t>
            </a:r>
          </a:p>
          <a:p>
            <a:r>
              <a:rPr lang="ru-RU" dirty="0" smtClean="0"/>
              <a:t>Визуальное представление определений, формул, теорем и их доказательств, качественных чертежей к геометрическим задачам, предъявление подвижных зрительных образов в качестве основы для осознанного овладения научными фактами обеспечивает эффективное усвоение учащимися новых знаний и умений.  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Презентации.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/>
              <a:t>И</a:t>
            </a:r>
            <a:r>
              <a:rPr lang="ru-RU" dirty="0" smtClean="0"/>
              <a:t>спользую </a:t>
            </a:r>
            <a:r>
              <a:rPr lang="ru-RU" dirty="0"/>
              <a:t>презентации, созданные самостоятельно средствами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Point</a:t>
            </a:r>
            <a:r>
              <a:rPr lang="ru-RU" dirty="0"/>
              <a:t> или удачные, найденные в сети Интернет, но дополнительно переработанные под контингент </a:t>
            </a:r>
            <a:r>
              <a:rPr lang="ru-RU" dirty="0" smtClean="0"/>
              <a:t>обучающихся </a:t>
            </a:r>
            <a:r>
              <a:rPr lang="ru-RU" dirty="0"/>
              <a:t>своей школы, что позволяет: </a:t>
            </a:r>
          </a:p>
          <a:p>
            <a:r>
              <a:rPr lang="ru-RU" dirty="0"/>
              <a:t>продемонстрировать ученикам аккуратные, четкие образцы оформления решений;</a:t>
            </a:r>
          </a:p>
          <a:p>
            <a:r>
              <a:rPr lang="ru-RU" dirty="0"/>
              <a:t>продемонстрировать абсолютно абстрактные понятия и объекты;</a:t>
            </a:r>
          </a:p>
          <a:p>
            <a:r>
              <a:rPr lang="ru-RU" dirty="0"/>
              <a:t>достичь оптимального темпа работы ученика;</a:t>
            </a:r>
          </a:p>
          <a:p>
            <a:r>
              <a:rPr lang="ru-RU" dirty="0"/>
              <a:t> повысить уровень наглядности в ходе обучения;</a:t>
            </a:r>
          </a:p>
          <a:p>
            <a:r>
              <a:rPr lang="ru-RU" dirty="0"/>
              <a:t>изучить большее количество материала;</a:t>
            </a:r>
          </a:p>
          <a:p>
            <a:r>
              <a:rPr lang="ru-RU" dirty="0"/>
              <a:t>показать ученикам красоту геометрических чертежей;</a:t>
            </a:r>
          </a:p>
          <a:p>
            <a:r>
              <a:rPr lang="ru-RU" dirty="0"/>
              <a:t>повысить познавательный интерес;</a:t>
            </a:r>
          </a:p>
          <a:p>
            <a:r>
              <a:rPr lang="ru-RU" dirty="0"/>
              <a:t>внести элементы занимательности, оживить учебный процесс;</a:t>
            </a:r>
          </a:p>
          <a:p>
            <a:r>
              <a:rPr lang="ru-RU" dirty="0"/>
              <a:t>ввести уровневую дифференциацию обучения;</a:t>
            </a:r>
          </a:p>
          <a:p>
            <a:r>
              <a:rPr lang="ru-RU" dirty="0"/>
              <a:t>подтолкнуть учеников использовать домашний ПК для изучения математики;</a:t>
            </a:r>
          </a:p>
          <a:p>
            <a:r>
              <a:rPr lang="ru-RU" dirty="0"/>
              <a:t>достичь эффекта быстрой обратной связи.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Применение презентаций на уроке позволяет: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более </a:t>
            </a:r>
            <a:r>
              <a:rPr lang="ru-RU" dirty="0"/>
              <a:t>качественно реализовать принципы наглядности и доступности при обучении,</a:t>
            </a:r>
          </a:p>
          <a:p>
            <a:r>
              <a:rPr lang="ru-RU" dirty="0"/>
              <a:t>эффективнее использовать время на уроке. </a:t>
            </a:r>
          </a:p>
          <a:p>
            <a:r>
              <a:rPr lang="ru-RU" dirty="0"/>
              <a:t>создавать проблемные ситуации на уроке, что активизирует познавательную деятельность учащихся.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/>
              <a:t>ЭТАП ПРОВЕРКИ ПОНИМАНИЯ И ЗАКРЕПЛЕНИЯ НОВЫХ ЗНАНИЙ И СПОСОБОВ ДЕЙСТВИЙ.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736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Тесты;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Дидактические игры;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Диктанты.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В реализации это один из самых простых этапов. И, что немаловажно, можно наблюдать почти сразу положительный педагогический эффект.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Быстрое получение результатов;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Учитель в этот момент почти свободен от рутинных операций;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Отсутствие субъективного фактора;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Оперативность.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Тестирование.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Обучающие </a:t>
            </a:r>
            <a:r>
              <a:rPr lang="ru-RU" dirty="0"/>
              <a:t>тесты использую с целью тренировки и отработки знаний и умений учащихся по изучаемой теме. Данные тесты предназначены для выработки навыка применения полученных знаний при выполнении определенных заданий, ученик сразу видит свои ошибки и имеет возможность их исправить с другой попыткой. Контролирующие тесты предназначены для проверки знаний учащихся по теме. Тестирование позволяет организовать </a:t>
            </a:r>
            <a:r>
              <a:rPr lang="ru-RU" dirty="0" err="1"/>
              <a:t>самоаттестацию</a:t>
            </a:r>
            <a:r>
              <a:rPr lang="ru-RU" dirty="0"/>
              <a:t> учащихся (проверить свои знания без участия учителя.)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Эффективна </a:t>
            </a:r>
            <a:r>
              <a:rPr lang="ru-RU" dirty="0"/>
              <a:t>на уроке лекция с использованием </a:t>
            </a:r>
            <a:r>
              <a:rPr lang="ru-RU" dirty="0" err="1"/>
              <a:t>мультимедийного</a:t>
            </a:r>
            <a:r>
              <a:rPr lang="ru-RU" dirty="0"/>
              <a:t> проектора, когда компьютер позволяет учителю расширить возможности обычной лекции, демонстрировать </a:t>
            </a:r>
            <a:r>
              <a:rPr lang="ru-RU" dirty="0" smtClean="0"/>
              <a:t>обучающимся </a:t>
            </a:r>
            <a:r>
              <a:rPr lang="ru-RU" dirty="0"/>
              <a:t>красочные чертежи и проводить построения «в реальном времени», для пояснения использовать звук и анимацию, быстрые ссылки на ранее изученный </a:t>
            </a:r>
            <a:r>
              <a:rPr lang="ru-RU" dirty="0" smtClean="0"/>
              <a:t>материал.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СОВРЕМЕННЫЕ ДИДАКТИЧЕСКИЕ ПОСОБИЯ</a:t>
            </a:r>
            <a:endParaRPr lang="ru-RU" dirty="0"/>
          </a:p>
        </p:txBody>
      </p:sp>
      <p:sp>
        <p:nvSpPr>
          <p:cNvPr id="27651" name="Содержимое 2"/>
          <p:cNvSpPr>
            <a:spLocks noGrp="1"/>
          </p:cNvSpPr>
          <p:nvPr>
            <p:ph sz="quarter" idx="1"/>
          </p:nvPr>
        </p:nvSpPr>
        <p:spPr>
          <a:xfrm>
            <a:off x="642938" y="1600200"/>
            <a:ext cx="8501062" cy="48736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mtClean="0"/>
              <a:t>Мультимедийные пособия;</a:t>
            </a:r>
          </a:p>
          <a:p>
            <a:pPr>
              <a:buFont typeface="Wingdings" pitchFamily="2" charset="2"/>
              <a:buChar char="q"/>
            </a:pPr>
            <a:r>
              <a:rPr lang="ru-RU" smtClean="0"/>
              <a:t>Ресурсы ИНТЕРНЕТ:</a:t>
            </a:r>
          </a:p>
          <a:p>
            <a:pPr algn="ctr">
              <a:buFont typeface="Wingdings" pitchFamily="2" charset="2"/>
              <a:buChar char="v"/>
            </a:pPr>
            <a:r>
              <a:rPr lang="ru-RU" smtClean="0"/>
              <a:t>Сайты учителей;</a:t>
            </a:r>
          </a:p>
          <a:p>
            <a:pPr algn="ctr">
              <a:buFont typeface="Wingdings" pitchFamily="2" charset="2"/>
              <a:buChar char="v"/>
            </a:pPr>
            <a:r>
              <a:rPr lang="ru-RU" smtClean="0"/>
              <a:t>Методические сайты.</a:t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4675" y="304800"/>
            <a:ext cx="8001000" cy="1323975"/>
          </a:xfrm>
        </p:spPr>
        <p:txBody>
          <a:bodyPr/>
          <a:lstStyle/>
          <a:p>
            <a:pPr algn="ctr"/>
            <a:r>
              <a:rPr lang="ru-RU" sz="4600" b="1" smtClean="0"/>
              <a:t>Электронные ресурсы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2636838"/>
            <a:ext cx="8001000" cy="381635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ru-RU" sz="2000" b="1" smtClean="0"/>
              <a:t>Мультимедийные курсы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endParaRPr lang="ru-RU" sz="2000" b="1" smtClean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ru-RU" sz="2000" b="1" smtClean="0"/>
              <a:t>Презентация к уроку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endParaRPr lang="ru-RU" sz="2000" b="1" smtClean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ru-RU" sz="2000" b="1" smtClean="0"/>
              <a:t>Логические игры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endParaRPr lang="ru-RU" sz="2000" b="1" smtClean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ru-RU" sz="2000" b="1" smtClean="0"/>
              <a:t>Тесты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endParaRPr lang="ru-RU" sz="2000" b="1" smtClean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ru-RU" sz="2000" b="1" smtClean="0"/>
              <a:t>Ресурсы Интернет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endParaRPr lang="ru-RU" sz="2000" b="1" smtClean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ru-RU" sz="2000" b="1" smtClean="0"/>
              <a:t>Электронные энциклопедии</a:t>
            </a:r>
          </a:p>
          <a:p>
            <a:pPr>
              <a:lnSpc>
                <a:spcPct val="90000"/>
              </a:lnSpc>
            </a:pPr>
            <a:endParaRPr 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8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Использую сайты: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28688"/>
            <a:ext cx="9144000" cy="5545137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http// </a:t>
            </a:r>
            <a:r>
              <a:rPr lang="en-US" dirty="0" err="1" smtClean="0"/>
              <a:t>methmath</a:t>
            </a:r>
            <a:r>
              <a:rPr lang="en-US" dirty="0" smtClean="0"/>
              <a:t> chat.ru</a:t>
            </a:r>
            <a:r>
              <a:rPr lang="ru-RU" dirty="0" smtClean="0"/>
              <a:t>- методика преподавания математики.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http// </a:t>
            </a:r>
            <a:r>
              <a:rPr lang="en-US" dirty="0" err="1" smtClean="0"/>
              <a:t>virlib</a:t>
            </a:r>
            <a:r>
              <a:rPr lang="en-US" dirty="0" smtClean="0"/>
              <a:t> </a:t>
            </a:r>
            <a:r>
              <a:rPr lang="en-US" dirty="0" err="1" smtClean="0"/>
              <a:t>eunnet</a:t>
            </a:r>
            <a:r>
              <a:rPr lang="en-US" dirty="0" smtClean="0"/>
              <a:t> . net/</a:t>
            </a:r>
            <a:r>
              <a:rPr lang="en-US" dirty="0" err="1" smtClean="0"/>
              <a:t>mif</a:t>
            </a:r>
            <a:r>
              <a:rPr lang="ru-RU" dirty="0" smtClean="0"/>
              <a:t>- «МИФ» – журнал по математике, физике и информатике.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 // mschool.kubsu.ru</a:t>
            </a:r>
            <a:r>
              <a:rPr lang="ru-RU" dirty="0" smtClean="0"/>
              <a:t> – «Библиотека электронных учебных пособий»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 //comp-scince.hut.ru</a:t>
            </a:r>
            <a:r>
              <a:rPr lang="ru-RU" dirty="0" smtClean="0"/>
              <a:t> – Учителям математики и информатики и их любознательным ученикам.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 //math.ournet.md/rukovodstvo.html</a:t>
            </a:r>
            <a:r>
              <a:rPr lang="ru-RU" dirty="0" smtClean="0"/>
              <a:t> – виртуальная школа любителей математики.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http//matematika.agava.ru</a:t>
            </a:r>
            <a:r>
              <a:rPr lang="ru-RU" dirty="0" smtClean="0"/>
              <a:t> 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http//center.fio.ru/</a:t>
            </a:r>
            <a:r>
              <a:rPr lang="en-US" dirty="0" err="1" smtClean="0"/>
              <a:t>som</a:t>
            </a:r>
            <a:r>
              <a:rPr lang="en-US" dirty="0" smtClean="0"/>
              <a:t>/</a:t>
            </a:r>
            <a:r>
              <a:rPr lang="ru-RU" dirty="0" smtClean="0"/>
              <a:t> - ЗМШ для учащихся 5-8 классов.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 // mschool.kubsu.ru/ma/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 //acdclasses.narod.ru</a:t>
            </a:r>
            <a:r>
              <a:rPr lang="ru-RU" dirty="0" smtClean="0"/>
              <a:t> – дополнительный материал по теме «Движение»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 //www.syrtsovasv.narod.ru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http //festival.1 september.ru</a:t>
            </a:r>
            <a:r>
              <a:rPr lang="ru-RU" dirty="0" smtClean="0"/>
              <a:t>- фестиваль педагогических идей(уроки учителей математики)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 Увеличение умственной нагрузки на уроках математики заставляет задуматься над тем, как поддержать интерес к изучаемому материалу у обучающихся, их активность на протяжении всего урока. В связи с этим учителями  ведутся поиски новых эффективных методов обучения и таких методических приёмов, которые бы активизировали мысль школьников, стимулировали бы их к самостоятельному приобретению знаний.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277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00" cy="48736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Использование компьютера на уроках  - это не дань моде, не способ переложить на плечи компьютера многогранный творческий труд учителя, а лишь одно из средств, позволяющее интенсифицировать образовательный процесс, активизировать познавательную деятельность , повысить мотивацию, активность обучающихся и увеличить эффективность урока.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292725" y="4797425"/>
            <a:ext cx="3527425" cy="17526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80000"/>
              </a:lnSpc>
            </a:pPr>
            <a:endParaRPr lang="ru-RU" b="1" dirty="0" smtClean="0">
              <a:latin typeface="Arial Black" pitchFamily="34" charset="0"/>
            </a:endParaRPr>
          </a:p>
        </p:txBody>
      </p:sp>
      <p:sp>
        <p:nvSpPr>
          <p:cNvPr id="258051" name="WordArt 3"/>
          <p:cNvSpPr>
            <a:spLocks noChangeArrowheads="1" noChangeShapeType="1" noTextEdit="1"/>
          </p:cNvSpPr>
          <p:nvPr/>
        </p:nvSpPr>
        <p:spPr bwMode="auto">
          <a:xfrm rot="-203660">
            <a:off x="55563" y="0"/>
            <a:ext cx="9088437" cy="4013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6079"/>
                <a:gd name="adj2" fmla="val -2435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Устный счет</a:t>
            </a:r>
          </a:p>
          <a:p>
            <a:pPr algn="ctr"/>
            <a:r>
              <a:rPr lang="ru-RU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по теме:</a:t>
            </a:r>
          </a:p>
          <a:p>
            <a:pPr algn="ctr"/>
            <a:r>
              <a:rPr lang="ru-RU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«Квадрат и куб числа»</a:t>
            </a:r>
          </a:p>
        </p:txBody>
      </p:sp>
      <p:sp>
        <p:nvSpPr>
          <p:cNvPr id="258053" name="WordArt 5"/>
          <p:cNvSpPr>
            <a:spLocks noChangeArrowheads="1" noChangeShapeType="1" noTextEdit="1"/>
          </p:cNvSpPr>
          <p:nvPr/>
        </p:nvSpPr>
        <p:spPr bwMode="auto">
          <a:xfrm rot="-1271928">
            <a:off x="755650" y="4365625"/>
            <a:ext cx="3600450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33CC33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33CC33"/>
                </a:solidFill>
                <a:latin typeface="Arial Black"/>
              </a:rPr>
              <a:t>2×2 = 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398938">
            <a:off x="6732588" y="1412875"/>
            <a:ext cx="1992312" cy="1368425"/>
            <a:chOff x="4241" y="935"/>
            <a:chExt cx="1255" cy="862"/>
          </a:xfrm>
        </p:grpSpPr>
        <p:sp>
          <p:nvSpPr>
            <p:cNvPr id="258059" name="WordArt 7"/>
            <p:cNvSpPr>
              <a:spLocks noChangeArrowheads="1" noChangeShapeType="1" noTextEdit="1"/>
            </p:cNvSpPr>
            <p:nvPr/>
          </p:nvSpPr>
          <p:spPr bwMode="auto">
            <a:xfrm rot="2059239">
              <a:off x="4241" y="981"/>
              <a:ext cx="711" cy="816"/>
            </a:xfrm>
            <a:prstGeom prst="rect">
              <a:avLst/>
            </a:prstGeom>
          </p:spPr>
          <p:txBody>
            <a:bodyPr wrap="none" fromWordArt="1">
              <a:prstTxWarp prst="textCascadeUp">
                <a:avLst>
                  <a:gd name="adj" fmla="val 44444"/>
                </a:avLst>
              </a:prstTxWarp>
              <a:scene3d>
                <a:camera prst="legacyPerspectiveFront">
                  <a:rot lat="20519985" lon="1080000" rev="0"/>
                </a:camera>
                <a:lightRig rig="legacyHarsh2" dir="b"/>
              </a:scene3d>
              <a:sp3d extrusionH="430200" prstMaterial="legacyMatte">
                <a:extrusionClr>
                  <a:srgbClr val="FF6600"/>
                </a:extrusionClr>
              </a:sp3d>
            </a:bodyPr>
            <a:lstStyle/>
            <a:p>
              <a:pPr algn="ctr"/>
              <a:r>
                <a:rPr lang="ru-RU" sz="3600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66FF"/>
                      </a:gs>
                      <a:gs pos="100000">
                        <a:srgbClr val="FE3E02"/>
                      </a:gs>
                    </a:gsLst>
                    <a:path path="rect">
                      <a:fillToRect l="100000" b="100000"/>
                    </a:path>
                  </a:gradFill>
                  <a:latin typeface="Impact"/>
                </a:rPr>
                <a:t>5</a:t>
              </a:r>
            </a:p>
          </p:txBody>
        </p:sp>
        <p:sp>
          <p:nvSpPr>
            <p:cNvPr id="258060" name="WordArt 8"/>
            <p:cNvSpPr>
              <a:spLocks noChangeArrowheads="1" noChangeShapeType="1" noTextEdit="1"/>
            </p:cNvSpPr>
            <p:nvPr/>
          </p:nvSpPr>
          <p:spPr bwMode="auto">
            <a:xfrm rot="1949235">
              <a:off x="5193" y="935"/>
              <a:ext cx="303" cy="453"/>
            </a:xfrm>
            <a:prstGeom prst="rect">
              <a:avLst/>
            </a:prstGeom>
          </p:spPr>
          <p:txBody>
            <a:bodyPr wrap="none" fromWordArt="1">
              <a:prstTxWarp prst="textCascadeUp">
                <a:avLst>
                  <a:gd name="adj" fmla="val 68907"/>
                </a:avLst>
              </a:prstTxWarp>
              <a:scene3d>
                <a:camera prst="legacyPerspectiveFront">
                  <a:rot lat="20519985" lon="1080000" rev="0"/>
                </a:camera>
                <a:lightRig rig="legacyHarsh2" dir="b"/>
              </a:scene3d>
              <a:sp3d extrusionH="430200" prstMaterial="legacyMatte">
                <a:extrusionClr>
                  <a:srgbClr val="FF6600"/>
                </a:extrusionClr>
              </a:sp3d>
            </a:bodyPr>
            <a:lstStyle/>
            <a:p>
              <a:pPr algn="ctr"/>
              <a:r>
                <a:rPr lang="ru-RU" sz="3600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E701"/>
                      </a:gs>
                      <a:gs pos="100000">
                        <a:srgbClr val="FE3E02"/>
                      </a:gs>
                    </a:gsLst>
                    <a:lin ang="3420000" scaled="1"/>
                  </a:gradFill>
                  <a:latin typeface="Impact"/>
                </a:rPr>
                <a:t>2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-1285713">
            <a:off x="468313" y="1125538"/>
            <a:ext cx="1703387" cy="1300162"/>
            <a:chOff x="4106" y="890"/>
            <a:chExt cx="1073" cy="819"/>
          </a:xfrm>
        </p:grpSpPr>
        <p:sp>
          <p:nvSpPr>
            <p:cNvPr id="258057" name="WordArt 10"/>
            <p:cNvSpPr>
              <a:spLocks noChangeArrowheads="1" noChangeShapeType="1" noTextEdit="1"/>
            </p:cNvSpPr>
            <p:nvPr/>
          </p:nvSpPr>
          <p:spPr bwMode="auto">
            <a:xfrm rot="2169878">
              <a:off x="4106" y="893"/>
              <a:ext cx="711" cy="816"/>
            </a:xfrm>
            <a:prstGeom prst="rect">
              <a:avLst/>
            </a:prstGeom>
          </p:spPr>
          <p:txBody>
            <a:bodyPr wrap="none" fromWordArt="1">
              <a:prstTxWarp prst="textCascadeUp">
                <a:avLst>
                  <a:gd name="adj" fmla="val 44444"/>
                </a:avLst>
              </a:prstTxWarp>
              <a:scene3d>
                <a:camera prst="legacyPerspectiveFront">
                  <a:rot lat="20519985" lon="1080000" rev="0"/>
                </a:camera>
                <a:lightRig rig="legacyHarsh2" dir="b"/>
              </a:scene3d>
              <a:sp3d extrusionH="430200" prstMaterial="legacyMatte">
                <a:extrusionClr>
                  <a:srgbClr val="FF6600"/>
                </a:extrusionClr>
              </a:sp3d>
            </a:bodyPr>
            <a:lstStyle/>
            <a:p>
              <a:pPr algn="ctr"/>
              <a:r>
                <a:rPr lang="ru-RU" sz="3600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E701"/>
                      </a:gs>
                      <a:gs pos="100000">
                        <a:srgbClr val="FE3E02"/>
                      </a:gs>
                    </a:gsLst>
                    <a:lin ang="3180000" scaled="1"/>
                  </a:gradFill>
                  <a:latin typeface="Impact"/>
                </a:rPr>
                <a:t>3 </a:t>
              </a:r>
            </a:p>
          </p:txBody>
        </p:sp>
        <p:sp>
          <p:nvSpPr>
            <p:cNvPr id="258058" name="WordArt 11"/>
            <p:cNvSpPr>
              <a:spLocks noChangeArrowheads="1" noChangeShapeType="1" noTextEdit="1"/>
            </p:cNvSpPr>
            <p:nvPr/>
          </p:nvSpPr>
          <p:spPr bwMode="auto">
            <a:xfrm rot="2169878">
              <a:off x="4876" y="890"/>
              <a:ext cx="303" cy="453"/>
            </a:xfrm>
            <a:prstGeom prst="rect">
              <a:avLst/>
            </a:prstGeom>
          </p:spPr>
          <p:txBody>
            <a:bodyPr wrap="none" fromWordArt="1">
              <a:prstTxWarp prst="textCascadeUp">
                <a:avLst>
                  <a:gd name="adj" fmla="val 44444"/>
                </a:avLst>
              </a:prstTxWarp>
              <a:scene3d>
                <a:camera prst="legacyPerspectiveFront">
                  <a:rot lat="20519985" lon="1080000" rev="0"/>
                </a:camera>
                <a:lightRig rig="legacyHarsh2" dir="b"/>
              </a:scene3d>
              <a:sp3d extrusionH="430200" prstMaterial="legacyMatte">
                <a:extrusionClr>
                  <a:srgbClr val="FF6600"/>
                </a:extrusionClr>
              </a:sp3d>
            </a:bodyPr>
            <a:lstStyle/>
            <a:p>
              <a:pPr algn="ctr"/>
              <a:r>
                <a:rPr lang="ru-RU" sz="3600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E701"/>
                      </a:gs>
                      <a:gs pos="100000">
                        <a:srgbClr val="FE3E02"/>
                      </a:gs>
                    </a:gsLst>
                    <a:lin ang="3180000" scaled="1"/>
                  </a:gradFill>
                  <a:latin typeface="Impact"/>
                </a:rPr>
                <a:t>3 </a:t>
              </a:r>
            </a:p>
          </p:txBody>
        </p:sp>
      </p:grpSp>
      <p:sp>
        <p:nvSpPr>
          <p:cNvPr id="258056" name="Rectangle 2"/>
          <p:cNvSpPr>
            <a:spLocks noChangeArrowheads="1"/>
          </p:cNvSpPr>
          <p:nvPr/>
        </p:nvSpPr>
        <p:spPr bwMode="auto">
          <a:xfrm>
            <a:off x="5292725" y="4797425"/>
            <a:ext cx="35274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endParaRPr lang="ru-RU" sz="3000" b="1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WordArt 2"/>
          <p:cNvSpPr>
            <a:spLocks noChangeArrowheads="1" noChangeShapeType="1" noTextEdit="1"/>
          </p:cNvSpPr>
          <p:nvPr/>
        </p:nvSpPr>
        <p:spPr bwMode="auto">
          <a:xfrm rot="-479652">
            <a:off x="635000" y="-1588"/>
            <a:ext cx="6602413" cy="1619251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476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степень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1488" y="5114925"/>
            <a:ext cx="2876550" cy="1482725"/>
            <a:chOff x="297" y="3222"/>
            <a:chExt cx="1812" cy="934"/>
          </a:xfrm>
        </p:grpSpPr>
        <p:sp>
          <p:nvSpPr>
            <p:cNvPr id="259085" name="AutoShape 4"/>
            <p:cNvSpPr>
              <a:spLocks/>
            </p:cNvSpPr>
            <p:nvPr/>
          </p:nvSpPr>
          <p:spPr bwMode="auto">
            <a:xfrm>
              <a:off x="297" y="3222"/>
              <a:ext cx="1812" cy="934"/>
            </a:xfrm>
            <a:prstGeom prst="borderCallout1">
              <a:avLst>
                <a:gd name="adj1" fmla="val 7708"/>
                <a:gd name="adj2" fmla="val -2648"/>
                <a:gd name="adj3" fmla="val 7708"/>
                <a:gd name="adj4" fmla="val -264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908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385" y="3339"/>
              <a:ext cx="1620" cy="6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66FF"/>
                  </a:solidFill>
                  <a:latin typeface="Arial"/>
                  <a:cs typeface="Arial"/>
                </a:rPr>
                <a:t>основание </a:t>
              </a:r>
            </a:p>
            <a:p>
              <a:pPr algn="ctr"/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66FF"/>
                  </a:solidFill>
                  <a:latin typeface="Arial"/>
                  <a:cs typeface="Arial"/>
                </a:rPr>
                <a:t>степени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795963" y="5084763"/>
            <a:ext cx="2951162" cy="1584325"/>
            <a:chOff x="3651" y="3203"/>
            <a:chExt cx="1859" cy="998"/>
          </a:xfrm>
        </p:grpSpPr>
        <p:sp>
          <p:nvSpPr>
            <p:cNvPr id="259083" name="Rectangle 7"/>
            <p:cNvSpPr>
              <a:spLocks noChangeArrowheads="1"/>
            </p:cNvSpPr>
            <p:nvPr/>
          </p:nvSpPr>
          <p:spPr bwMode="auto">
            <a:xfrm>
              <a:off x="3651" y="3203"/>
              <a:ext cx="1859" cy="9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9084" name="WordArt 8"/>
            <p:cNvSpPr>
              <a:spLocks noChangeArrowheads="1" noChangeShapeType="1" noTextEdit="1"/>
            </p:cNvSpPr>
            <p:nvPr/>
          </p:nvSpPr>
          <p:spPr bwMode="auto">
            <a:xfrm>
              <a:off x="3787" y="3385"/>
              <a:ext cx="1626" cy="6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66FF"/>
                  </a:solidFill>
                  <a:latin typeface="Arial"/>
                  <a:cs typeface="Arial"/>
                </a:rPr>
                <a:t>показатель</a:t>
              </a:r>
            </a:p>
            <a:p>
              <a:pPr algn="ctr"/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66FF"/>
                  </a:solidFill>
                  <a:latin typeface="Arial"/>
                  <a:cs typeface="Arial"/>
                </a:rPr>
                <a:t> степени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700338" y="1844675"/>
            <a:ext cx="4319587" cy="2806700"/>
            <a:chOff x="1701" y="1162"/>
            <a:chExt cx="2721" cy="1768"/>
          </a:xfrm>
        </p:grpSpPr>
        <p:sp>
          <p:nvSpPr>
            <p:cNvPr id="259080" name="AutoShape 10"/>
            <p:cNvSpPr>
              <a:spLocks noChangeArrowheads="1"/>
            </p:cNvSpPr>
            <p:nvPr/>
          </p:nvSpPr>
          <p:spPr bwMode="auto">
            <a:xfrm>
              <a:off x="1701" y="1162"/>
              <a:ext cx="2721" cy="1768"/>
            </a:xfrm>
            <a:prstGeom prst="wedgeRoundRectCallout">
              <a:avLst>
                <a:gd name="adj1" fmla="val -36144"/>
                <a:gd name="adj2" fmla="val -65384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9081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1837" y="1525"/>
              <a:ext cx="1452" cy="12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66"/>
                      </a:gs>
                    </a:gsLst>
                    <a:path path="rect">
                      <a:fillToRect l="50000" t="50000" r="50000" b="50000"/>
                    </a:path>
                  </a:gradFill>
                  <a:latin typeface="Arial Black"/>
                </a:rPr>
                <a:t>а</a:t>
              </a:r>
            </a:p>
          </p:txBody>
        </p:sp>
        <p:sp>
          <p:nvSpPr>
            <p:cNvPr id="259082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3288" y="1162"/>
              <a:ext cx="907" cy="8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33CC33"/>
                      </a:gs>
                      <a:gs pos="100000">
                        <a:srgbClr val="CC0000"/>
                      </a:gs>
                    </a:gsLst>
                    <a:path path="rect">
                      <a:fillToRect l="50000" t="50000" r="50000" b="50000"/>
                    </a:path>
                  </a:gradFill>
                  <a:latin typeface="Arial"/>
                  <a:cs typeface="Arial"/>
                </a:rPr>
                <a:t>n</a:t>
              </a:r>
              <a:endPara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CC33"/>
                    </a:gs>
                    <a:gs pos="100000">
                      <a:srgbClr val="CC00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endParaRPr>
            </a:p>
          </p:txBody>
        </p:sp>
      </p:grpSp>
      <p:sp>
        <p:nvSpPr>
          <p:cNvPr id="102413" name="AutoShape 13"/>
          <p:cNvSpPr>
            <a:spLocks noChangeArrowheads="1"/>
          </p:cNvSpPr>
          <p:nvPr/>
        </p:nvSpPr>
        <p:spPr bwMode="auto">
          <a:xfrm rot="-7590723">
            <a:off x="5865813" y="3932237"/>
            <a:ext cx="1944688" cy="576263"/>
          </a:xfrm>
          <a:prstGeom prst="rightArrow">
            <a:avLst>
              <a:gd name="adj1" fmla="val 23759"/>
              <a:gd name="adj2" fmla="val 131971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14" name="AutoShape 14"/>
          <p:cNvSpPr>
            <a:spLocks noChangeArrowheads="1"/>
          </p:cNvSpPr>
          <p:nvPr/>
        </p:nvSpPr>
        <p:spPr bwMode="auto">
          <a:xfrm rot="-1975280">
            <a:off x="1403350" y="4292600"/>
            <a:ext cx="1685925" cy="576263"/>
          </a:xfrm>
          <a:prstGeom prst="rightArrow">
            <a:avLst>
              <a:gd name="adj1" fmla="val 23759"/>
              <a:gd name="adj2" fmla="val 114411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advTm="158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animBg="1"/>
      <p:bldP spid="102413" grpId="0" animBg="1"/>
      <p:bldP spid="1024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74638"/>
            <a:ext cx="8820150" cy="12827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5100" b="1" smtClean="0">
                <a:solidFill>
                  <a:schemeClr val="accent2"/>
                </a:solidFill>
                <a:latin typeface="Arial Black" pitchFamily="34" charset="0"/>
              </a:rPr>
              <a:t>Найдите значение степени: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8353425" cy="5040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5800" smtClean="0">
                <a:latin typeface="Arial Black" pitchFamily="34" charset="0"/>
              </a:rPr>
              <a:t>1) 3</a:t>
            </a:r>
            <a:r>
              <a:rPr lang="ru-RU" sz="5800" baseline="30000" smtClean="0">
                <a:latin typeface="Arial Black" pitchFamily="34" charset="0"/>
              </a:rPr>
              <a:t>3</a:t>
            </a:r>
            <a:r>
              <a:rPr lang="ru-RU" sz="5800" smtClean="0">
                <a:latin typeface="Arial Black" pitchFamily="34" charset="0"/>
              </a:rPr>
              <a:t> = 3*3*3 =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5800" smtClean="0">
                <a:latin typeface="Arial Black" pitchFamily="34" charset="0"/>
              </a:rPr>
              <a:t>2) 5</a:t>
            </a:r>
            <a:r>
              <a:rPr lang="ru-RU" sz="5800" baseline="30000" smtClean="0">
                <a:latin typeface="Arial Black" pitchFamily="34" charset="0"/>
              </a:rPr>
              <a:t>2</a:t>
            </a:r>
            <a:r>
              <a:rPr lang="ru-RU" sz="5800" smtClean="0">
                <a:latin typeface="Arial Black" pitchFamily="34" charset="0"/>
              </a:rPr>
              <a:t> = 5*5 =</a:t>
            </a:r>
            <a:endParaRPr lang="en-US" sz="5800" smtClean="0">
              <a:latin typeface="Arial Black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5800" smtClean="0">
                <a:latin typeface="Arial Black" pitchFamily="34" charset="0"/>
              </a:rPr>
              <a:t>3) </a:t>
            </a:r>
            <a:r>
              <a:rPr lang="en-US" sz="5800" smtClean="0">
                <a:latin typeface="Arial Black" pitchFamily="34" charset="0"/>
              </a:rPr>
              <a:t>2</a:t>
            </a:r>
            <a:r>
              <a:rPr lang="en-US" sz="5800" baseline="30000" smtClean="0">
                <a:latin typeface="Arial Black" pitchFamily="34" charset="0"/>
              </a:rPr>
              <a:t>5</a:t>
            </a:r>
            <a:r>
              <a:rPr lang="en-US" sz="5800" smtClean="0">
                <a:latin typeface="Arial Black" pitchFamily="34" charset="0"/>
              </a:rPr>
              <a:t>=2*2*2*2*2 =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5800" smtClean="0">
                <a:latin typeface="Arial Black" pitchFamily="34" charset="0"/>
              </a:rPr>
              <a:t>4) 9</a:t>
            </a:r>
            <a:r>
              <a:rPr lang="ru-RU" sz="5800" baseline="30000" smtClean="0">
                <a:latin typeface="Arial Black" pitchFamily="34" charset="0"/>
              </a:rPr>
              <a:t>3</a:t>
            </a:r>
            <a:r>
              <a:rPr lang="ru-RU" sz="5800" b="1" smtClean="0">
                <a:latin typeface="Arial Black" pitchFamily="34" charset="0"/>
              </a:rPr>
              <a:t>= 9*9*9 = </a:t>
            </a:r>
            <a:endParaRPr lang="en-US" sz="5800" b="1" smtClean="0">
              <a:latin typeface="Arial Black" pitchFamily="34" charset="0"/>
            </a:endParaRPr>
          </a:p>
          <a:p>
            <a:pPr eaLnBrk="1" hangingPunct="1"/>
            <a:endParaRPr lang="ru-RU" sz="4700" b="1" smtClean="0">
              <a:latin typeface="Arial Black" pitchFamily="34" charset="0"/>
            </a:endParaRPr>
          </a:p>
        </p:txBody>
      </p:sp>
      <p:sp>
        <p:nvSpPr>
          <p:cNvPr id="103428" name="WordArt 4"/>
          <p:cNvSpPr>
            <a:spLocks noChangeArrowheads="1" noChangeShapeType="1" noTextEdit="1"/>
          </p:cNvSpPr>
          <p:nvPr/>
        </p:nvSpPr>
        <p:spPr bwMode="auto">
          <a:xfrm>
            <a:off x="6948488" y="1628775"/>
            <a:ext cx="9366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"/>
                <a:cs typeface="Arial"/>
              </a:rPr>
              <a:t>27</a:t>
            </a:r>
          </a:p>
        </p:txBody>
      </p:sp>
      <p:sp>
        <p:nvSpPr>
          <p:cNvPr id="103429" name="WordArt 5"/>
          <p:cNvSpPr>
            <a:spLocks noChangeArrowheads="1" noChangeShapeType="1" noTextEdit="1"/>
          </p:cNvSpPr>
          <p:nvPr/>
        </p:nvSpPr>
        <p:spPr bwMode="auto">
          <a:xfrm>
            <a:off x="5940425" y="2708275"/>
            <a:ext cx="87471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"/>
                <a:cs typeface="Arial"/>
              </a:rPr>
              <a:t>25</a:t>
            </a:r>
          </a:p>
        </p:txBody>
      </p:sp>
      <p:sp>
        <p:nvSpPr>
          <p:cNvPr id="103430" name="WordArt 6"/>
          <p:cNvSpPr>
            <a:spLocks noChangeArrowheads="1" noChangeShapeType="1" noTextEdit="1"/>
          </p:cNvSpPr>
          <p:nvPr/>
        </p:nvSpPr>
        <p:spPr bwMode="auto">
          <a:xfrm>
            <a:off x="8027988" y="3789363"/>
            <a:ext cx="792162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"/>
                <a:cs typeface="Arial"/>
              </a:rPr>
              <a:t>32</a:t>
            </a:r>
          </a:p>
        </p:txBody>
      </p:sp>
      <p:sp>
        <p:nvSpPr>
          <p:cNvPr id="103431" name="WordArt 7"/>
          <p:cNvSpPr>
            <a:spLocks noChangeArrowheads="1" noChangeShapeType="1" noTextEdit="1"/>
          </p:cNvSpPr>
          <p:nvPr/>
        </p:nvSpPr>
        <p:spPr bwMode="auto">
          <a:xfrm>
            <a:off x="6659563" y="5013325"/>
            <a:ext cx="12255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"/>
                <a:cs typeface="Arial"/>
              </a:rPr>
              <a:t>729</a:t>
            </a:r>
          </a:p>
        </p:txBody>
      </p:sp>
    </p:spTree>
  </p:cSld>
  <p:clrMapOvr>
    <a:masterClrMapping/>
  </p:clrMapOvr>
  <p:transition advTm="158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8" grpId="0" animBg="1"/>
      <p:bldP spid="103429" grpId="0" animBg="1"/>
      <p:bldP spid="103430" grpId="0" animBg="1"/>
      <p:bldP spid="10343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66"/>
                </a:solidFill>
                <a:latin typeface="Comic Sans MS" pitchFamily="66" charset="0"/>
              </a:rPr>
              <a:t>Разминка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1655762" cy="4587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400" smtClean="0">
                <a:solidFill>
                  <a:srgbClr val="6600CC"/>
                </a:solidFill>
                <a:latin typeface="Comic Sans MS" pitchFamily="66" charset="0"/>
              </a:rPr>
              <a:t>7</a:t>
            </a:r>
            <a:r>
              <a:rPr lang="ru-RU" sz="3400" baseline="30000" smtClean="0">
                <a:solidFill>
                  <a:srgbClr val="6600CC"/>
                </a:solidFill>
                <a:latin typeface="Comic Sans MS" pitchFamily="66" charset="0"/>
              </a:rPr>
              <a:t>2</a:t>
            </a:r>
            <a:r>
              <a:rPr lang="ru-RU" sz="3400" smtClean="0">
                <a:solidFill>
                  <a:srgbClr val="6600CC"/>
                </a:solidFill>
                <a:latin typeface="Comic Sans MS" pitchFamily="66" charset="0"/>
              </a:rPr>
              <a:t> - 5</a:t>
            </a:r>
            <a:r>
              <a:rPr lang="ru-RU" sz="3400" baseline="30000" smtClean="0">
                <a:solidFill>
                  <a:srgbClr val="6600CC"/>
                </a:solidFill>
                <a:latin typeface="Comic Sans MS" pitchFamily="66" charset="0"/>
              </a:rPr>
              <a:t>2</a:t>
            </a:r>
            <a:endParaRPr lang="ru-RU" sz="3400" smtClean="0">
              <a:solidFill>
                <a:srgbClr val="6600CC"/>
              </a:solidFill>
              <a:latin typeface="Comic Sans MS" pitchFamily="66" charset="0"/>
            </a:endParaRP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1547813" y="2205038"/>
            <a:ext cx="936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3400">
                <a:solidFill>
                  <a:srgbClr val="6600CC"/>
                </a:solidFill>
                <a:latin typeface="Comic Sans MS" pitchFamily="66" charset="0"/>
              </a:rPr>
              <a:t>×</a:t>
            </a: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 3 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827088" y="2205038"/>
            <a:ext cx="7921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24 </a:t>
            </a:r>
          </a:p>
        </p:txBody>
      </p:sp>
      <p:sp>
        <p:nvSpPr>
          <p:cNvPr id="216070" name="Rectangle 6"/>
          <p:cNvSpPr>
            <a:spLocks noChangeArrowheads="1"/>
          </p:cNvSpPr>
          <p:nvPr/>
        </p:nvSpPr>
        <p:spPr bwMode="auto">
          <a:xfrm>
            <a:off x="1619250" y="2708275"/>
            <a:ext cx="936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: 4</a:t>
            </a:r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1476375" y="3284538"/>
            <a:ext cx="10795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+ 12 </a:t>
            </a:r>
          </a:p>
        </p:txBody>
      </p:sp>
      <p:sp>
        <p:nvSpPr>
          <p:cNvPr id="216072" name="Rectangle 8"/>
          <p:cNvSpPr>
            <a:spLocks noChangeArrowheads="1"/>
          </p:cNvSpPr>
          <p:nvPr/>
        </p:nvSpPr>
        <p:spPr bwMode="auto">
          <a:xfrm>
            <a:off x="1692275" y="3860800"/>
            <a:ext cx="8651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: 2 </a:t>
            </a:r>
          </a:p>
        </p:txBody>
      </p:sp>
      <p:sp>
        <p:nvSpPr>
          <p:cNvPr id="216073" name="Rectangle 9"/>
          <p:cNvSpPr>
            <a:spLocks noChangeArrowheads="1"/>
          </p:cNvSpPr>
          <p:nvPr/>
        </p:nvSpPr>
        <p:spPr bwMode="auto">
          <a:xfrm>
            <a:off x="1258888" y="4724400"/>
            <a:ext cx="936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 ?</a:t>
            </a:r>
          </a:p>
        </p:txBody>
      </p:sp>
      <p:sp>
        <p:nvSpPr>
          <p:cNvPr id="216074" name="Line 10"/>
          <p:cNvSpPr>
            <a:spLocks noChangeShapeType="1"/>
          </p:cNvSpPr>
          <p:nvPr/>
        </p:nvSpPr>
        <p:spPr bwMode="auto">
          <a:xfrm>
            <a:off x="539750" y="4581525"/>
            <a:ext cx="2160588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6075" name="Rectangle 11"/>
          <p:cNvSpPr>
            <a:spLocks noChangeArrowheads="1"/>
          </p:cNvSpPr>
          <p:nvPr/>
        </p:nvSpPr>
        <p:spPr bwMode="auto">
          <a:xfrm>
            <a:off x="827088" y="2781300"/>
            <a:ext cx="7921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72 </a:t>
            </a:r>
          </a:p>
        </p:txBody>
      </p:sp>
      <p:sp>
        <p:nvSpPr>
          <p:cNvPr id="216076" name="Rectangle 12"/>
          <p:cNvSpPr>
            <a:spLocks noChangeArrowheads="1"/>
          </p:cNvSpPr>
          <p:nvPr/>
        </p:nvSpPr>
        <p:spPr bwMode="auto">
          <a:xfrm>
            <a:off x="827088" y="3284538"/>
            <a:ext cx="7191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18 </a:t>
            </a:r>
          </a:p>
        </p:txBody>
      </p:sp>
      <p:sp>
        <p:nvSpPr>
          <p:cNvPr id="216077" name="Rectangle 13"/>
          <p:cNvSpPr>
            <a:spLocks noChangeArrowheads="1"/>
          </p:cNvSpPr>
          <p:nvPr/>
        </p:nvSpPr>
        <p:spPr bwMode="auto">
          <a:xfrm>
            <a:off x="755650" y="3860800"/>
            <a:ext cx="9350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30 </a:t>
            </a:r>
          </a:p>
        </p:txBody>
      </p:sp>
      <p:sp>
        <p:nvSpPr>
          <p:cNvPr id="216078" name="Rectangle 14"/>
          <p:cNvSpPr>
            <a:spLocks noChangeArrowheads="1"/>
          </p:cNvSpPr>
          <p:nvPr/>
        </p:nvSpPr>
        <p:spPr bwMode="auto">
          <a:xfrm>
            <a:off x="1116013" y="4724400"/>
            <a:ext cx="7191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15 </a:t>
            </a:r>
          </a:p>
        </p:txBody>
      </p:sp>
      <p:sp>
        <p:nvSpPr>
          <p:cNvPr id="216079" name="Rectangle 15"/>
          <p:cNvSpPr>
            <a:spLocks noChangeArrowheads="1"/>
          </p:cNvSpPr>
          <p:nvPr/>
        </p:nvSpPr>
        <p:spPr bwMode="auto">
          <a:xfrm>
            <a:off x="4787900" y="1700213"/>
            <a:ext cx="2592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6 м 20 см  </a:t>
            </a:r>
          </a:p>
        </p:txBody>
      </p:sp>
      <p:sp>
        <p:nvSpPr>
          <p:cNvPr id="216080" name="Rectangle 16"/>
          <p:cNvSpPr>
            <a:spLocks noChangeArrowheads="1"/>
          </p:cNvSpPr>
          <p:nvPr/>
        </p:nvSpPr>
        <p:spPr bwMode="auto">
          <a:xfrm>
            <a:off x="7092950" y="1700213"/>
            <a:ext cx="13684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: 31 </a:t>
            </a:r>
          </a:p>
        </p:txBody>
      </p:sp>
      <p:sp>
        <p:nvSpPr>
          <p:cNvPr id="216081" name="Rectangle 17"/>
          <p:cNvSpPr>
            <a:spLocks noChangeArrowheads="1"/>
          </p:cNvSpPr>
          <p:nvPr/>
        </p:nvSpPr>
        <p:spPr bwMode="auto">
          <a:xfrm>
            <a:off x="6372225" y="2205038"/>
            <a:ext cx="2087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+ 30 см</a:t>
            </a:r>
          </a:p>
        </p:txBody>
      </p:sp>
      <p:sp>
        <p:nvSpPr>
          <p:cNvPr id="216082" name="Rectangle 18"/>
          <p:cNvSpPr>
            <a:spLocks noChangeArrowheads="1"/>
          </p:cNvSpPr>
          <p:nvPr/>
        </p:nvSpPr>
        <p:spPr bwMode="auto">
          <a:xfrm>
            <a:off x="6300788" y="2781300"/>
            <a:ext cx="936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3400">
                <a:solidFill>
                  <a:srgbClr val="6600CC"/>
                </a:solidFill>
                <a:latin typeface="Comic Sans MS" pitchFamily="66" charset="0"/>
              </a:rPr>
              <a:t>×</a:t>
            </a: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 4</a:t>
            </a:r>
          </a:p>
        </p:txBody>
      </p:sp>
      <p:sp>
        <p:nvSpPr>
          <p:cNvPr id="216083" name="Rectangle 19"/>
          <p:cNvSpPr>
            <a:spLocks noChangeArrowheads="1"/>
          </p:cNvSpPr>
          <p:nvPr/>
        </p:nvSpPr>
        <p:spPr bwMode="auto">
          <a:xfrm>
            <a:off x="5724525" y="3284538"/>
            <a:ext cx="31321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- 1 м 60 см</a:t>
            </a:r>
          </a:p>
        </p:txBody>
      </p:sp>
      <p:sp>
        <p:nvSpPr>
          <p:cNvPr id="216084" name="Line 20"/>
          <p:cNvSpPr>
            <a:spLocks noChangeShapeType="1"/>
          </p:cNvSpPr>
          <p:nvPr/>
        </p:nvSpPr>
        <p:spPr bwMode="auto">
          <a:xfrm>
            <a:off x="4787900" y="4581525"/>
            <a:ext cx="3529013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6085" name="Rectangle 21"/>
          <p:cNvSpPr>
            <a:spLocks noChangeArrowheads="1"/>
          </p:cNvSpPr>
          <p:nvPr/>
        </p:nvSpPr>
        <p:spPr bwMode="auto">
          <a:xfrm>
            <a:off x="5940425" y="4652963"/>
            <a:ext cx="936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 ?</a:t>
            </a:r>
          </a:p>
        </p:txBody>
      </p:sp>
      <p:sp>
        <p:nvSpPr>
          <p:cNvPr id="216086" name="Rectangle 22"/>
          <p:cNvSpPr>
            <a:spLocks noChangeArrowheads="1"/>
          </p:cNvSpPr>
          <p:nvPr/>
        </p:nvSpPr>
        <p:spPr bwMode="auto">
          <a:xfrm>
            <a:off x="5435600" y="4652963"/>
            <a:ext cx="2089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20 см</a:t>
            </a:r>
          </a:p>
        </p:txBody>
      </p:sp>
      <p:sp>
        <p:nvSpPr>
          <p:cNvPr id="216087" name="Rectangle 23"/>
          <p:cNvSpPr>
            <a:spLocks noChangeArrowheads="1"/>
          </p:cNvSpPr>
          <p:nvPr/>
        </p:nvSpPr>
        <p:spPr bwMode="auto">
          <a:xfrm>
            <a:off x="4787900" y="2205038"/>
            <a:ext cx="15128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20 см </a:t>
            </a:r>
          </a:p>
        </p:txBody>
      </p:sp>
      <p:sp>
        <p:nvSpPr>
          <p:cNvPr id="216088" name="Rectangle 24"/>
          <p:cNvSpPr>
            <a:spLocks noChangeArrowheads="1"/>
          </p:cNvSpPr>
          <p:nvPr/>
        </p:nvSpPr>
        <p:spPr bwMode="auto">
          <a:xfrm>
            <a:off x="4787900" y="2781300"/>
            <a:ext cx="15843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50 см </a:t>
            </a:r>
          </a:p>
        </p:txBody>
      </p:sp>
      <p:sp>
        <p:nvSpPr>
          <p:cNvPr id="216089" name="Rectangle 25"/>
          <p:cNvSpPr>
            <a:spLocks noChangeArrowheads="1"/>
          </p:cNvSpPr>
          <p:nvPr/>
        </p:nvSpPr>
        <p:spPr bwMode="auto">
          <a:xfrm>
            <a:off x="4787900" y="3284538"/>
            <a:ext cx="12239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2 м </a:t>
            </a:r>
          </a:p>
        </p:txBody>
      </p:sp>
      <p:sp>
        <p:nvSpPr>
          <p:cNvPr id="216090" name="Rectangle 26"/>
          <p:cNvSpPr>
            <a:spLocks noChangeArrowheads="1"/>
          </p:cNvSpPr>
          <p:nvPr/>
        </p:nvSpPr>
        <p:spPr bwMode="auto">
          <a:xfrm>
            <a:off x="6300788" y="3860800"/>
            <a:ext cx="7921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: 2 </a:t>
            </a:r>
          </a:p>
        </p:txBody>
      </p:sp>
      <p:sp>
        <p:nvSpPr>
          <p:cNvPr id="216091" name="Rectangle 27"/>
          <p:cNvSpPr>
            <a:spLocks noChangeArrowheads="1"/>
          </p:cNvSpPr>
          <p:nvPr/>
        </p:nvSpPr>
        <p:spPr bwMode="auto">
          <a:xfrm>
            <a:off x="4787900" y="3860800"/>
            <a:ext cx="16573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ru-RU" sz="3400">
                <a:solidFill>
                  <a:srgbClr val="6600CC"/>
                </a:solidFill>
                <a:latin typeface="Comic Sans MS" pitchFamily="66" charset="0"/>
              </a:rPr>
              <a:t>40 см </a:t>
            </a:r>
          </a:p>
        </p:txBody>
      </p:sp>
    </p:spTree>
  </p:cSld>
  <p:clrMapOvr>
    <a:masterClrMapping/>
  </p:clrMapOvr>
  <p:transition advTm="158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60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6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6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60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6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6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60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6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6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60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16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6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6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6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6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6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6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6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6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1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1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1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16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16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1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16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16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160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1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1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160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16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16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1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16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16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1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216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16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  <p:bldP spid="216068" grpId="0"/>
      <p:bldP spid="216069" grpId="0"/>
      <p:bldP spid="216070" grpId="0"/>
      <p:bldP spid="216071" grpId="0"/>
      <p:bldP spid="216072" grpId="0"/>
      <p:bldP spid="216073" grpId="0"/>
      <p:bldP spid="216073" grpId="1"/>
      <p:bldP spid="216074" grpId="0" animBg="1"/>
      <p:bldP spid="216075" grpId="0"/>
      <p:bldP spid="216076" grpId="0"/>
      <p:bldP spid="216077" grpId="0"/>
      <p:bldP spid="216078" grpId="0"/>
      <p:bldP spid="216079" grpId="0" build="p"/>
      <p:bldP spid="216080" grpId="0"/>
      <p:bldP spid="216081" grpId="0"/>
      <p:bldP spid="216082" grpId="0"/>
      <p:bldP spid="216083" grpId="0"/>
      <p:bldP spid="216084" grpId="0" animBg="1"/>
      <p:bldP spid="216085" grpId="0"/>
      <p:bldP spid="216085" grpId="1"/>
      <p:bldP spid="216086" grpId="0"/>
      <p:bldP spid="216087" grpId="0"/>
      <p:bldP spid="216088" grpId="0"/>
      <p:bldP spid="216089" grpId="0"/>
      <p:bldP spid="216090" grpId="0"/>
      <p:bldP spid="2160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Национальной доктриной развития образования выделена </a:t>
            </a:r>
            <a:r>
              <a:rPr lang="ru-RU" b="1" dirty="0" smtClean="0"/>
              <a:t>основная задача </a:t>
            </a:r>
            <a:r>
              <a:rPr lang="ru-RU" dirty="0" smtClean="0"/>
              <a:t>-  создание условий для развития личности и творческой самореализации  каждого  гражданина России, воспитание поколения людей, способных эффективно работать и обучаться на протяжении всей жизни. Проблемой сегодняшнего дня есть снижение интереса к математике у большинства детей, и как следствие, уровня ее усвоения, в силу отсутствия стойких личностно-значимых мотивов, работающих на перспективу. Вместе с тем современный человек без математического образования обойтись не может, т.к. </a:t>
            </a:r>
            <a:r>
              <a:rPr lang="ru-RU" b="1" dirty="0" smtClean="0"/>
              <a:t>математическое образование</a:t>
            </a:r>
            <a:r>
              <a:rPr lang="ru-RU" dirty="0" smtClean="0"/>
              <a:t> – это единственное прошедшее испытание временем средство интеллектуального развития; элементы математики – неотъемлемая часть общей системы ориентации в окружающем мире; математика обладает колоссальным воспитательным потенциалом. Поэтому формирование стойких мотивационных установок к  использованию математических знаний во всех сферах деятельности  и повседневной жизни является объективной необходимостью.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</a:t>
            </a:r>
            <a:r>
              <a:rPr lang="ru-RU" dirty="0" smtClean="0"/>
              <a:t>аправления педагогической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Совершенствование содержания математического образования путем насыщения его прикладными и сюжетными заданиями;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Использование игровых технологий на уроках математики;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Проведение нестандартных уроков, основанных на материалах общественного, экономического, регионального компонента, исторического и  экологического содержаний;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Внедрение в обучение информационных, компьютерных и </a:t>
            </a:r>
            <a:r>
              <a:rPr lang="ru-RU" dirty="0" err="1"/>
              <a:t>здоровьесберегающих</a:t>
            </a:r>
            <a:r>
              <a:rPr lang="ru-RU" dirty="0"/>
              <a:t> технологий.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Привлечение учащихся к активной внеклассной работе по предмету.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 данным исследований, в памяти человека остается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25% услышанного материала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33% увиденного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50% увиденного и услышанного, </a:t>
            </a:r>
          </a:p>
          <a:p>
            <a:r>
              <a:rPr lang="ru-RU" dirty="0"/>
              <a:t> </a:t>
            </a:r>
            <a:r>
              <a:rPr lang="ru-RU" dirty="0" smtClean="0"/>
              <a:t>75</a:t>
            </a:r>
            <a:r>
              <a:rPr lang="ru-RU" dirty="0"/>
              <a:t>% материала, если ученик вовлечен в активные действия в процессе обучения. </a:t>
            </a:r>
          </a:p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Применение ИКТ- технологий на уроках математики способствует: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600" dirty="0" smtClean="0"/>
              <a:t>Положительной мотивации обучения; </a:t>
            </a:r>
            <a:r>
              <a:rPr lang="ru-RU" sz="2600" dirty="0"/>
              <a:t> </a:t>
            </a:r>
            <a:r>
              <a:rPr lang="ru-RU" sz="2600" dirty="0" smtClean="0"/>
              <a:t> </a:t>
            </a:r>
          </a:p>
          <a:p>
            <a:r>
              <a:rPr lang="ru-RU" sz="2600" dirty="0" smtClean="0"/>
              <a:t>Активизации </a:t>
            </a:r>
            <a:r>
              <a:rPr lang="ru-RU" sz="2600" dirty="0"/>
              <a:t>познавательной деятельности </a:t>
            </a:r>
            <a:r>
              <a:rPr lang="ru-RU" sz="2600" dirty="0" smtClean="0"/>
              <a:t>обучающихся</a:t>
            </a:r>
            <a:r>
              <a:rPr lang="ru-RU" sz="2600" dirty="0"/>
              <a:t>. </a:t>
            </a:r>
          </a:p>
          <a:p>
            <a:r>
              <a:rPr lang="ru-RU" sz="2600" dirty="0"/>
              <a:t> </a:t>
            </a:r>
            <a:r>
              <a:rPr lang="ru-RU" sz="2600" dirty="0" smtClean="0"/>
              <a:t> </a:t>
            </a:r>
            <a:r>
              <a:rPr lang="ru-RU" sz="2600" dirty="0"/>
              <a:t>Развитию вариативности мышления, математической логики.</a:t>
            </a:r>
          </a:p>
          <a:p>
            <a:r>
              <a:rPr lang="ru-RU" sz="2600" dirty="0"/>
              <a:t> </a:t>
            </a:r>
            <a:r>
              <a:rPr lang="ru-RU" sz="2600" dirty="0" smtClean="0"/>
              <a:t>Направленности </a:t>
            </a:r>
            <a:r>
              <a:rPr lang="ru-RU" sz="2600" dirty="0"/>
              <a:t>мыслительной деятельности </a:t>
            </a:r>
            <a:r>
              <a:rPr lang="ru-RU" sz="2600" dirty="0" smtClean="0"/>
              <a:t>обучающихся </a:t>
            </a:r>
            <a:r>
              <a:rPr lang="ru-RU" sz="2600" dirty="0"/>
              <a:t>на поиск и </a:t>
            </a:r>
            <a:r>
              <a:rPr lang="ru-RU" sz="2600" dirty="0" smtClean="0"/>
              <a:t>исследование: привлечение к поиску фактических материалов в сети Интернет для мини-исследований и творческих заданий.</a:t>
            </a:r>
          </a:p>
          <a:p>
            <a:r>
              <a:rPr lang="ru-RU" sz="2600" dirty="0" smtClean="0"/>
              <a:t>Позволяет на уроке сделать сложную науку математику более</a:t>
            </a:r>
            <a:r>
              <a:rPr lang="ru-RU" sz="2600" i="1" dirty="0" smtClean="0"/>
              <a:t> </a:t>
            </a:r>
            <a:r>
              <a:rPr lang="ru-RU" sz="2600" dirty="0" smtClean="0"/>
              <a:t>доступной для развития творческих способностей учащихся. 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smtClean="0"/>
              <a:t>ИКТ – информационно-коммуникационные  технологии позволяют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усилить </a:t>
            </a:r>
            <a:r>
              <a:rPr lang="ru-RU" dirty="0"/>
              <a:t>мотивацию учения путем активного диалога ученика с компьютером, разнообразием и красочностью информации  (текст, звук, видео, цвет), путем ориентации учения на успех (позволяет довести решение любой задачи, опираясь на необходимую помощь), используя игровой фон общения человека с машиной и что немаловажно -выдержкой, спокойствием и дружественностью машины по отношению к ученику.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3600" dirty="0" smtClean="0"/>
              <a:t>Возможности компьютера использую в обучении в следующих вариантах: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/>
          </a:p>
          <a:p>
            <a:r>
              <a:rPr lang="ru-RU" dirty="0"/>
              <a:t> фрагментарное, выборочное использование дополнительного материала; </a:t>
            </a:r>
          </a:p>
          <a:p>
            <a:r>
              <a:rPr lang="ru-RU" dirty="0"/>
              <a:t> использование диагностических и контролирующих материалов; </a:t>
            </a:r>
          </a:p>
          <a:p>
            <a:r>
              <a:rPr lang="ru-RU" dirty="0"/>
              <a:t> </a:t>
            </a:r>
            <a:r>
              <a:rPr lang="ru-RU" dirty="0" smtClean="0"/>
              <a:t>использование </a:t>
            </a:r>
            <a:r>
              <a:rPr lang="ru-RU" dirty="0"/>
              <a:t>презентаций на уроках;</a:t>
            </a:r>
          </a:p>
          <a:p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/>
              <a:t>выполнение домашних самостоятельных и творческих заданий; </a:t>
            </a:r>
          </a:p>
          <a:p>
            <a:r>
              <a:rPr lang="ru-RU" dirty="0"/>
              <a:t> использование компьютера для вычислений, построения </a:t>
            </a:r>
            <a:r>
              <a:rPr lang="ru-RU" dirty="0" smtClean="0"/>
              <a:t>графиков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/>
              <a:t>формирование информационной компетентности учащихся, т.е. умения получать информацию из различных источников.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ИКТ можно  использовать на всех этапах процесса обучения: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</a:t>
            </a:r>
            <a:r>
              <a:rPr lang="ru-RU" dirty="0"/>
              <a:t>объяснении нового материала, </a:t>
            </a:r>
            <a:endParaRPr lang="ru-RU" dirty="0" smtClean="0"/>
          </a:p>
          <a:p>
            <a:r>
              <a:rPr lang="ru-RU" dirty="0" smtClean="0"/>
              <a:t>закреплении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повторении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контроле</a:t>
            </a:r>
            <a:r>
              <a:rPr lang="ru-RU" dirty="0"/>
              <a:t>, при этом для ученика он выполняет различные функции: учителя, рабочего инструмента, объекта обучения, сотрудничающего коллектива.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1104</Words>
  <Application>Microsoft Office PowerPoint</Application>
  <PresentationFormat>Экран (4:3)</PresentationFormat>
  <Paragraphs>160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Повышение мотивации и активности обучающихся при использовании ИКТ на уроках математики. </vt:lpstr>
      <vt:lpstr>Введение</vt:lpstr>
      <vt:lpstr>Актуальность темы</vt:lpstr>
      <vt:lpstr>Направления педагогической деятельности:</vt:lpstr>
      <vt:lpstr>По данным исследований, в памяти человека остается </vt:lpstr>
      <vt:lpstr> Применение ИКТ- технологий на уроках математики способствует:  </vt:lpstr>
      <vt:lpstr>ИКТ – информационно-коммуникационные  технологии позволяют</vt:lpstr>
      <vt:lpstr>         Возможности компьютера использую в обучении в следующих вариантах:       </vt:lpstr>
      <vt:lpstr>ИКТ можно  использовать на всех этапах процесса обучения:</vt:lpstr>
      <vt:lpstr>Итак, компьютер может представлять: </vt:lpstr>
      <vt:lpstr>ЭТАП УСВОЕНИЯ НОВЫХ ЗНАНИЙ.</vt:lpstr>
      <vt:lpstr>Презентации.</vt:lpstr>
      <vt:lpstr> Применение презентаций на уроке позволяет: </vt:lpstr>
      <vt:lpstr>ЭТАП ПРОВЕРКИ ПОНИМАНИЯ И ЗАКРЕПЛЕНИЯ НОВЫХ ЗНАНИЙ И СПОСОБОВ ДЕЙСТВИЙ.</vt:lpstr>
      <vt:lpstr>Тестирование.</vt:lpstr>
      <vt:lpstr>Лекция.</vt:lpstr>
      <vt:lpstr>СОВРЕМЕННЫЕ ДИДАКТИЧЕСКИЕ ПОСОБИЯ</vt:lpstr>
      <vt:lpstr>Электронные ресурсы</vt:lpstr>
      <vt:lpstr>Использую сайты:</vt:lpstr>
      <vt:lpstr>ВЫВОД:</vt:lpstr>
      <vt:lpstr>Приложение</vt:lpstr>
      <vt:lpstr>Презентация PowerPoint</vt:lpstr>
      <vt:lpstr>Презентация PowerPoint</vt:lpstr>
      <vt:lpstr>Найдите значение степени:</vt:lpstr>
      <vt:lpstr>Разминка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MAN</dc:creator>
  <cp:lastModifiedBy>dns pc</cp:lastModifiedBy>
  <cp:revision>18</cp:revision>
  <dcterms:created xsi:type="dcterms:W3CDTF">2013-01-21T07:07:34Z</dcterms:created>
  <dcterms:modified xsi:type="dcterms:W3CDTF">2019-01-12T09:59:38Z</dcterms:modified>
</cp:coreProperties>
</file>