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0" r:id="rId6"/>
    <p:sldId id="263" r:id="rId7"/>
    <p:sldId id="262" r:id="rId8"/>
    <p:sldId id="265" r:id="rId9"/>
    <p:sldId id="270" r:id="rId10"/>
    <p:sldId id="269" r:id="rId11"/>
    <p:sldId id="268" r:id="rId12"/>
    <p:sldId id="271" r:id="rId13"/>
    <p:sldId id="267" r:id="rId14"/>
    <p:sldId id="272" r:id="rId15"/>
    <p:sldId id="264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B65-8336-4E2B-9012-8793204F6DE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A22B-E2EB-43AA-9683-189CD1361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2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B65-8336-4E2B-9012-8793204F6DE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A22B-E2EB-43AA-9683-189CD1361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190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B65-8336-4E2B-9012-8793204F6DE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A22B-E2EB-43AA-9683-189CD1361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06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B65-8336-4E2B-9012-8793204F6DE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A22B-E2EB-43AA-9683-189CD1361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055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B65-8336-4E2B-9012-8793204F6DE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A22B-E2EB-43AA-9683-189CD1361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442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B65-8336-4E2B-9012-8793204F6DE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A22B-E2EB-43AA-9683-189CD1361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61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B65-8336-4E2B-9012-8793204F6DE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A22B-E2EB-43AA-9683-189CD1361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874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B65-8336-4E2B-9012-8793204F6DE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A22B-E2EB-43AA-9683-189CD1361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47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B65-8336-4E2B-9012-8793204F6DE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A22B-E2EB-43AA-9683-189CD1361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15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B65-8336-4E2B-9012-8793204F6DE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A22B-E2EB-43AA-9683-189CD1361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907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B65-8336-4E2B-9012-8793204F6DE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A22B-E2EB-43AA-9683-189CD1361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68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F8B65-8336-4E2B-9012-8793204F6DE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0A22B-E2EB-43AA-9683-189CD1361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56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72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1983" y="2278599"/>
            <a:ext cx="77677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Звуковая культура речи: звук </a:t>
            </a:r>
            <a:r>
              <a:rPr lang="ru-RU" sz="40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Ч</a:t>
            </a:r>
            <a:endParaRPr lang="ru-RU" sz="40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4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839" y="1027906"/>
            <a:ext cx="3579743" cy="511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2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912" y="1552005"/>
            <a:ext cx="5784992" cy="445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1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467" y="1002434"/>
            <a:ext cx="4909585" cy="489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7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41" y="1539040"/>
            <a:ext cx="5549977" cy="43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13" y="2199714"/>
            <a:ext cx="2881700" cy="397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6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274" y="1345722"/>
            <a:ext cx="4514618" cy="493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3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140" y="888758"/>
            <a:ext cx="4750823" cy="53681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5869" y="1440260"/>
            <a:ext cx="47310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ЧУ-ЧУ-ЧУ!</a:t>
            </a:r>
            <a:endParaRPr lang="ru-RU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Домой поехать хочу! </a:t>
            </a:r>
            <a:endParaRPr lang="ru-RU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r>
              <a:rPr lang="ru-RU" b="1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02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15" y="1356740"/>
            <a:ext cx="4831246" cy="467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0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834" y="554935"/>
            <a:ext cx="5748130" cy="574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4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048000" y="2055813"/>
            <a:ext cx="6096000" cy="20159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5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25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5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объяснить </a:t>
            </a:r>
            <a:r>
              <a:rPr lang="ru-RU" sz="25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детям, как правильно произносится </a:t>
            </a:r>
            <a:r>
              <a:rPr lang="ru-RU" sz="25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звук</a:t>
            </a:r>
            <a:r>
              <a:rPr lang="ru-RU" sz="25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5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</a:t>
            </a:r>
            <a:r>
              <a:rPr lang="ru-RU" sz="25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, </a:t>
            </a:r>
            <a:endParaRPr lang="ru-RU" sz="2500" dirty="0" smtClean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5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упражнять </a:t>
            </a:r>
            <a:r>
              <a:rPr lang="ru-RU" sz="25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произнесении звука </a:t>
            </a:r>
            <a:endParaRPr lang="ru-RU" sz="2500" dirty="0" smtClean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5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5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изолированно, в словах, стихах). </a:t>
            </a:r>
            <a:endParaRPr lang="ru-RU" sz="2500" dirty="0" smtClean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5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Развивать </a:t>
            </a:r>
            <a:r>
              <a:rPr lang="ru-RU" sz="25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фонематический слух детей.</a:t>
            </a:r>
          </a:p>
        </p:txBody>
      </p:sp>
    </p:spTree>
    <p:extLst>
      <p:ext uri="{BB962C8B-B14F-4D97-AF65-F5344CB8AC3E}">
        <p14:creationId xmlns:p14="http://schemas.microsoft.com/office/powerpoint/2010/main" val="23481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72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5163" y="1586097"/>
            <a:ext cx="808181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Чёрный дом по рельсам мчится,</a:t>
            </a:r>
          </a:p>
          <a:p>
            <a:pPr algn="ctr"/>
            <a:r>
              <a:rPr lang="ru-RU" sz="25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Только пар над ним клубится.</a:t>
            </a:r>
          </a:p>
          <a:p>
            <a:pPr algn="ctr"/>
            <a:r>
              <a:rPr lang="ru-RU" sz="25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Что это?</a:t>
            </a:r>
            <a:endParaRPr lang="ru-RU" sz="25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833" y="3262782"/>
            <a:ext cx="3723167" cy="23342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33" y="2749466"/>
            <a:ext cx="4655712" cy="3619816"/>
          </a:xfrm>
          <a:prstGeom prst="rect">
            <a:avLst/>
          </a:prstGeom>
        </p:spPr>
      </p:pic>
      <p:sp>
        <p:nvSpPr>
          <p:cNvPr id="9" name="Пятиугольник 8">
            <a:hlinkClick r:id="rId5" action="ppaction://hlinksldjump">
              <a:snd r:embed="rId6" name="detskiy-zvuk-igrushechnogo-parovoza-12696.wav"/>
            </a:hlinkClick>
          </p:cNvPr>
          <p:cNvSpPr/>
          <p:nvPr/>
        </p:nvSpPr>
        <p:spPr>
          <a:xfrm>
            <a:off x="11240818" y="6369282"/>
            <a:ext cx="831273" cy="391736"/>
          </a:xfrm>
          <a:prstGeom prst="homePlate">
            <a:avLst/>
          </a:prstGeom>
          <a:solidFill>
            <a:schemeClr val="accent6">
              <a:lumMod val="5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80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110181" y="1248588"/>
            <a:ext cx="80818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err="1" smtClean="0">
                <a:solidFill>
                  <a:srgbClr val="7030A0"/>
                </a:solidFill>
                <a:latin typeface="Bookman Old Style" panose="02050604050505020204" pitchFamily="18" charset="0"/>
              </a:rPr>
              <a:t>Чух</a:t>
            </a:r>
            <a:r>
              <a:rPr lang="ru-RU" sz="30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–</a:t>
            </a:r>
            <a:r>
              <a:rPr lang="ru-RU" sz="3000" b="1" dirty="0" err="1" smtClean="0">
                <a:solidFill>
                  <a:srgbClr val="7030A0"/>
                </a:solidFill>
                <a:latin typeface="Bookman Old Style" panose="02050604050505020204" pitchFamily="18" charset="0"/>
              </a:rPr>
              <a:t>чух</a:t>
            </a:r>
            <a:r>
              <a:rPr lang="ru-RU" sz="30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! </a:t>
            </a:r>
            <a:r>
              <a:rPr lang="ru-RU" sz="3000" b="1" dirty="0" err="1" smtClean="0">
                <a:solidFill>
                  <a:srgbClr val="7030A0"/>
                </a:solidFill>
                <a:latin typeface="Bookman Old Style" panose="02050604050505020204" pitchFamily="18" charset="0"/>
              </a:rPr>
              <a:t>Чух-чух</a:t>
            </a:r>
            <a:r>
              <a:rPr lang="ru-RU" sz="30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!</a:t>
            </a:r>
            <a:endParaRPr lang="ru-RU" sz="30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08" y="932122"/>
            <a:ext cx="4750823" cy="53681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215" y="2939276"/>
            <a:ext cx="3320498" cy="321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0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8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1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411" tmFilter="0, 0; 0.125,0.2665; 0.25,0.4; 0.375,0.465; 0.5,0.5;  0.625,0.535; 0.75,0.6; 0.875,0.7335; 1,1">
                                          <p:stCondLst>
                                            <p:cond delay="141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05" tmFilter="0, 0; 0.125,0.2665; 0.25,0.4; 0.375,0.465; 0.5,0.5;  0.625,0.535; 0.75,0.6; 0.875,0.7335; 1,1">
                                          <p:stCondLst>
                                            <p:cond delay="28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49" tmFilter="0, 0; 0.125,0.2665; 0.25,0.4; 0.375,0.465; 0.5,0.5;  0.625,0.535; 0.75,0.6; 0.875,0.7335; 1,1">
                                          <p:stCondLst>
                                            <p:cond delay="351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55">
                                          <p:stCondLst>
                                            <p:cond delay="138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353" decel="50000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55">
                                          <p:stCondLst>
                                            <p:cond delay="27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353" decel="50000">
                                          <p:stCondLst>
                                            <p:cond delay="284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55">
                                          <p:stCondLst>
                                            <p:cond delay="348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353" decel="50000">
                                          <p:stCondLst>
                                            <p:cond delay="354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55">
                                          <p:stCondLst>
                                            <p:cond delay="38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353" decel="50000">
                                          <p:stCondLst>
                                            <p:cond delay="389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597965" y="1690688"/>
            <a:ext cx="563548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Чу-чу-чу</a:t>
            </a:r>
            <a:r>
              <a:rPr lang="ru-RU" sz="25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 – стоять не хочу,</a:t>
            </a:r>
            <a:endParaRPr lang="ru-RU" sz="2500" dirty="0" smtClean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5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Стоять не хочу – </a:t>
            </a:r>
            <a:r>
              <a:rPr lang="ru-RU" sz="25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чу-чу-чу</a:t>
            </a:r>
            <a:r>
              <a:rPr lang="ru-RU" sz="25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 ;</a:t>
            </a:r>
            <a:endParaRPr lang="ru-RU" sz="2500" dirty="0" smtClean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5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Ча-ча-ча, </a:t>
            </a:r>
            <a:r>
              <a:rPr lang="ru-RU" sz="2500" b="1" i="1" dirty="0" err="1" smtClean="0">
                <a:solidFill>
                  <a:srgbClr val="7030A0"/>
                </a:solidFill>
                <a:latin typeface="Bookman Old Style" panose="02050604050505020204" pitchFamily="18" charset="0"/>
              </a:rPr>
              <a:t>чи-чи-чи</a:t>
            </a:r>
            <a:r>
              <a:rPr lang="ru-RU" sz="25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, </a:t>
            </a:r>
            <a:r>
              <a:rPr lang="ru-RU" sz="2500" b="1" i="1" dirty="0" err="1" smtClean="0">
                <a:solidFill>
                  <a:srgbClr val="7030A0"/>
                </a:solidFill>
                <a:latin typeface="Bookman Old Style" panose="02050604050505020204" pitchFamily="18" charset="0"/>
              </a:rPr>
              <a:t>чо-чо-чо</a:t>
            </a:r>
            <a:r>
              <a:rPr lang="ru-RU" sz="25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.</a:t>
            </a:r>
            <a:endParaRPr lang="ru-RU" sz="2500" dirty="0" smtClean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500" b="1" dirty="0" err="1" smtClean="0">
                <a:solidFill>
                  <a:srgbClr val="7030A0"/>
                </a:solidFill>
                <a:latin typeface="Bookman Old Style" panose="02050604050505020204" pitchFamily="18" charset="0"/>
              </a:rPr>
              <a:t>Ач-ач-ач</a:t>
            </a:r>
            <a:r>
              <a:rPr lang="ru-RU" sz="25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 – испекли калач.</a:t>
            </a:r>
            <a:endParaRPr lang="ru-RU" sz="2500" dirty="0" smtClean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500" b="1" dirty="0" err="1" smtClean="0">
                <a:solidFill>
                  <a:srgbClr val="7030A0"/>
                </a:solidFill>
                <a:latin typeface="Bookman Old Style" panose="02050604050505020204" pitchFamily="18" charset="0"/>
              </a:rPr>
              <a:t>Оч-оч-оч</a:t>
            </a:r>
            <a:r>
              <a:rPr lang="ru-RU" sz="25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 – наступила ночь.</a:t>
            </a:r>
            <a:endParaRPr lang="ru-RU" sz="2500" dirty="0" smtClean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500" b="1" dirty="0" err="1" smtClean="0">
                <a:solidFill>
                  <a:srgbClr val="7030A0"/>
                </a:solidFill>
                <a:latin typeface="Bookman Old Style" panose="02050604050505020204" pitchFamily="18" charset="0"/>
              </a:rPr>
              <a:t>Чок-чок</a:t>
            </a:r>
            <a:r>
              <a:rPr lang="ru-RU" sz="25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 – каблучок.</a:t>
            </a:r>
            <a:endParaRPr lang="ru-RU" sz="25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97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110947" y="911247"/>
            <a:ext cx="676192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В поле гуляли трое гуляк,</a:t>
            </a:r>
            <a:endParaRPr lang="ru-RU" sz="2500" b="1" dirty="0" smtClean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5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После прогулки делали так:</a:t>
            </a:r>
          </a:p>
          <a:p>
            <a:pPr algn="ctr"/>
            <a:endParaRPr lang="ru-RU" sz="2500" dirty="0" smtClean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5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Апчхи!</a:t>
            </a:r>
            <a:endParaRPr lang="ru-RU" sz="2500" b="1" dirty="0" smtClean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5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Апчхи!</a:t>
            </a:r>
            <a:endParaRPr lang="ru-RU" sz="2500" b="1" dirty="0" smtClean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5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Чхи!</a:t>
            </a:r>
            <a:endParaRPr lang="ru-RU" sz="25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777" y="3311904"/>
            <a:ext cx="6462252" cy="331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4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51" y="2114831"/>
            <a:ext cx="5303531" cy="431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7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821" y="1522163"/>
            <a:ext cx="8283614" cy="418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4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770" y="2905643"/>
            <a:ext cx="3267726" cy="322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8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51</Words>
  <Application>Microsoft Office PowerPoint</Application>
  <PresentationFormat>Широкоэкранный</PresentationFormat>
  <Paragraphs>24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Bookman Old Style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Домашний</dc:creator>
  <cp:lastModifiedBy>Домашний</cp:lastModifiedBy>
  <cp:revision>22</cp:revision>
  <dcterms:created xsi:type="dcterms:W3CDTF">2022-02-07T15:24:07Z</dcterms:created>
  <dcterms:modified xsi:type="dcterms:W3CDTF">2022-02-07T17:30:33Z</dcterms:modified>
</cp:coreProperties>
</file>