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7"/>
  </p:notesMasterIdLst>
  <p:sldIdLst>
    <p:sldId id="266" r:id="rId2"/>
    <p:sldId id="256" r:id="rId3"/>
    <p:sldId id="257" r:id="rId4"/>
    <p:sldId id="311" r:id="rId5"/>
    <p:sldId id="258" r:id="rId6"/>
    <p:sldId id="259" r:id="rId7"/>
    <p:sldId id="260" r:id="rId8"/>
    <p:sldId id="261" r:id="rId9"/>
    <p:sldId id="262" r:id="rId10"/>
    <p:sldId id="313" r:id="rId11"/>
    <p:sldId id="314" r:id="rId12"/>
    <p:sldId id="315" r:id="rId13"/>
    <p:sldId id="317" r:id="rId14"/>
    <p:sldId id="323" r:id="rId15"/>
    <p:sldId id="320" r:id="rId16"/>
    <p:sldId id="283" r:id="rId17"/>
    <p:sldId id="341" r:id="rId18"/>
    <p:sldId id="285" r:id="rId19"/>
    <p:sldId id="327" r:id="rId20"/>
    <p:sldId id="287" r:id="rId21"/>
    <p:sldId id="295" r:id="rId22"/>
    <p:sldId id="296" r:id="rId23"/>
    <p:sldId id="308" r:id="rId24"/>
    <p:sldId id="301" r:id="rId25"/>
    <p:sldId id="309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10B6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2775" autoAdjust="0"/>
    <p:restoredTop sz="94660"/>
  </p:normalViewPr>
  <p:slideViewPr>
    <p:cSldViewPr>
      <p:cViewPr>
        <p:scale>
          <a:sx n="70" d="100"/>
          <a:sy n="70" d="100"/>
        </p:scale>
        <p:origin x="331" y="2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39C60D-19A4-48F7-8265-85EB2A5F39F7}" type="datetimeFigureOut">
              <a:rPr lang="ru-RU" smtClean="0"/>
              <a:pPr/>
              <a:t>10.09.2022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7DBD4-7656-465E-9B6A-6B333859EEB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1075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7DBD4-7656-465E-9B6A-6B333859EEBB}" type="slidenum">
              <a:rPr lang="ru-RU" smtClean="0"/>
              <a:pPr/>
              <a:t>23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A502D-8CA6-463A-8319-3BFCE34898B9}" type="datetimeFigureOut">
              <a:rPr lang="ru-RU"/>
              <a:pPr>
                <a:defRPr/>
              </a:pPr>
              <a:t>10.09.2022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F8EC9-E33E-4684-AC8C-367B9150EEA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E9CC6-6839-4EBE-9FEB-B2D632887E6F}" type="datetimeFigureOut">
              <a:rPr lang="ru-RU"/>
              <a:pPr>
                <a:defRPr/>
              </a:pPr>
              <a:t>10.09.2022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BBE77-C457-4B4C-A9E8-0AD8826BE48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9284A-ABB9-44EE-AB1D-2C4E97E4D215}" type="datetimeFigureOut">
              <a:rPr lang="ru-RU"/>
              <a:pPr>
                <a:defRPr/>
              </a:pPr>
              <a:t>10.09.2022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C72C8-3F08-4C38-BC26-CD99749CB41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9A6F2-DF0B-4E25-9707-76A52328C194}" type="datetimeFigureOut">
              <a:rPr lang="ru-RU"/>
              <a:pPr>
                <a:defRPr/>
              </a:pPr>
              <a:t>10.09.2022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95F0A-6D28-4EBC-BC2B-6BBCDC3321E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BA9C8-4E20-4C03-8506-F96FB92E0BA1}" type="datetimeFigureOut">
              <a:rPr lang="ru-RU"/>
              <a:pPr>
                <a:defRPr/>
              </a:pPr>
              <a:t>10.09.2022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97E61-5A7A-42EF-B94A-9DA04E37FBD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080E0-8449-4811-8761-AC80B42DD5B2}" type="datetimeFigureOut">
              <a:rPr lang="ru-RU"/>
              <a:pPr>
                <a:defRPr/>
              </a:pPr>
              <a:t>10.09.2022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9EDE5-7655-4601-B182-D2CA0DAF101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0A216-25A1-4FAB-A3FA-9D31410967BA}" type="datetimeFigureOut">
              <a:rPr lang="ru-RU"/>
              <a:pPr>
                <a:defRPr/>
              </a:pPr>
              <a:t>10.09.2022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AEF31-9055-48FF-B1E1-866E3825AAE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90F34-A006-4FAB-B13E-1C470F96B568}" type="datetimeFigureOut">
              <a:rPr lang="ru-RU"/>
              <a:pPr>
                <a:defRPr/>
              </a:pPr>
              <a:t>10.09.2022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70DB6-64F1-4D2E-AB8A-A181A59F13A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6B779-DEB7-46C9-B62B-211D8E9985BF}" type="datetimeFigureOut">
              <a:rPr lang="ru-RU"/>
              <a:pPr>
                <a:defRPr/>
              </a:pPr>
              <a:t>10.09.2022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78605-3C88-49AE-9491-B3D373F203A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855BF-A50B-40AE-A8C7-CD33FC5E4E10}" type="datetimeFigureOut">
              <a:rPr lang="ru-RU"/>
              <a:pPr>
                <a:defRPr/>
              </a:pPr>
              <a:t>10.09.2022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B00FF-418E-4BF3-B386-9D91998B8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666EF-EBFA-437C-8547-CC1AAB625648}" type="datetimeFigureOut">
              <a:rPr lang="ru-RU"/>
              <a:pPr>
                <a:defRPr/>
              </a:pPr>
              <a:t>10.09.2022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FB980-8D49-4C41-8853-90F7A89E7AA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E8E7D7-652E-441F-BBAA-883164CDCE9E}" type="datetimeFigureOut">
              <a:rPr lang="ru-RU"/>
              <a:pPr>
                <a:defRPr/>
              </a:pPr>
              <a:t>10.09.2022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DFBC3D8-3A71-45B7-B0E6-1A9CEC82DE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5"/>
          <p:cNvSpPr>
            <a:spLocks noChangeArrowheads="1" noChangeShapeType="1" noTextEdit="1"/>
          </p:cNvSpPr>
          <p:nvPr/>
        </p:nvSpPr>
        <p:spPr bwMode="auto">
          <a:xfrm>
            <a:off x="1763713" y="333375"/>
            <a:ext cx="6553200" cy="2590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>
                    <a:alpha val="94116"/>
                  </a:srgbClr>
                </a:solidFill>
                <a:latin typeface="Impact"/>
              </a:rPr>
              <a:t>"ВДОХНОВЕНИЕ"</a:t>
            </a:r>
          </a:p>
        </p:txBody>
      </p:sp>
      <p:sp>
        <p:nvSpPr>
          <p:cNvPr id="2051" name="WordArt 6"/>
          <p:cNvSpPr>
            <a:spLocks noChangeArrowheads="1" noChangeShapeType="1" noTextEdit="1"/>
          </p:cNvSpPr>
          <p:nvPr/>
        </p:nvSpPr>
        <p:spPr bwMode="auto">
          <a:xfrm rot="5400000">
            <a:off x="-1826419" y="2915444"/>
            <a:ext cx="5688013" cy="523875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Arial"/>
                <a:cs typeface="Arial"/>
              </a:rPr>
              <a:t>РАДУГА ТАЛАНТОВ</a:t>
            </a:r>
          </a:p>
        </p:txBody>
      </p:sp>
      <p:sp>
        <p:nvSpPr>
          <p:cNvPr id="2052" name="WordArt 7"/>
          <p:cNvSpPr>
            <a:spLocks noChangeArrowheads="1" noChangeShapeType="1" noTextEdit="1"/>
          </p:cNvSpPr>
          <p:nvPr/>
        </p:nvSpPr>
        <p:spPr bwMode="auto">
          <a:xfrm>
            <a:off x="1979613" y="4365625"/>
            <a:ext cx="23050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объединение</a:t>
            </a:r>
          </a:p>
        </p:txBody>
      </p:sp>
      <p:sp>
        <p:nvSpPr>
          <p:cNvPr id="2053" name="WordArt 9"/>
          <p:cNvSpPr>
            <a:spLocks noChangeArrowheads="1" noChangeShapeType="1" noTextEdit="1"/>
          </p:cNvSpPr>
          <p:nvPr/>
        </p:nvSpPr>
        <p:spPr bwMode="auto">
          <a:xfrm>
            <a:off x="2268538" y="5157788"/>
            <a:ext cx="5903912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ХУДОЖЕСТВЕННОГО СЛОВА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42852"/>
            <a:ext cx="8643998" cy="6500858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      «Хоровод знакомства»</a:t>
            </a:r>
            <a:r>
              <a:rPr lang="ru-RU" sz="1800" b="1" dirty="0" smtClean="0"/>
              <a:t>(</a:t>
            </a:r>
            <a:r>
              <a:rPr lang="ru-RU" sz="1800" dirty="0" smtClean="0"/>
              <a:t>Цель игры: знакомство с группой)</a:t>
            </a:r>
          </a:p>
          <a:p>
            <a:pPr>
              <a:buNone/>
            </a:pPr>
            <a:r>
              <a:rPr lang="ru-RU" sz="1800" dirty="0" smtClean="0"/>
              <a:t>Участники берутся за руки и встают в круг. Двигаясь по кругу, участники</a:t>
            </a:r>
          </a:p>
          <a:p>
            <a:pPr>
              <a:buNone/>
            </a:pPr>
            <a:r>
              <a:rPr lang="ru-RU" sz="1800" dirty="0" smtClean="0"/>
              <a:t>проговаривают следующее  четверостишие:</a:t>
            </a:r>
          </a:p>
          <a:p>
            <a:pPr>
              <a:buNone/>
            </a:pPr>
            <a:r>
              <a:rPr lang="ru-RU" sz="2800" dirty="0" smtClean="0"/>
              <a:t>«Мы по кругу ходим, ходим,</a:t>
            </a:r>
          </a:p>
          <a:p>
            <a:pPr>
              <a:buNone/>
            </a:pPr>
            <a:r>
              <a:rPr lang="ru-RU" sz="2800" dirty="0" smtClean="0"/>
              <a:t>Познакомиться хотим.</a:t>
            </a:r>
          </a:p>
          <a:p>
            <a:pPr>
              <a:buNone/>
            </a:pPr>
            <a:r>
              <a:rPr lang="ru-RU" sz="2800" dirty="0" smtClean="0"/>
              <a:t>Стоят лишь те, кого зовут …(любое имя)</a:t>
            </a:r>
          </a:p>
          <a:p>
            <a:pPr>
              <a:buNone/>
            </a:pPr>
            <a:r>
              <a:rPr lang="ru-RU" sz="2800" dirty="0" smtClean="0"/>
              <a:t>Ну, а мы с вами сидим».</a:t>
            </a:r>
          </a:p>
          <a:p>
            <a:pPr>
              <a:buNone/>
            </a:pPr>
            <a:r>
              <a:rPr lang="ru-RU" sz="2000" dirty="0" smtClean="0"/>
              <a:t>Когда ведущий называет имя, дети с этим именем остаются стоять, все</a:t>
            </a:r>
          </a:p>
          <a:p>
            <a:pPr>
              <a:buNone/>
            </a:pPr>
            <a:r>
              <a:rPr lang="ru-RU" sz="2000" dirty="0" smtClean="0"/>
              <a:t>остальные участники </a:t>
            </a:r>
          </a:p>
          <a:p>
            <a:pPr>
              <a:buNone/>
            </a:pPr>
            <a:r>
              <a:rPr lang="ru-RU" sz="2000" dirty="0" smtClean="0"/>
              <a:t>садятся на корточки. </a:t>
            </a:r>
          </a:p>
          <a:p>
            <a:pPr>
              <a:buNone/>
            </a:pPr>
            <a:r>
              <a:rPr lang="ru-RU" sz="2000" dirty="0" smtClean="0"/>
              <a:t>И так, пока не прозвучат </a:t>
            </a:r>
          </a:p>
          <a:p>
            <a:pPr>
              <a:buNone/>
            </a:pPr>
            <a:r>
              <a:rPr lang="ru-RU" sz="2000" dirty="0" smtClean="0"/>
              <a:t>имена всех участников </a:t>
            </a:r>
          </a:p>
          <a:p>
            <a:pPr>
              <a:buNone/>
            </a:pPr>
            <a:r>
              <a:rPr lang="ru-RU" sz="2000" dirty="0" smtClean="0"/>
              <a:t>игры.</a:t>
            </a:r>
            <a:endParaRPr lang="ru-RU" sz="20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 l="6243" r="6243"/>
          <a:stretch>
            <a:fillRect/>
          </a:stretch>
        </p:blipFill>
        <p:spPr bwMode="auto">
          <a:xfrm rot="20532649">
            <a:off x="5199446" y="4366755"/>
            <a:ext cx="2208383" cy="123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42852"/>
            <a:ext cx="8786874" cy="6429420"/>
          </a:xfrm>
        </p:spPr>
        <p:txBody>
          <a:bodyPr/>
          <a:lstStyle/>
          <a:p>
            <a:pPr>
              <a:buNone/>
            </a:pPr>
            <a:r>
              <a:rPr lang="ru-RU" sz="2400" dirty="0" smtClean="0"/>
              <a:t>                </a:t>
            </a:r>
            <a:r>
              <a:rPr lang="ru-RU" sz="2800" dirty="0" smtClean="0"/>
              <a:t>игра </a:t>
            </a:r>
            <a:r>
              <a:rPr lang="ru-RU" sz="3600" b="1" dirty="0" smtClean="0"/>
              <a:t>«Поход» </a:t>
            </a:r>
            <a:r>
              <a:rPr lang="ru-RU" sz="2400" b="1" dirty="0" smtClean="0"/>
              <a:t>( </a:t>
            </a:r>
            <a:r>
              <a:rPr lang="ru-RU" sz="2400" b="1" i="1" dirty="0" smtClean="0"/>
              <a:t>игра организационного </a:t>
            </a:r>
            <a:r>
              <a:rPr lang="ru-RU" sz="2000" b="1" i="1" dirty="0" smtClean="0"/>
              <a:t>периода</a:t>
            </a:r>
            <a:r>
              <a:rPr lang="ru-RU" sz="2000" b="1" dirty="0" smtClean="0"/>
              <a:t>)</a:t>
            </a:r>
            <a:endParaRPr lang="ru-RU" sz="2000" dirty="0" smtClean="0"/>
          </a:p>
          <a:p>
            <a:pPr>
              <a:buNone/>
            </a:pPr>
            <a:r>
              <a:rPr lang="ru-RU" sz="2400" dirty="0" smtClean="0"/>
              <a:t>Участники встают в круг. 1-ый участник называет свое имя предмет, который он берет с собой в поход. </a:t>
            </a:r>
          </a:p>
          <a:p>
            <a:pPr>
              <a:buNone/>
            </a:pPr>
            <a:r>
              <a:rPr lang="ru-RU" sz="2400" dirty="0" smtClean="0"/>
              <a:t> Пр.:« Меня зовут Катя, я беру с собой палатку». В руке у</a:t>
            </a:r>
          </a:p>
          <a:p>
            <a:pPr>
              <a:buNone/>
            </a:pPr>
            <a:r>
              <a:rPr lang="ru-RU" sz="2400" dirty="0" smtClean="0"/>
              <a:t>участника находится, какой – либо не большой предмет, который</a:t>
            </a:r>
          </a:p>
          <a:p>
            <a:pPr>
              <a:buNone/>
            </a:pPr>
            <a:r>
              <a:rPr lang="ru-RU" sz="2400" dirty="0" smtClean="0"/>
              <a:t>он передает любому другому участнику со словами</a:t>
            </a:r>
            <a:r>
              <a:rPr lang="ru-RU" sz="2800" dirty="0" smtClean="0"/>
              <a:t>: «Возьми,</a:t>
            </a:r>
          </a:p>
          <a:p>
            <a:pPr>
              <a:buNone/>
            </a:pPr>
            <a:r>
              <a:rPr lang="ru-RU" sz="2800" dirty="0" smtClean="0"/>
              <a:t>пожалуйста».</a:t>
            </a:r>
            <a:r>
              <a:rPr lang="ru-RU" sz="2400" dirty="0" smtClean="0"/>
              <a:t> Всем участникам надо догадаться о том, что</a:t>
            </a:r>
          </a:p>
          <a:p>
            <a:pPr>
              <a:buNone/>
            </a:pPr>
            <a:r>
              <a:rPr lang="ru-RU" sz="2400" dirty="0" smtClean="0"/>
              <a:t>после названия предмета необходимо добавлять фразу</a:t>
            </a:r>
          </a:p>
          <a:p>
            <a:pPr>
              <a:buNone/>
            </a:pPr>
            <a:r>
              <a:rPr lang="ru-RU" sz="2800" dirty="0" smtClean="0"/>
              <a:t>«Возьми, пожалуйста». </a:t>
            </a:r>
          </a:p>
          <a:p>
            <a:pPr>
              <a:buNone/>
            </a:pPr>
            <a:r>
              <a:rPr lang="ru-RU" sz="2400" dirty="0" smtClean="0"/>
              <a:t>Кто догадался, того ведущий </a:t>
            </a:r>
          </a:p>
          <a:p>
            <a:pPr>
              <a:buNone/>
            </a:pPr>
            <a:r>
              <a:rPr lang="ru-RU" sz="2400" dirty="0" smtClean="0"/>
              <a:t>берет в поход. И так играют</a:t>
            </a:r>
          </a:p>
          <a:p>
            <a:pPr>
              <a:buNone/>
            </a:pPr>
            <a:r>
              <a:rPr lang="ru-RU" sz="2400" dirty="0" smtClean="0"/>
              <a:t>до тех пор, пока все не угадают.</a:t>
            </a:r>
          </a:p>
          <a:p>
            <a:pPr>
              <a:buNone/>
            </a:pPr>
            <a:r>
              <a:rPr lang="ru-RU" sz="2400" dirty="0" smtClean="0"/>
              <a:t> </a:t>
            </a:r>
            <a:endParaRPr lang="ru-RU" sz="24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1264872">
            <a:off x="5826360" y="4576002"/>
            <a:ext cx="2207968" cy="12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26" y="214290"/>
            <a:ext cx="8786874" cy="6500858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 </a:t>
            </a:r>
            <a:r>
              <a:rPr lang="ru-RU" b="1" dirty="0" smtClean="0"/>
              <a:t>игра «Пересядьте те, кто…» </a:t>
            </a:r>
            <a:r>
              <a:rPr lang="ru-RU" sz="1600" b="1" dirty="0" smtClean="0"/>
              <a:t>(организационного периода)</a:t>
            </a:r>
            <a:endParaRPr lang="ru-RU" sz="1600" dirty="0" smtClean="0"/>
          </a:p>
          <a:p>
            <a:pPr>
              <a:buNone/>
            </a:pPr>
            <a:r>
              <a:rPr lang="ru-RU" sz="1400" dirty="0" smtClean="0"/>
              <a:t>Цель упражнения: помочь участникам ближе узнать друг друга.</a:t>
            </a:r>
          </a:p>
          <a:p>
            <a:pPr>
              <a:buNone/>
            </a:pPr>
            <a:r>
              <a:rPr lang="ru-RU" sz="2400" dirty="0" smtClean="0"/>
              <a:t>Ведущий объясняет правила: стоящий в центре круга предлагает</a:t>
            </a:r>
          </a:p>
          <a:p>
            <a:pPr>
              <a:buNone/>
            </a:pPr>
            <a:r>
              <a:rPr lang="ru-RU" sz="2400" dirty="0" smtClean="0"/>
              <a:t>поменяться местами (пересесть) всем, кто обладает общим</a:t>
            </a:r>
          </a:p>
          <a:p>
            <a:pPr>
              <a:buNone/>
            </a:pPr>
            <a:r>
              <a:rPr lang="ru-RU" sz="2400" dirty="0" smtClean="0"/>
              <a:t>признаком. Пр.: «Пересядьте все те, кто родился весной» - и все</a:t>
            </a:r>
          </a:p>
          <a:p>
            <a:pPr>
              <a:buNone/>
            </a:pPr>
            <a:r>
              <a:rPr lang="ru-RU" sz="2400" dirty="0" smtClean="0"/>
              <a:t>те, кто родился весной, должны поменяться местами. При этом</a:t>
            </a:r>
          </a:p>
          <a:p>
            <a:pPr>
              <a:buNone/>
            </a:pPr>
            <a:r>
              <a:rPr lang="ru-RU" sz="2400" dirty="0" smtClean="0"/>
              <a:t>тот, кто стоит в центре круга, должен постараться успеть занять</a:t>
            </a:r>
          </a:p>
          <a:p>
            <a:pPr>
              <a:buNone/>
            </a:pPr>
            <a:r>
              <a:rPr lang="ru-RU" sz="2400" dirty="0" smtClean="0"/>
              <a:t>одно из освободившихся мест, а кто останется без места, продол-</a:t>
            </a:r>
          </a:p>
          <a:p>
            <a:pPr>
              <a:buNone/>
            </a:pPr>
            <a:r>
              <a:rPr lang="ru-RU" sz="2400" dirty="0" smtClean="0"/>
              <a:t>жает игру в роли ведущего. После выполнения упражнения</a:t>
            </a:r>
          </a:p>
          <a:p>
            <a:pPr>
              <a:buNone/>
            </a:pPr>
            <a:r>
              <a:rPr lang="ru-RU" sz="2400" dirty="0" smtClean="0"/>
              <a:t>можно спросить у участников:</a:t>
            </a:r>
          </a:p>
          <a:p>
            <a:r>
              <a:rPr lang="ru-RU" sz="2400" dirty="0" smtClean="0"/>
              <a:t>Как вы себя чувствуете?</a:t>
            </a:r>
          </a:p>
          <a:p>
            <a:r>
              <a:rPr lang="ru-RU" sz="2400" dirty="0" smtClean="0"/>
              <a:t>Как ваше настроение?</a:t>
            </a:r>
          </a:p>
          <a:p>
            <a:r>
              <a:rPr lang="ru-RU" sz="2400" dirty="0" smtClean="0"/>
              <a:t>Не правда ли, общего в нас</a:t>
            </a:r>
          </a:p>
          <a:p>
            <a:pPr>
              <a:buNone/>
            </a:pPr>
            <a:r>
              <a:rPr lang="ru-RU" sz="2400" dirty="0" smtClean="0"/>
              <a:t> больше, различий?</a:t>
            </a:r>
          </a:p>
          <a:p>
            <a:pPr>
              <a:buNone/>
            </a:pPr>
            <a:r>
              <a:rPr lang="ru-RU" sz="2400" dirty="0" smtClean="0"/>
              <a:t>Примечание: Это игра –</a:t>
            </a:r>
            <a:r>
              <a:rPr lang="ru-RU" sz="2400" b="1" dirty="0" smtClean="0"/>
              <a:t> </a:t>
            </a:r>
            <a:r>
              <a:rPr lang="ru-RU" sz="2400" dirty="0" smtClean="0"/>
              <a:t>тренинг для детей разного возраста.</a:t>
            </a:r>
            <a:endParaRPr lang="ru-RU" sz="2400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61936">
            <a:off x="5796136" y="4509121"/>
            <a:ext cx="230425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357158" y="0"/>
            <a:ext cx="8615394" cy="642918"/>
          </a:xfrm>
        </p:spPr>
        <p:txBody>
          <a:bodyPr/>
          <a:lstStyle/>
          <a:p>
            <a:r>
              <a:rPr lang="ru-RU" sz="2000" dirty="0" smtClean="0"/>
              <a:t>игра</a:t>
            </a:r>
            <a:r>
              <a:rPr lang="ru-RU" sz="2800" dirty="0" smtClean="0"/>
              <a:t> </a:t>
            </a:r>
            <a:r>
              <a:rPr lang="ru-RU" sz="2000" dirty="0" smtClean="0"/>
              <a:t>основного периода  </a:t>
            </a:r>
            <a:r>
              <a:rPr lang="ru-RU" dirty="0" smtClean="0"/>
              <a:t>«Кисочки»  </a:t>
            </a:r>
            <a:r>
              <a:rPr lang="ru-RU" sz="1800" dirty="0" smtClean="0"/>
              <a:t>(на снятие напряжения. )			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571480"/>
            <a:ext cx="8643998" cy="6286520"/>
          </a:xfrm>
        </p:spPr>
        <p:txBody>
          <a:bodyPr/>
          <a:lstStyle/>
          <a:p>
            <a:pPr>
              <a:buNone/>
            </a:pPr>
            <a:r>
              <a:rPr lang="ru-RU" sz="2000" dirty="0" smtClean="0"/>
              <a:t>Все садятся на корточки, в круг, расставив руки в стороны мизинцами касаясь мизинцев соседа.</a:t>
            </a:r>
          </a:p>
          <a:p>
            <a:pPr>
              <a:buNone/>
            </a:pPr>
            <a:r>
              <a:rPr lang="ru-RU" sz="2000" dirty="0" smtClean="0"/>
              <a:t>Первый игрок спрашивает у соседа, называя его по имени: « Аня, ты знаешь,</a:t>
            </a:r>
          </a:p>
          <a:p>
            <a:pPr>
              <a:buNone/>
            </a:pPr>
            <a:r>
              <a:rPr lang="ru-RU" sz="2000" dirty="0" smtClean="0"/>
              <a:t>как играть в игру «Кисочки». Ему отвечают: «Нет, но я обязательно спрошу </a:t>
            </a:r>
          </a:p>
          <a:p>
            <a:pPr>
              <a:buNone/>
            </a:pPr>
            <a:r>
              <a:rPr lang="ru-RU" sz="2000" dirty="0" smtClean="0"/>
              <a:t>(Аня называет имя своего соседа справа « у Жени». Женя спрашивает у </a:t>
            </a:r>
          </a:p>
          <a:p>
            <a:pPr>
              <a:buNone/>
            </a:pPr>
            <a:r>
              <a:rPr lang="ru-RU" sz="2000" dirty="0" smtClean="0"/>
              <a:t>своего соседа: «Вика, ты знаешь игру кисочки?». «Нет, но я обязательно </a:t>
            </a:r>
          </a:p>
          <a:p>
            <a:pPr>
              <a:buNone/>
            </a:pPr>
            <a:r>
              <a:rPr lang="ru-RU" sz="2000" dirty="0" smtClean="0"/>
              <a:t>спрошу у Витали. Виталий, а ты знаешь игру кисочки?» и так все по кругу </a:t>
            </a:r>
          </a:p>
          <a:p>
            <a:pPr>
              <a:buNone/>
            </a:pPr>
            <a:r>
              <a:rPr lang="ru-RU" sz="2000" dirty="0" smtClean="0"/>
              <a:t>спрашивают соседей об этой игре. </a:t>
            </a:r>
          </a:p>
          <a:p>
            <a:pPr>
              <a:buNone/>
            </a:pPr>
            <a:r>
              <a:rPr lang="ru-RU" sz="2000" dirty="0" smtClean="0"/>
              <a:t>А когда вновь настала очередь первого</a:t>
            </a:r>
          </a:p>
          <a:p>
            <a:pPr>
              <a:buNone/>
            </a:pPr>
            <a:r>
              <a:rPr lang="ru-RU" sz="2000" dirty="0" smtClean="0"/>
              <a:t> игрока, он спрашивает у всех: </a:t>
            </a:r>
          </a:p>
          <a:p>
            <a:pPr>
              <a:buNone/>
            </a:pPr>
            <a:r>
              <a:rPr lang="ru-RU" sz="2000" dirty="0" smtClean="0"/>
              <a:t>« Ребята, а вы знаете игру «Кисочки» все</a:t>
            </a:r>
          </a:p>
          <a:p>
            <a:pPr>
              <a:buNone/>
            </a:pPr>
            <a:r>
              <a:rPr lang="ru-RU" sz="2000" dirty="0" smtClean="0"/>
              <a:t> хором отвечают «нет». А зачем вы тогда в</a:t>
            </a:r>
          </a:p>
          <a:p>
            <a:pPr>
              <a:buNone/>
            </a:pPr>
            <a:r>
              <a:rPr lang="ru-RU" sz="2000" dirty="0" smtClean="0"/>
              <a:t> нее играете! Если «да», то зачем же вы</a:t>
            </a:r>
          </a:p>
          <a:p>
            <a:pPr>
              <a:buNone/>
            </a:pPr>
            <a:r>
              <a:rPr lang="ru-RU" sz="2000" dirty="0" smtClean="0"/>
              <a:t> тогда меня спрашиваете. </a:t>
            </a:r>
          </a:p>
          <a:p>
            <a:pPr>
              <a:buNone/>
            </a:pPr>
            <a:r>
              <a:rPr lang="ru-RU" sz="1600" b="1" dirty="0" smtClean="0"/>
              <a:t>Внимание: все говорящие должны обязательно</a:t>
            </a:r>
          </a:p>
          <a:p>
            <a:pPr>
              <a:buNone/>
            </a:pPr>
            <a:r>
              <a:rPr lang="ru-RU" sz="1600" b="1" dirty="0" smtClean="0"/>
              <a:t> изменять свой голос и говорить так, чтобы можно</a:t>
            </a:r>
          </a:p>
          <a:p>
            <a:pPr>
              <a:buNone/>
            </a:pPr>
            <a:r>
              <a:rPr lang="ru-RU" sz="1600" b="1" dirty="0" smtClean="0"/>
              <a:t> было посмеяться.</a:t>
            </a:r>
            <a:endParaRPr lang="ru-RU" sz="1600" dirty="0" smtClean="0"/>
          </a:p>
          <a:p>
            <a:pPr>
              <a:buNone/>
            </a:pPr>
            <a:r>
              <a:rPr lang="ru-RU" sz="1600" dirty="0" smtClean="0"/>
              <a:t> </a:t>
            </a:r>
            <a:endParaRPr lang="ru-RU" sz="1600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36625">
            <a:off x="6065312" y="4190255"/>
            <a:ext cx="2033684" cy="1148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85818"/>
          </a:xfrm>
        </p:spPr>
        <p:txBody>
          <a:bodyPr/>
          <a:lstStyle/>
          <a:p>
            <a:r>
              <a:rPr lang="ru-RU" sz="5400" b="1" dirty="0" smtClean="0"/>
              <a:t>Игры основного периода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785794"/>
            <a:ext cx="8786874" cy="5786478"/>
          </a:xfrm>
        </p:spPr>
        <p:txBody>
          <a:bodyPr/>
          <a:lstStyle/>
          <a:p>
            <a:r>
              <a:rPr lang="ru-RU" b="1" dirty="0" smtClean="0"/>
              <a:t> </a:t>
            </a:r>
            <a:r>
              <a:rPr lang="ru-RU" b="1" u="sng" dirty="0" smtClean="0"/>
              <a:t>Игры на внимательность.</a:t>
            </a:r>
            <a:endParaRPr lang="ru-RU" dirty="0" smtClean="0"/>
          </a:p>
          <a:p>
            <a:pPr>
              <a:buNone/>
            </a:pPr>
            <a:r>
              <a:rPr lang="ru-RU" sz="2800" dirty="0" smtClean="0"/>
              <a:t>Игры на внимательность в максимальной степени</a:t>
            </a:r>
          </a:p>
          <a:p>
            <a:pPr>
              <a:buNone/>
            </a:pPr>
            <a:r>
              <a:rPr lang="ru-RU" sz="2800" dirty="0" smtClean="0"/>
              <a:t> способствуют достижению развивающей цели</a:t>
            </a:r>
          </a:p>
          <a:p>
            <a:pPr>
              <a:buNone/>
            </a:pPr>
            <a:r>
              <a:rPr lang="ru-RU" sz="2800" dirty="0" smtClean="0"/>
              <a:t>воспитания. Не прибегая к открытой назидательности,</a:t>
            </a:r>
          </a:p>
          <a:p>
            <a:pPr>
              <a:buNone/>
            </a:pPr>
            <a:r>
              <a:rPr lang="ru-RU" sz="2800" dirty="0" smtClean="0"/>
              <a:t>вожатый с их помощью может одновременно развивать</a:t>
            </a:r>
          </a:p>
          <a:p>
            <a:pPr>
              <a:buNone/>
            </a:pPr>
            <a:r>
              <a:rPr lang="ru-RU" sz="2800" dirty="0" smtClean="0"/>
              <a:t>внимание, память, речь, мышление детей. Важным в</a:t>
            </a:r>
          </a:p>
          <a:p>
            <a:pPr>
              <a:buNone/>
            </a:pPr>
            <a:r>
              <a:rPr lang="ru-RU" sz="2800" dirty="0" smtClean="0"/>
              <a:t>этом отношении является то, что развитие столь   </a:t>
            </a:r>
          </a:p>
          <a:p>
            <a:pPr>
              <a:buNone/>
            </a:pPr>
            <a:r>
              <a:rPr lang="ru-RU" sz="2800" dirty="0" smtClean="0"/>
              <a:t>необходимых для человека </a:t>
            </a:r>
          </a:p>
          <a:p>
            <a:pPr>
              <a:buNone/>
            </a:pPr>
            <a:r>
              <a:rPr lang="ru-RU" sz="2800" dirty="0" smtClean="0"/>
              <a:t>психических процессов </a:t>
            </a:r>
          </a:p>
          <a:p>
            <a:pPr>
              <a:buNone/>
            </a:pPr>
            <a:r>
              <a:rPr lang="ru-RU" sz="2800" dirty="0" smtClean="0"/>
              <a:t>осуществляется посредством </a:t>
            </a:r>
          </a:p>
          <a:p>
            <a:pPr>
              <a:buNone/>
            </a:pPr>
            <a:r>
              <a:rPr lang="ru-RU" dirty="0" smtClean="0"/>
              <a:t>игры.</a:t>
            </a:r>
            <a:endParaRPr lang="ru-RU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82611">
            <a:off x="6080677" y="5031184"/>
            <a:ext cx="1977641" cy="1102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6842"/>
          </a:xfrm>
        </p:spPr>
        <p:txBody>
          <a:bodyPr/>
          <a:lstStyle/>
          <a:p>
            <a:r>
              <a:rPr lang="ru-RU" dirty="0" smtClean="0"/>
              <a:t>Репка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642918"/>
            <a:ext cx="8229600" cy="6000792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Театр – экспромт </a:t>
            </a:r>
            <a:r>
              <a:rPr lang="ru-RU" sz="1800" dirty="0" smtClean="0"/>
              <a:t>( игра основного периода)</a:t>
            </a:r>
          </a:p>
          <a:p>
            <a:pPr>
              <a:buNone/>
            </a:pPr>
            <a:r>
              <a:rPr lang="ru-RU" sz="1800" dirty="0" smtClean="0"/>
              <a:t>(герои произносят при упоминании их имен каждый свою фразу).</a:t>
            </a:r>
          </a:p>
          <a:p>
            <a:r>
              <a:rPr lang="ru-RU" dirty="0" smtClean="0"/>
              <a:t>Репка: Оп, ля!</a:t>
            </a:r>
          </a:p>
          <a:p>
            <a:r>
              <a:rPr lang="ru-RU" dirty="0" smtClean="0"/>
              <a:t>Дед: Ух, ты!</a:t>
            </a:r>
          </a:p>
          <a:p>
            <a:r>
              <a:rPr lang="ru-RU" dirty="0" smtClean="0"/>
              <a:t>Бабка: Я тебе, дам!</a:t>
            </a:r>
          </a:p>
          <a:p>
            <a:r>
              <a:rPr lang="ru-RU" dirty="0" smtClean="0"/>
              <a:t>Внучка: Вот я какая!</a:t>
            </a:r>
          </a:p>
          <a:p>
            <a:r>
              <a:rPr lang="ru-RU" dirty="0" smtClean="0"/>
              <a:t>Жучка: Гав! Гав!</a:t>
            </a:r>
          </a:p>
          <a:p>
            <a:pPr>
              <a:buNone/>
            </a:pPr>
            <a:r>
              <a:rPr lang="ru-RU" dirty="0" smtClean="0"/>
              <a:t> Тьфу на вас!</a:t>
            </a:r>
          </a:p>
          <a:p>
            <a:r>
              <a:rPr lang="ru-RU" dirty="0" smtClean="0"/>
              <a:t>Кошка: Мяу! Мяу! </a:t>
            </a:r>
          </a:p>
          <a:p>
            <a:pPr>
              <a:buNone/>
            </a:pPr>
            <a:r>
              <a:rPr lang="ru-RU" dirty="0" smtClean="0"/>
              <a:t>Брысь, да брысь.</a:t>
            </a:r>
          </a:p>
          <a:p>
            <a:r>
              <a:rPr lang="ru-RU" dirty="0" smtClean="0"/>
              <a:t>Мышка: Пи-пи-пи!</a:t>
            </a:r>
          </a:p>
          <a:p>
            <a:endParaRPr lang="ru-RU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169088">
            <a:off x="5590837" y="3053248"/>
            <a:ext cx="2736304" cy="1397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14290"/>
            <a:ext cx="8643998" cy="6286544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              Игра </a:t>
            </a:r>
            <a:r>
              <a:rPr lang="ru-RU" b="1" dirty="0" smtClean="0"/>
              <a:t>«Встреча двух»</a:t>
            </a:r>
          </a:p>
          <a:p>
            <a:pPr>
              <a:buNone/>
            </a:pPr>
            <a:r>
              <a:rPr lang="ru-RU" b="1" dirty="0" smtClean="0"/>
              <a:t>(</a:t>
            </a:r>
            <a:r>
              <a:rPr lang="ru-RU" sz="2800" dirty="0" smtClean="0"/>
              <a:t>познавательная – привычки и повадки животных).</a:t>
            </a:r>
          </a:p>
          <a:p>
            <a:pPr>
              <a:buNone/>
            </a:pPr>
            <a:r>
              <a:rPr lang="ru-RU" sz="2800" dirty="0" smtClean="0"/>
              <a:t>Представить себе, что детёныши двух разных</a:t>
            </a:r>
          </a:p>
          <a:p>
            <a:pPr>
              <a:buNone/>
            </a:pPr>
            <a:r>
              <a:rPr lang="ru-RU" sz="2800" dirty="0" smtClean="0"/>
              <a:t>животных первый раз вышли на прогулку встретились.</a:t>
            </a:r>
          </a:p>
          <a:p>
            <a:pPr>
              <a:buNone/>
            </a:pPr>
            <a:r>
              <a:rPr lang="ru-RU" sz="2800" dirty="0" smtClean="0"/>
              <a:t>Они ещё не знают с кем произошла встреча, поэтому</a:t>
            </a:r>
          </a:p>
          <a:p>
            <a:pPr>
              <a:buNone/>
            </a:pPr>
            <a:r>
              <a:rPr lang="ru-RU" sz="2800" dirty="0" smtClean="0"/>
              <a:t>стараются узнать друг о друге всё: кто он, где живёт,</a:t>
            </a:r>
          </a:p>
          <a:p>
            <a:pPr>
              <a:buNone/>
            </a:pPr>
            <a:r>
              <a:rPr lang="ru-RU" sz="2800" dirty="0" smtClean="0"/>
              <a:t>кто его родители, </a:t>
            </a:r>
          </a:p>
          <a:p>
            <a:pPr>
              <a:buNone/>
            </a:pPr>
            <a:r>
              <a:rPr lang="ru-RU" sz="2800" dirty="0" smtClean="0"/>
              <a:t>Чем он питается </a:t>
            </a:r>
          </a:p>
          <a:p>
            <a:pPr>
              <a:buNone/>
            </a:pPr>
            <a:r>
              <a:rPr lang="ru-RU" sz="2800" dirty="0" smtClean="0"/>
              <a:t>кого опасается,</a:t>
            </a:r>
          </a:p>
          <a:p>
            <a:pPr>
              <a:buNone/>
            </a:pPr>
            <a:r>
              <a:rPr lang="ru-RU" sz="2800" dirty="0" smtClean="0"/>
              <a:t> что любит есть и т.д.</a:t>
            </a:r>
            <a:endParaRPr lang="ru-RU" sz="2800" dirty="0"/>
          </a:p>
        </p:txBody>
      </p:sp>
      <p:pic>
        <p:nvPicPr>
          <p:cNvPr id="31746" name="Picture 2" descr="C:\Documents and Settings\1\Мои документы\МАМА\Фотографии\Фотозанятие\PICT02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11378">
            <a:off x="5079520" y="4153963"/>
            <a:ext cx="2410441" cy="12888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5404"/>
          </a:xfrm>
        </p:spPr>
        <p:txBody>
          <a:bodyPr/>
          <a:lstStyle/>
          <a:p>
            <a:r>
              <a:rPr lang="ru-RU" dirty="0" smtClean="0"/>
              <a:t>«До и после"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642918"/>
            <a:ext cx="8729666" cy="5954723"/>
          </a:xfrm>
        </p:spPr>
        <p:txBody>
          <a:bodyPr/>
          <a:lstStyle/>
          <a:p>
            <a:r>
              <a:rPr lang="ru-RU" dirty="0" smtClean="0"/>
              <a:t>Оживить сказку. Вводить  новых персонажей. Нафантазировать , что было до того и что будет после.</a:t>
            </a:r>
            <a:endParaRPr lang="ru-RU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9746907">
            <a:off x="1100743" y="3144690"/>
            <a:ext cx="2376264" cy="144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10125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52"/>
            <a:ext cx="8229600" cy="6357982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  игра «Изобрази птицу или животное».</a:t>
            </a:r>
          </a:p>
          <a:p>
            <a:r>
              <a:rPr lang="ru-RU" dirty="0" smtClean="0"/>
              <a:t>Игра «Цапля»</a:t>
            </a:r>
          </a:p>
          <a:p>
            <a:r>
              <a:rPr lang="ru-RU" dirty="0" smtClean="0"/>
              <a:t>Игра «Хомка - хомячок»</a:t>
            </a:r>
          </a:p>
          <a:p>
            <a:r>
              <a:rPr lang="ru-RU" dirty="0" smtClean="0"/>
              <a:t>«Я хомяк»</a:t>
            </a:r>
          </a:p>
          <a:p>
            <a:r>
              <a:rPr lang="ru-RU" dirty="0" smtClean="0"/>
              <a:t>«Буратино» и др. </a:t>
            </a:r>
            <a:endParaRPr lang="ru-RU" dirty="0"/>
          </a:p>
        </p:txBody>
      </p:sp>
      <p:pic>
        <p:nvPicPr>
          <p:cNvPr id="33794" name="Picture 2" descr="C:\Documents and Settings\1\Мои документы\МАМА\Фотографии\Фотозанятие\PICT02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366331">
            <a:off x="4921707" y="3205254"/>
            <a:ext cx="2206701" cy="12160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3966"/>
          </a:xfrm>
        </p:spPr>
        <p:txBody>
          <a:bodyPr/>
          <a:lstStyle/>
          <a:p>
            <a:r>
              <a:rPr lang="ru-RU" b="1" dirty="0" smtClean="0"/>
              <a:t>игра «Комплимент»</a:t>
            </a:r>
            <a:endParaRPr lang="ru-RU" dirty="0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71480"/>
            <a:ext cx="8801104" cy="6072230"/>
          </a:xfrm>
        </p:spPr>
        <p:txBody>
          <a:bodyPr/>
          <a:lstStyle/>
          <a:p>
            <a:r>
              <a:rPr lang="ru-RU" dirty="0" smtClean="0"/>
              <a:t> </a:t>
            </a:r>
            <a:r>
              <a:rPr lang="ru-RU" b="1" dirty="0" smtClean="0"/>
              <a:t>игры итогового периода</a:t>
            </a:r>
          </a:p>
          <a:p>
            <a:pPr>
              <a:buNone/>
            </a:pPr>
            <a:r>
              <a:rPr lang="ru-RU" sz="2800" dirty="0" smtClean="0"/>
              <a:t>Все участники, вместе с ведущим, встают в круг.</a:t>
            </a:r>
          </a:p>
          <a:p>
            <a:pPr>
              <a:buNone/>
            </a:pPr>
            <a:r>
              <a:rPr lang="ru-RU" sz="2800" dirty="0" smtClean="0"/>
              <a:t>По очереди каждый должен назвать свое имя и сказать</a:t>
            </a:r>
          </a:p>
          <a:p>
            <a:pPr>
              <a:buNone/>
            </a:pPr>
            <a:r>
              <a:rPr lang="ru-RU" sz="2800" dirty="0" smtClean="0"/>
              <a:t>комплимент своему соседу справа, комплемент должен</a:t>
            </a:r>
          </a:p>
          <a:p>
            <a:pPr>
              <a:buNone/>
            </a:pPr>
            <a:r>
              <a:rPr lang="ru-RU" sz="2800" dirty="0" smtClean="0"/>
              <a:t>иметь отношение к внешнему виду участника. После</a:t>
            </a:r>
          </a:p>
          <a:p>
            <a:pPr>
              <a:buNone/>
            </a:pPr>
            <a:r>
              <a:rPr lang="ru-RU" sz="2800" dirty="0" smtClean="0"/>
              <a:t>того, как все участники сказали друг другу</a:t>
            </a:r>
          </a:p>
          <a:p>
            <a:pPr>
              <a:buNone/>
            </a:pPr>
            <a:r>
              <a:rPr lang="ru-RU" sz="2800" dirty="0" smtClean="0"/>
              <a:t>комплементы, ведущий говорит, что</a:t>
            </a:r>
          </a:p>
          <a:p>
            <a:pPr>
              <a:buNone/>
            </a:pPr>
            <a:r>
              <a:rPr lang="ru-RU" sz="2800" dirty="0" smtClean="0"/>
              <a:t> теперь каждый поцелует своего </a:t>
            </a:r>
          </a:p>
          <a:p>
            <a:pPr>
              <a:buNone/>
            </a:pPr>
            <a:r>
              <a:rPr lang="ru-RU" sz="2800" dirty="0" smtClean="0"/>
              <a:t>соседа именно в то место, </a:t>
            </a:r>
          </a:p>
          <a:p>
            <a:pPr>
              <a:buNone/>
            </a:pPr>
            <a:r>
              <a:rPr lang="ru-RU" sz="2800" dirty="0" smtClean="0"/>
              <a:t> котором говорил в комплименте.</a:t>
            </a:r>
            <a:endParaRPr lang="ru-RU" sz="2800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47724">
            <a:off x="6516217" y="4217446"/>
            <a:ext cx="180020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57750" y="3571876"/>
            <a:ext cx="4143375" cy="2357453"/>
          </a:xfrm>
        </p:spPr>
        <p:txBody>
          <a:bodyPr/>
          <a:lstStyle/>
          <a:p>
            <a:pPr algn="l" eaLnBrk="1" hangingPunct="1"/>
            <a:r>
              <a:rPr lang="ru-RU" sz="2400" b="1" i="1" u="sng" dirty="0" smtClean="0">
                <a:solidFill>
                  <a:srgbClr val="00B050"/>
                </a:solidFill>
                <a:latin typeface="Comic Sans MS" pitchFamily="66" charset="0"/>
              </a:rPr>
              <a:t>Подготовила:</a:t>
            </a:r>
          </a:p>
          <a:p>
            <a:pPr algn="l" eaLnBrk="1" hangingPunct="1"/>
            <a:r>
              <a:rPr lang="ru-RU" sz="2400" dirty="0" smtClean="0">
                <a:solidFill>
                  <a:srgbClr val="00B050"/>
                </a:solidFill>
                <a:latin typeface="Comic Sans MS" pitchFamily="66" charset="0"/>
              </a:rPr>
              <a:t>Педагог дополнительного образования</a:t>
            </a:r>
          </a:p>
          <a:p>
            <a:pPr algn="l" eaLnBrk="1" hangingPunct="1"/>
            <a:r>
              <a:rPr lang="ru-RU" sz="2400" dirty="0" smtClean="0">
                <a:solidFill>
                  <a:srgbClr val="00B050"/>
                </a:solidFill>
                <a:latin typeface="Comic Sans MS" pitchFamily="66" charset="0"/>
              </a:rPr>
              <a:t>Волощенко О.В.  </a:t>
            </a:r>
          </a:p>
        </p:txBody>
      </p:sp>
      <p:sp>
        <p:nvSpPr>
          <p:cNvPr id="3075" name="TextBox 3"/>
          <p:cNvSpPr txBox="1">
            <a:spLocks noChangeArrowheads="1"/>
          </p:cNvSpPr>
          <p:nvPr/>
        </p:nvSpPr>
        <p:spPr bwMode="auto">
          <a:xfrm>
            <a:off x="2357438" y="5801584"/>
            <a:ext cx="4000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  <a:latin typeface="Comic Sans MS" pitchFamily="66" charset="0"/>
              </a:rPr>
              <a:t> г. Хабаровск</a:t>
            </a:r>
          </a:p>
          <a:p>
            <a:pPr algn="ctr"/>
            <a:r>
              <a:rPr lang="ru-RU" b="1" dirty="0" smtClean="0">
                <a:solidFill>
                  <a:srgbClr val="00B050"/>
                </a:solidFill>
                <a:latin typeface="Comic Sans MS" pitchFamily="66" charset="0"/>
              </a:rPr>
              <a:t>2022</a:t>
            </a:r>
            <a:endParaRPr lang="ru-RU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3076" name="TextBox 5"/>
          <p:cNvSpPr txBox="1">
            <a:spLocks noChangeArrowheads="1"/>
          </p:cNvSpPr>
          <p:nvPr/>
        </p:nvSpPr>
        <p:spPr bwMode="auto">
          <a:xfrm>
            <a:off x="285750" y="357188"/>
            <a:ext cx="828675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Comic Sans MS" pitchFamily="66" charset="0"/>
              </a:rPr>
              <a:t>Процесс обучения и воспитания дошкольников и младших школьников с использованием игровых форм </a:t>
            </a:r>
            <a:r>
              <a:rPr lang="ru-RU" sz="3200" b="1" dirty="0">
                <a:solidFill>
                  <a:srgbClr val="00B050"/>
                </a:solidFill>
                <a:latin typeface="Comic Sans MS" pitchFamily="66" charset="0"/>
              </a:rPr>
              <a:t>в условиях развития </a:t>
            </a:r>
            <a:r>
              <a:rPr lang="ru-RU" sz="3200" b="1" dirty="0" smtClean="0">
                <a:solidFill>
                  <a:srgbClr val="00B050"/>
                </a:solidFill>
                <a:latin typeface="Comic Sans MS" pitchFamily="66" charset="0"/>
              </a:rPr>
              <a:t>Центра.</a:t>
            </a:r>
            <a:endParaRPr lang="ru-RU" sz="3200" dirty="0">
              <a:latin typeface="Calibri" pitchFamily="34" charset="0"/>
            </a:endParaRPr>
          </a:p>
        </p:txBody>
      </p:sp>
      <p:pic>
        <p:nvPicPr>
          <p:cNvPr id="307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23418">
            <a:off x="827584" y="3212976"/>
            <a:ext cx="3421583" cy="2152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14290"/>
            <a:ext cx="8643998" cy="6357982"/>
          </a:xfrm>
        </p:spPr>
        <p:txBody>
          <a:bodyPr/>
          <a:lstStyle/>
          <a:p>
            <a:r>
              <a:rPr lang="ru-RU" b="1" u="sng" dirty="0" smtClean="0"/>
              <a:t>Игры итогового периода.</a:t>
            </a:r>
            <a:endParaRPr lang="ru-RU" dirty="0" smtClean="0"/>
          </a:p>
          <a:p>
            <a:r>
              <a:rPr lang="ru-RU" b="1" dirty="0" smtClean="0"/>
              <a:t> </a:t>
            </a:r>
            <a:r>
              <a:rPr lang="ru-RU" b="1" u="sng" dirty="0" smtClean="0"/>
              <a:t>Игры розыгрыши.</a:t>
            </a:r>
            <a:endParaRPr lang="ru-RU" dirty="0" smtClean="0"/>
          </a:p>
          <a:p>
            <a:pPr>
              <a:buNone/>
            </a:pPr>
            <a:r>
              <a:rPr lang="ru-RU" b="1" dirty="0" smtClean="0"/>
              <a:t> «Карандаши»</a:t>
            </a:r>
            <a:endParaRPr lang="ru-RU" dirty="0" smtClean="0"/>
          </a:p>
          <a:p>
            <a:pPr>
              <a:buNone/>
            </a:pPr>
            <a:r>
              <a:rPr lang="ru-RU" sz="2400" dirty="0" smtClean="0"/>
              <a:t> Всем участникам выдать по одному карандашу или фломастеру</a:t>
            </a:r>
          </a:p>
          <a:p>
            <a:pPr>
              <a:buNone/>
            </a:pPr>
            <a:r>
              <a:rPr lang="ru-RU" sz="2400" dirty="0" smtClean="0"/>
              <a:t>разного цвета. </a:t>
            </a:r>
          </a:p>
          <a:p>
            <a:r>
              <a:rPr lang="ru-RU" sz="2400" dirty="0" smtClean="0"/>
              <a:t>Задание: выложить всем вместе на полу одну общую фигуру из всех карандашей. </a:t>
            </a:r>
          </a:p>
          <a:p>
            <a:r>
              <a:rPr lang="ru-RU" sz="2400" dirty="0" smtClean="0"/>
              <a:t>Все должны высказывать свое мнение, что это может быть за фигура.</a:t>
            </a:r>
          </a:p>
          <a:p>
            <a:pPr>
              <a:buNone/>
            </a:pPr>
            <a:r>
              <a:rPr lang="ru-RU" sz="2400" dirty="0" smtClean="0"/>
              <a:t>Когда фигура составлена, попросить</a:t>
            </a:r>
          </a:p>
          <a:p>
            <a:pPr>
              <a:buNone/>
            </a:pPr>
            <a:r>
              <a:rPr lang="ru-RU" sz="2400" dirty="0" smtClean="0"/>
              <a:t> участников игры найти свой</a:t>
            </a:r>
          </a:p>
          <a:p>
            <a:pPr>
              <a:buNone/>
            </a:pPr>
            <a:r>
              <a:rPr lang="ru-RU" sz="2400" dirty="0" smtClean="0"/>
              <a:t> карандаш,  а затем занять его место на полу, таким образом,</a:t>
            </a:r>
          </a:p>
          <a:p>
            <a:pPr>
              <a:buNone/>
            </a:pPr>
            <a:r>
              <a:rPr lang="ru-RU" sz="2400" dirty="0" smtClean="0"/>
              <a:t>построив такую же фигуру, но уже </a:t>
            </a:r>
          </a:p>
          <a:p>
            <a:pPr>
              <a:buNone/>
            </a:pPr>
            <a:r>
              <a:rPr lang="ru-RU" sz="2400" dirty="0" smtClean="0"/>
              <a:t>из себя. </a:t>
            </a:r>
          </a:p>
          <a:p>
            <a:r>
              <a:rPr lang="ru-RU" sz="2400" dirty="0" smtClean="0"/>
              <a:t> </a:t>
            </a:r>
            <a:endParaRPr lang="ru-RU" sz="24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8345" y="4005064"/>
            <a:ext cx="2149565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/>
          <a:lstStyle/>
          <a:p>
            <a:r>
              <a:rPr lang="ru-RU" b="1" dirty="0" smtClean="0"/>
              <a:t>Игра «Золотой стул»</a:t>
            </a:r>
            <a:endParaRPr lang="ru-RU" dirty="0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642918"/>
            <a:ext cx="8715436" cy="6000792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Игра – тренинг </a:t>
            </a:r>
            <a:r>
              <a:rPr lang="ru-RU" sz="2400" dirty="0" smtClean="0"/>
              <a:t>на снятие напряжения. Все участники сидят</a:t>
            </a:r>
          </a:p>
          <a:p>
            <a:pPr>
              <a:buNone/>
            </a:pPr>
            <a:r>
              <a:rPr lang="ru-RU" sz="2400" dirty="0" smtClean="0"/>
              <a:t>в кругу. В кругу стоит один стул, на котором никто не сидит – это </a:t>
            </a:r>
          </a:p>
          <a:p>
            <a:pPr>
              <a:buNone/>
            </a:pPr>
            <a:r>
              <a:rPr lang="ru-RU" sz="2400" dirty="0" smtClean="0"/>
              <a:t>«золотой стул». Ведущий выбирает из присутствующих человека, </a:t>
            </a:r>
          </a:p>
          <a:p>
            <a:pPr>
              <a:buNone/>
            </a:pPr>
            <a:r>
              <a:rPr lang="ru-RU" sz="2400" dirty="0" smtClean="0"/>
              <a:t>который будет первый на нем сидеть ( это должен быть человек, </a:t>
            </a:r>
          </a:p>
          <a:p>
            <a:pPr>
              <a:buNone/>
            </a:pPr>
            <a:r>
              <a:rPr lang="ru-RU" sz="2400" dirty="0" smtClean="0"/>
              <a:t>которого все знают, лидер, пользующийся любовью и</a:t>
            </a:r>
          </a:p>
          <a:p>
            <a:pPr>
              <a:buNone/>
            </a:pPr>
            <a:r>
              <a:rPr lang="ru-RU" sz="2400" dirty="0" smtClean="0"/>
              <a:t>уважением присутствующих). </a:t>
            </a:r>
          </a:p>
          <a:p>
            <a:pPr>
              <a:buNone/>
            </a:pPr>
            <a:r>
              <a:rPr lang="ru-RU" sz="2400" dirty="0" smtClean="0"/>
              <a:t>И по очереди начиная с ведущего все должны</a:t>
            </a:r>
          </a:p>
          <a:p>
            <a:pPr>
              <a:buNone/>
            </a:pPr>
            <a:r>
              <a:rPr lang="ru-RU" sz="2400" dirty="0" smtClean="0"/>
              <a:t> сказать добрые слова о сидящем на «золотом</a:t>
            </a:r>
          </a:p>
          <a:p>
            <a:pPr>
              <a:buNone/>
            </a:pPr>
            <a:r>
              <a:rPr lang="ru-RU" sz="2400" dirty="0" smtClean="0"/>
              <a:t> стуле». Это может касаться его характера,</a:t>
            </a:r>
          </a:p>
          <a:p>
            <a:pPr>
              <a:buNone/>
            </a:pPr>
            <a:r>
              <a:rPr lang="ru-RU" sz="2400" dirty="0" smtClean="0"/>
              <a:t> поведения, внешнего вида. Итог всему сказан-</a:t>
            </a:r>
          </a:p>
          <a:p>
            <a:pPr>
              <a:buNone/>
            </a:pPr>
            <a:r>
              <a:rPr lang="ru-RU" sz="2400" dirty="0" smtClean="0"/>
              <a:t>ному подводит ведущий, и они вместе с участ-</a:t>
            </a:r>
          </a:p>
          <a:p>
            <a:pPr>
              <a:buNone/>
            </a:pPr>
            <a:r>
              <a:rPr lang="ru-RU" sz="2400" dirty="0" smtClean="0"/>
              <a:t>ником определяют следующего.</a:t>
            </a:r>
          </a:p>
          <a:p>
            <a:pPr>
              <a:buNone/>
            </a:pPr>
            <a:r>
              <a:rPr lang="ru-RU" sz="2400" dirty="0" smtClean="0"/>
              <a:t> </a:t>
            </a:r>
            <a:endParaRPr lang="ru-RU" sz="2400" dirty="0"/>
          </a:p>
        </p:txBody>
      </p:sp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304" y="3789040"/>
            <a:ext cx="1296144" cy="16561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14290"/>
            <a:ext cx="8715436" cy="6429420"/>
          </a:xfrm>
        </p:spPr>
        <p:txBody>
          <a:bodyPr/>
          <a:lstStyle/>
          <a:p>
            <a:r>
              <a:rPr lang="ru-RU" b="1" u="sng" dirty="0" smtClean="0"/>
              <a:t>Игры тренинги</a:t>
            </a:r>
            <a:endParaRPr lang="ru-RU" dirty="0" smtClean="0"/>
          </a:p>
          <a:p>
            <a:r>
              <a:rPr lang="ru-RU" b="1" dirty="0" smtClean="0"/>
              <a:t> «Три стула»</a:t>
            </a:r>
            <a:endParaRPr lang="ru-RU" dirty="0" smtClean="0"/>
          </a:p>
          <a:p>
            <a:pPr>
              <a:buNone/>
            </a:pPr>
            <a:r>
              <a:rPr lang="ru-RU" sz="1800" dirty="0" smtClean="0"/>
              <a:t>Поставить в круг стулья, так, чтобы стульев было на три больше, чем участников. Когда</a:t>
            </a:r>
          </a:p>
          <a:p>
            <a:pPr>
              <a:buNone/>
            </a:pPr>
            <a:r>
              <a:rPr lang="ru-RU" sz="1800" dirty="0" smtClean="0"/>
              <a:t>все рассядутся объяснить правила. </a:t>
            </a:r>
          </a:p>
          <a:p>
            <a:pPr>
              <a:buNone/>
            </a:pPr>
            <a:r>
              <a:rPr lang="ru-RU" sz="1800" dirty="0" smtClean="0"/>
              <a:t> 3 пустых стула должны находиться рядом с ведущим. </a:t>
            </a:r>
          </a:p>
          <a:p>
            <a:pPr>
              <a:buNone/>
            </a:pPr>
            <a:r>
              <a:rPr lang="ru-RU" sz="1800" dirty="0" smtClean="0"/>
              <a:t>Ведущий: Вы все уже достаточно неплохо знаете друг друга, я предлагаю вам узнать </a:t>
            </a:r>
          </a:p>
          <a:p>
            <a:pPr>
              <a:buNone/>
            </a:pPr>
            <a:r>
              <a:rPr lang="ru-RU" sz="1800" dirty="0" smtClean="0"/>
              <a:t>друг о друге еще больше. </a:t>
            </a:r>
          </a:p>
          <a:p>
            <a:pPr>
              <a:buNone/>
            </a:pPr>
            <a:r>
              <a:rPr lang="ru-RU" sz="1800" dirty="0" smtClean="0"/>
              <a:t>Первый игрок это я,  и встав со своего места, я должен сделать следующее. Я делаю</a:t>
            </a:r>
          </a:p>
          <a:p>
            <a:pPr>
              <a:buNone/>
            </a:pPr>
            <a:r>
              <a:rPr lang="ru-RU" sz="1800" dirty="0" smtClean="0"/>
              <a:t>шаг вправо к 1 стулу, сажусь на него и говорю: «Все знают, что я…(красивая)».</a:t>
            </a:r>
          </a:p>
          <a:p>
            <a:pPr>
              <a:buNone/>
            </a:pPr>
            <a:r>
              <a:rPr lang="ru-RU" sz="1800" dirty="0" smtClean="0"/>
              <a:t> Встаю, перехожу к стулу 2, сажусь и говорю:</a:t>
            </a:r>
          </a:p>
          <a:p>
            <a:pPr>
              <a:buNone/>
            </a:pPr>
            <a:r>
              <a:rPr lang="ru-RU" sz="1800" dirty="0" smtClean="0"/>
              <a:t> «Никто не знает, что я…(люблю гулять по но-</a:t>
            </a:r>
          </a:p>
          <a:p>
            <a:pPr>
              <a:buNone/>
            </a:pPr>
            <a:r>
              <a:rPr lang="ru-RU" sz="1800" dirty="0" smtClean="0"/>
              <a:t>чам)». </a:t>
            </a:r>
          </a:p>
          <a:p>
            <a:pPr>
              <a:buNone/>
            </a:pPr>
            <a:r>
              <a:rPr lang="ru-RU" sz="1800" dirty="0" smtClean="0"/>
              <a:t>Встаю, делаю еще один шаг к последнему </a:t>
            </a:r>
          </a:p>
          <a:p>
            <a:pPr>
              <a:buNone/>
            </a:pPr>
            <a:r>
              <a:rPr lang="ru-RU" sz="1800" dirty="0" smtClean="0"/>
              <a:t>стулу и говорю: «На самом деле я …(скрытная)».</a:t>
            </a:r>
          </a:p>
          <a:p>
            <a:pPr>
              <a:buNone/>
            </a:pPr>
            <a:r>
              <a:rPr lang="ru-RU" sz="1800" dirty="0" smtClean="0"/>
              <a:t>И так пока все не скажут о себе и не сменят по</a:t>
            </a:r>
          </a:p>
          <a:p>
            <a:pPr>
              <a:buNone/>
            </a:pPr>
            <a:r>
              <a:rPr lang="ru-RU" sz="1800" dirty="0" smtClean="0"/>
              <a:t> очереди 3 стула. </a:t>
            </a:r>
          </a:p>
          <a:p>
            <a:pPr>
              <a:buNone/>
            </a:pPr>
            <a:r>
              <a:rPr lang="ru-RU" sz="1800" dirty="0" smtClean="0"/>
              <a:t>Это игра - тренинг на сплочение и узнавание</a:t>
            </a:r>
          </a:p>
          <a:p>
            <a:pPr>
              <a:buNone/>
            </a:pPr>
            <a:r>
              <a:rPr lang="ru-RU" sz="1800" dirty="0" smtClean="0"/>
              <a:t> друг друга.</a:t>
            </a:r>
          </a:p>
          <a:p>
            <a:r>
              <a:rPr lang="ru-RU" sz="1800" dirty="0" smtClean="0"/>
              <a:t> </a:t>
            </a:r>
            <a:endParaRPr lang="ru-RU" sz="1800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319203">
            <a:off x="6228184" y="4437112"/>
            <a:ext cx="187220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ru-RU" sz="3600" b="1" dirty="0" smtClean="0"/>
              <a:t>Игра на внимание «Угадай, кого нет»</a:t>
            </a:r>
            <a:endParaRPr lang="ru-RU" sz="3600" dirty="0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928670"/>
            <a:ext cx="8729666" cy="5715040"/>
          </a:xfrm>
        </p:spPr>
        <p:txBody>
          <a:bodyPr/>
          <a:lstStyle/>
          <a:p>
            <a:pPr>
              <a:buNone/>
            </a:pPr>
            <a:r>
              <a:rPr lang="ru-RU" sz="2400" dirty="0" smtClean="0"/>
              <a:t>Для игры нужна большая комната. Ведущий просит одного</a:t>
            </a:r>
          </a:p>
          <a:p>
            <a:pPr>
              <a:buNone/>
            </a:pPr>
            <a:r>
              <a:rPr lang="ru-RU" sz="2400" dirty="0" smtClean="0"/>
              <a:t>участника выйти, затем дает задание всем оставшимся замереть</a:t>
            </a:r>
          </a:p>
          <a:p>
            <a:pPr>
              <a:buNone/>
            </a:pPr>
            <a:r>
              <a:rPr lang="ru-RU" sz="2400" dirty="0" smtClean="0"/>
              <a:t>в любой позе, рассредоточившись по всей комнате.</a:t>
            </a:r>
          </a:p>
          <a:p>
            <a:pPr>
              <a:buNone/>
            </a:pPr>
            <a:r>
              <a:rPr lang="ru-RU" sz="2400" dirty="0" smtClean="0"/>
              <a:t>Разговаривать и шевелиться нельзя. Ведущий зовет человека,</a:t>
            </a:r>
          </a:p>
          <a:p>
            <a:pPr>
              <a:buNone/>
            </a:pPr>
            <a:r>
              <a:rPr lang="ru-RU" sz="2400" dirty="0" smtClean="0"/>
              <a:t>который выходил и просит его внимательно посмотреть на всех,</a:t>
            </a:r>
          </a:p>
          <a:p>
            <a:pPr>
              <a:buNone/>
            </a:pPr>
            <a:r>
              <a:rPr lang="ru-RU" sz="2400" dirty="0" smtClean="0"/>
              <a:t>постараться запомнить -  кто, где стоит, а затем отвернуться и не</a:t>
            </a:r>
          </a:p>
          <a:p>
            <a:pPr>
              <a:buNone/>
            </a:pPr>
            <a:r>
              <a:rPr lang="ru-RU" sz="2400" dirty="0" smtClean="0"/>
              <a:t>подсматривать. Ведущий в это время проходит по комнате и </a:t>
            </a:r>
          </a:p>
          <a:p>
            <a:pPr>
              <a:buNone/>
            </a:pPr>
            <a:r>
              <a:rPr lang="ru-RU" sz="2400" dirty="0" smtClean="0"/>
              <a:t>выбирает человека, которому он</a:t>
            </a:r>
          </a:p>
          <a:p>
            <a:pPr>
              <a:buNone/>
            </a:pPr>
            <a:r>
              <a:rPr lang="ru-RU" sz="2400" dirty="0" smtClean="0"/>
              <a:t>кладет руку на плечо и тот безмолв-</a:t>
            </a:r>
          </a:p>
          <a:p>
            <a:pPr>
              <a:buNone/>
            </a:pPr>
            <a:r>
              <a:rPr lang="ru-RU" sz="2400" dirty="0" smtClean="0"/>
              <a:t>но покидает комнату. Затем ведущий</a:t>
            </a:r>
          </a:p>
          <a:p>
            <a:pPr>
              <a:buNone/>
            </a:pPr>
            <a:r>
              <a:rPr lang="ru-RU" sz="2400" dirty="0" smtClean="0"/>
              <a:t> просит повернуться игрока, который</a:t>
            </a:r>
          </a:p>
          <a:p>
            <a:pPr>
              <a:buNone/>
            </a:pPr>
            <a:r>
              <a:rPr lang="ru-RU" sz="2400" dirty="0" smtClean="0"/>
              <a:t> должен угадать, кого нет. Игра может</a:t>
            </a:r>
          </a:p>
          <a:p>
            <a:pPr>
              <a:buNone/>
            </a:pPr>
            <a:r>
              <a:rPr lang="ru-RU" sz="2400" dirty="0" smtClean="0"/>
              <a:t> продолжаться, пока не надоест.</a:t>
            </a:r>
          </a:p>
          <a:p>
            <a:r>
              <a:rPr lang="ru-RU" sz="2400" dirty="0" smtClean="0"/>
              <a:t> </a:t>
            </a:r>
            <a:endParaRPr lang="ru-RU" sz="2400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1722" r="-11722"/>
          <a:stretch/>
        </p:blipFill>
        <p:spPr bwMode="auto">
          <a:xfrm rot="1060212">
            <a:off x="6105119" y="4640348"/>
            <a:ext cx="2704393" cy="1486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428628"/>
          </a:xfrm>
        </p:spPr>
        <p:txBody>
          <a:bodyPr/>
          <a:lstStyle/>
          <a:p>
            <a:r>
              <a:rPr lang="ru-RU" b="1" dirty="0" smtClean="0"/>
              <a:t>«Дружественные ладошки»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785794"/>
            <a:ext cx="8801104" cy="5811847"/>
          </a:xfrm>
        </p:spPr>
        <p:txBody>
          <a:bodyPr/>
          <a:lstStyle/>
          <a:p>
            <a:r>
              <a:rPr lang="ru-RU" dirty="0" smtClean="0"/>
              <a:t> итоговая игра</a:t>
            </a:r>
          </a:p>
          <a:p>
            <a:endParaRPr lang="ru-RU" dirty="0" smtClean="0"/>
          </a:p>
          <a:p>
            <a:r>
              <a:rPr lang="ru-RU" dirty="0" smtClean="0"/>
              <a:t>Каждый участник обводит свою ладонь на листе бумаги и передает его другому участнику для написания пожеланий по кругу, пока не вернется к хозяину.</a:t>
            </a:r>
            <a:endParaRPr lang="ru-RU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02321">
            <a:off x="5478546" y="4502462"/>
            <a:ext cx="2623993" cy="1359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smtClean="0"/>
              <a:t>Народные игры</a:t>
            </a:r>
            <a:endParaRPr lang="ru-RU" sz="5400" dirty="0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Цель: привить интерес детей к истории и культуре русского народа через игровую деятельность.</a:t>
            </a:r>
          </a:p>
          <a:p>
            <a:r>
              <a:rPr lang="ru-RU" dirty="0" smtClean="0"/>
              <a:t>Ознакомить детей с правилами русских народных игр.</a:t>
            </a:r>
          </a:p>
          <a:p>
            <a:pPr>
              <a:buNone/>
            </a:pPr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" y="357188"/>
            <a:ext cx="8229600" cy="1143000"/>
          </a:xfrm>
        </p:spPr>
        <p:txBody>
          <a:bodyPr rtlCol="0">
            <a:normAutofit fontScale="9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2800" i="1" u="sng" dirty="0" smtClean="0">
                <a:solidFill>
                  <a:srgbClr val="006600"/>
                </a:solidFill>
                <a:latin typeface="Comic Sans MS" pitchFamily="66" charset="0"/>
              </a:rPr>
              <a:t>Человеческая культура возникла и развертывается в игре, как игра. </a:t>
            </a:r>
            <a:br>
              <a:rPr lang="ru-RU" sz="2800" i="1" u="sng" dirty="0" smtClean="0">
                <a:solidFill>
                  <a:srgbClr val="006600"/>
                </a:solidFill>
                <a:latin typeface="Comic Sans MS" pitchFamily="66" charset="0"/>
              </a:rPr>
            </a:br>
            <a:r>
              <a:rPr lang="ru-RU" sz="2800" dirty="0" smtClean="0">
                <a:solidFill>
                  <a:srgbClr val="006600"/>
                </a:solidFill>
                <a:latin typeface="Comic Sans MS" pitchFamily="66" charset="0"/>
              </a:rPr>
              <a:t>Й.Хейзинга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0" y="1500188"/>
            <a:ext cx="8229600" cy="4525962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b="1" i="1" dirty="0" smtClean="0">
                <a:solidFill>
                  <a:srgbClr val="006600"/>
                </a:solidFill>
                <a:latin typeface="Comic Sans MS" pitchFamily="66" charset="0"/>
              </a:rPr>
              <a:t>  </a:t>
            </a:r>
            <a:r>
              <a:rPr lang="ru-RU" b="1" i="1" u="sng" dirty="0" smtClean="0">
                <a:solidFill>
                  <a:srgbClr val="006600"/>
                </a:solidFill>
                <a:latin typeface="Comic Sans MS" pitchFamily="66" charset="0"/>
              </a:rPr>
              <a:t>Игра</a:t>
            </a:r>
            <a:r>
              <a:rPr lang="ru-RU" dirty="0" smtClean="0">
                <a:solidFill>
                  <a:srgbClr val="006600"/>
                </a:solidFill>
                <a:latin typeface="Comic Sans MS" pitchFamily="66" charset="0"/>
              </a:rPr>
              <a:t> - </a:t>
            </a:r>
            <a:r>
              <a:rPr lang="ru-RU" sz="2400" i="1" dirty="0" smtClean="0">
                <a:solidFill>
                  <a:srgbClr val="006600"/>
                </a:solidFill>
                <a:latin typeface="Comic Sans MS" pitchFamily="66" charset="0"/>
              </a:rPr>
              <a:t>это вид деятельности в условиях ситуаций, направленных на воссоздание и усвоение общественного опыта, в котором складывается и совершенствуется самоуправление поведением.</a:t>
            </a:r>
            <a:endParaRPr lang="ru-RU" sz="2400" dirty="0" smtClean="0">
              <a:solidFill>
                <a:srgbClr val="006600"/>
              </a:solidFill>
              <a:latin typeface="Comic Sans MS" pitchFamily="66" charset="0"/>
            </a:endParaRPr>
          </a:p>
          <a:p>
            <a:pPr eaLnBrk="1" hangingPunct="1"/>
            <a:endParaRPr lang="ru-RU" dirty="0" smtClean="0">
              <a:latin typeface="Comic Sans MS" pitchFamily="66" charset="0"/>
            </a:endParaRPr>
          </a:p>
        </p:txBody>
      </p:sp>
      <p:pic>
        <p:nvPicPr>
          <p:cNvPr id="4100" name="Picture 5" descr="C:\Documents and Settings\Admin\Рабочий стол\мама\102_2054.JPG"/>
          <p:cNvPicPr>
            <a:picLocks noChangeAspect="1" noChangeArrowheads="1"/>
          </p:cNvPicPr>
          <p:nvPr/>
        </p:nvPicPr>
        <p:blipFill rotWithShape="1">
          <a:blip r:embed="rId2" cstate="print"/>
          <a:srcRect l="1214" r="2164" b="16012"/>
          <a:stretch/>
        </p:blipFill>
        <p:spPr bwMode="auto">
          <a:xfrm>
            <a:off x="683568" y="4725144"/>
            <a:ext cx="1960349" cy="1300136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4101" name="Picture 6" descr="C:\Documents and Settings\Admin\Рабочий стол\мама\102_2034.JPG"/>
          <p:cNvPicPr>
            <a:picLocks noChangeAspect="1" noChangeArrowheads="1"/>
          </p:cNvPicPr>
          <p:nvPr/>
        </p:nvPicPr>
        <p:blipFill rotWithShape="1">
          <a:blip r:embed="rId3" cstate="print"/>
          <a:srcRect l="2150" r="123" b="10528"/>
          <a:stretch/>
        </p:blipFill>
        <p:spPr bwMode="auto">
          <a:xfrm>
            <a:off x="5076056" y="3515677"/>
            <a:ext cx="2016224" cy="1425491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52"/>
            <a:ext cx="8472518" cy="6429420"/>
          </a:xfrm>
        </p:spPr>
        <p:txBody>
          <a:bodyPr/>
          <a:lstStyle/>
          <a:p>
            <a:r>
              <a:rPr lang="ru-RU" sz="2800" b="1" dirty="0" smtClean="0"/>
              <a:t>Мир детства – это, конечно мир игры.</a:t>
            </a:r>
          </a:p>
          <a:p>
            <a:pPr>
              <a:buNone/>
            </a:pPr>
            <a:r>
              <a:rPr lang="ru-RU" sz="2400" dirty="0" smtClean="0"/>
              <a:t> Игра признана уникальным феноменом человеческой</a:t>
            </a:r>
          </a:p>
          <a:p>
            <a:pPr>
              <a:buNone/>
            </a:pPr>
            <a:r>
              <a:rPr lang="ru-RU" sz="2400" dirty="0" smtClean="0"/>
              <a:t>культуры, который сопровождает человека на протяжении </a:t>
            </a:r>
          </a:p>
          <a:p>
            <a:pPr>
              <a:buNone/>
            </a:pPr>
            <a:r>
              <a:rPr lang="ru-RU" sz="2400" dirty="0" smtClean="0"/>
              <a:t>всей жизни и выполняет целый веер разнообразных функций. </a:t>
            </a:r>
          </a:p>
          <a:p>
            <a:pPr>
              <a:buNone/>
            </a:pPr>
            <a:r>
              <a:rPr lang="ru-RU" sz="2400" dirty="0" smtClean="0"/>
              <a:t>Игра – необходимый способ социальной жизни, объективная </a:t>
            </a:r>
          </a:p>
          <a:p>
            <a:pPr>
              <a:buNone/>
            </a:pPr>
            <a:r>
              <a:rPr lang="ru-RU" sz="2400" dirty="0" smtClean="0"/>
              <a:t>основа нашего существования, она прежде всего </a:t>
            </a:r>
          </a:p>
          <a:p>
            <a:pPr>
              <a:buNone/>
            </a:pPr>
            <a:r>
              <a:rPr lang="ru-RU" sz="2400" dirty="0" smtClean="0"/>
              <a:t>развивающая, коммуникативная, социальная, </a:t>
            </a:r>
          </a:p>
          <a:p>
            <a:pPr>
              <a:buNone/>
            </a:pPr>
            <a:r>
              <a:rPr lang="ru-RU" sz="2400" dirty="0" smtClean="0"/>
              <a:t>соревновательная. Психологи отмечают, что у «ребёнка </a:t>
            </a:r>
          </a:p>
          <a:p>
            <a:pPr>
              <a:buNone/>
            </a:pPr>
            <a:r>
              <a:rPr lang="ru-RU" sz="2400" dirty="0" smtClean="0"/>
              <a:t>должен быть богатый фонд</a:t>
            </a:r>
          </a:p>
          <a:p>
            <a:pPr>
              <a:buNone/>
            </a:pPr>
            <a:r>
              <a:rPr lang="ru-RU" sz="2400" dirty="0" smtClean="0"/>
              <a:t>счастливых воспоминаний, </a:t>
            </a:r>
          </a:p>
          <a:p>
            <a:pPr>
              <a:buNone/>
            </a:pPr>
            <a:r>
              <a:rPr lang="ru-RU" sz="2400" dirty="0" smtClean="0"/>
              <a:t>собственная духовная история». </a:t>
            </a:r>
          </a:p>
          <a:p>
            <a:pPr>
              <a:buNone/>
            </a:pPr>
            <a:r>
              <a:rPr lang="ru-RU" sz="2400" dirty="0" smtClean="0"/>
              <a:t>всё это вновь и вновь обращает</a:t>
            </a:r>
          </a:p>
          <a:p>
            <a:pPr>
              <a:buNone/>
            </a:pPr>
            <a:r>
              <a:rPr lang="ru-RU" sz="2400" dirty="0" smtClean="0"/>
              <a:t>нас к игре.</a:t>
            </a:r>
            <a:endParaRPr lang="ru-RU" sz="2400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4149080"/>
            <a:ext cx="244827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i="1" u="sng" dirty="0" smtClean="0">
                <a:solidFill>
                  <a:srgbClr val="006600"/>
                </a:solidFill>
                <a:latin typeface="Comic Sans MS" pitchFamily="66" charset="0"/>
              </a:rPr>
              <a:t>В человеческой практике игровая деятельность выполняет такие функции:</a:t>
            </a:r>
            <a:br>
              <a:rPr lang="ru-RU" sz="2800" b="1" i="1" u="sng" dirty="0" smtClean="0">
                <a:solidFill>
                  <a:srgbClr val="006600"/>
                </a:solidFill>
                <a:latin typeface="Comic Sans MS" pitchFamily="66" charset="0"/>
              </a:rPr>
            </a:br>
            <a:endParaRPr lang="ru-RU" sz="2800" b="1" i="1" u="sng" dirty="0" smtClean="0">
              <a:solidFill>
                <a:srgbClr val="006600"/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7900988" cy="4400550"/>
          </a:xfrm>
        </p:spPr>
        <p:txBody>
          <a:bodyPr rtlCol="0">
            <a:normAutofit fontScale="5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i="1" dirty="0" smtClean="0">
                <a:solidFill>
                  <a:srgbClr val="006600"/>
                </a:solidFill>
                <a:latin typeface="Comic Sans MS" pitchFamily="66" charset="0"/>
              </a:rPr>
              <a:t>развлекательную </a:t>
            </a:r>
            <a:r>
              <a:rPr lang="ru-RU" dirty="0" smtClean="0">
                <a:solidFill>
                  <a:srgbClr val="006600"/>
                </a:solidFill>
                <a:latin typeface="Comic Sans MS" pitchFamily="66" charset="0"/>
              </a:rPr>
              <a:t>(это основная функция игры - развлечь, доставить довольствие, воодушевить, пробудить интерес);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i="1" dirty="0" smtClean="0">
                <a:solidFill>
                  <a:srgbClr val="006600"/>
                </a:solidFill>
                <a:latin typeface="Comic Sans MS" pitchFamily="66" charset="0"/>
              </a:rPr>
              <a:t>коммуникативную: </a:t>
            </a:r>
            <a:r>
              <a:rPr lang="ru-RU" dirty="0" smtClean="0">
                <a:solidFill>
                  <a:srgbClr val="006600"/>
                </a:solidFill>
                <a:latin typeface="Comic Sans MS" pitchFamily="66" charset="0"/>
              </a:rPr>
              <a:t>освоение диалектики общения;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i="1" dirty="0" smtClean="0">
                <a:solidFill>
                  <a:srgbClr val="006600"/>
                </a:solidFill>
                <a:latin typeface="Comic Sans MS" pitchFamily="66" charset="0"/>
              </a:rPr>
              <a:t>самореализации </a:t>
            </a:r>
            <a:r>
              <a:rPr lang="ru-RU" dirty="0" smtClean="0">
                <a:solidFill>
                  <a:srgbClr val="006600"/>
                </a:solidFill>
                <a:latin typeface="Comic Sans MS" pitchFamily="66" charset="0"/>
              </a:rPr>
              <a:t>в игре как полигоне человеческой практики;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i="1" dirty="0" smtClean="0">
                <a:solidFill>
                  <a:srgbClr val="006600"/>
                </a:solidFill>
                <a:latin typeface="Comic Sans MS" pitchFamily="66" charset="0"/>
              </a:rPr>
              <a:t>игротерапевтическую: </a:t>
            </a:r>
            <a:r>
              <a:rPr lang="ru-RU" dirty="0" smtClean="0">
                <a:solidFill>
                  <a:srgbClr val="006600"/>
                </a:solidFill>
                <a:latin typeface="Comic Sans MS" pitchFamily="66" charset="0"/>
              </a:rPr>
              <a:t>преодоление различных трудностей, возникающих в других видах жизнедеятельности;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i="1" dirty="0" smtClean="0">
                <a:solidFill>
                  <a:srgbClr val="006600"/>
                </a:solidFill>
                <a:latin typeface="Comic Sans MS" pitchFamily="66" charset="0"/>
              </a:rPr>
              <a:t>диагностическую: </a:t>
            </a:r>
            <a:r>
              <a:rPr lang="ru-RU" dirty="0" smtClean="0">
                <a:solidFill>
                  <a:srgbClr val="006600"/>
                </a:solidFill>
                <a:latin typeface="Comic Sans MS" pitchFamily="66" charset="0"/>
              </a:rPr>
              <a:t>выявление отклонений от нормативного поведения, самопознание в процессе игры;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006600"/>
                </a:solidFill>
                <a:latin typeface="Comic Sans MS" pitchFamily="66" charset="0"/>
              </a:rPr>
              <a:t>функцию </a:t>
            </a:r>
            <a:r>
              <a:rPr lang="ru-RU" b="1" i="1" dirty="0" smtClean="0">
                <a:solidFill>
                  <a:srgbClr val="006600"/>
                </a:solidFill>
                <a:latin typeface="Comic Sans MS" pitchFamily="66" charset="0"/>
              </a:rPr>
              <a:t>коррекции: </a:t>
            </a:r>
            <a:r>
              <a:rPr lang="ru-RU" dirty="0" smtClean="0">
                <a:solidFill>
                  <a:srgbClr val="006600"/>
                </a:solidFill>
                <a:latin typeface="Comic Sans MS" pitchFamily="66" charset="0"/>
              </a:rPr>
              <a:t>внесение позитивных изменений в структуру личностных показателей;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i="1" dirty="0" smtClean="0">
                <a:solidFill>
                  <a:srgbClr val="006600"/>
                </a:solidFill>
                <a:latin typeface="Comic Sans MS" pitchFamily="66" charset="0"/>
              </a:rPr>
              <a:t>межнациональной коммуникации:</a:t>
            </a:r>
            <a:r>
              <a:rPr lang="ru-RU" i="1" dirty="0" smtClean="0">
                <a:solidFill>
                  <a:srgbClr val="006600"/>
                </a:solidFill>
                <a:latin typeface="Comic Sans MS" pitchFamily="66" charset="0"/>
              </a:rPr>
              <a:t> </a:t>
            </a:r>
            <a:r>
              <a:rPr lang="ru-RU" dirty="0" smtClean="0">
                <a:solidFill>
                  <a:srgbClr val="006600"/>
                </a:solidFill>
                <a:latin typeface="Comic Sans MS" pitchFamily="66" charset="0"/>
              </a:rPr>
              <a:t>усвоение единых для всех людей социально-культурных ценностей;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i="1" dirty="0" smtClean="0">
                <a:solidFill>
                  <a:srgbClr val="006600"/>
                </a:solidFill>
                <a:latin typeface="Comic Sans MS" pitchFamily="66" charset="0"/>
              </a:rPr>
              <a:t>социализации: </a:t>
            </a:r>
            <a:r>
              <a:rPr lang="ru-RU" dirty="0" smtClean="0">
                <a:solidFill>
                  <a:srgbClr val="006600"/>
                </a:solidFill>
                <a:latin typeface="Comic Sans MS" pitchFamily="66" charset="0"/>
              </a:rPr>
              <a:t>включение в систему общественных отношений, усвоение норм человеческого общежития.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>
              <a:solidFill>
                <a:srgbClr val="006600"/>
              </a:solidFill>
              <a:latin typeface="Comic Sans MS" pitchFamily="66" charset="0"/>
            </a:endParaRPr>
          </a:p>
        </p:txBody>
      </p:sp>
      <p:pic>
        <p:nvPicPr>
          <p:cNvPr id="5124" name="Picture 5" descr="C:\Documents and Settings\Admin\Рабочий стол\мама\102_2016.JPG"/>
          <p:cNvPicPr>
            <a:picLocks noChangeAspect="1" noChangeArrowheads="1"/>
          </p:cNvPicPr>
          <p:nvPr/>
        </p:nvPicPr>
        <p:blipFill rotWithShape="1">
          <a:blip r:embed="rId2" cstate="print"/>
          <a:srcRect r="3826" b="12179"/>
          <a:stretch/>
        </p:blipFill>
        <p:spPr bwMode="auto">
          <a:xfrm rot="-360339">
            <a:off x="6748857" y="5158851"/>
            <a:ext cx="2065099" cy="1086296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i="1" u="sng" dirty="0" smtClean="0">
                <a:solidFill>
                  <a:srgbClr val="006600"/>
                </a:solidFill>
                <a:latin typeface="Comic Sans MS" pitchFamily="66" charset="0"/>
              </a:rPr>
              <a:t>В современной школе, делающей ставку на активизацию и интенсификацию учебного процесса, игровая деятельность используется в следующих случаях:</a:t>
            </a:r>
            <a:br>
              <a:rPr lang="ru-RU" sz="2000" b="1" i="1" u="sng" dirty="0" smtClean="0">
                <a:solidFill>
                  <a:srgbClr val="006600"/>
                </a:solidFill>
                <a:latin typeface="Comic Sans MS" pitchFamily="66" charset="0"/>
              </a:rPr>
            </a:br>
            <a:endParaRPr lang="ru-RU" sz="2000" b="1" i="1" u="sng" dirty="0" smtClean="0">
              <a:solidFill>
                <a:srgbClr val="006600"/>
              </a:solidFill>
              <a:latin typeface="Comic Sans MS" pitchFamily="66" charset="0"/>
            </a:endParaRPr>
          </a:p>
        </p:txBody>
      </p:sp>
      <p:sp>
        <p:nvSpPr>
          <p:cNvPr id="6147" name="Содержимое 2"/>
          <p:cNvSpPr>
            <a:spLocks noGrp="1"/>
          </p:cNvSpPr>
          <p:nvPr>
            <p:ph idx="1"/>
          </p:nvPr>
        </p:nvSpPr>
        <p:spPr>
          <a:xfrm>
            <a:off x="428625" y="1143000"/>
            <a:ext cx="8358188" cy="3286125"/>
          </a:xfrm>
        </p:spPr>
        <p:txBody>
          <a:bodyPr/>
          <a:lstStyle/>
          <a:p>
            <a:pPr eaLnBrk="1" hangingPunct="1">
              <a:buClr>
                <a:srgbClr val="006600"/>
              </a:buClr>
            </a:pPr>
            <a:r>
              <a:rPr lang="ru-RU" sz="2000" dirty="0" smtClean="0">
                <a:solidFill>
                  <a:srgbClr val="006600"/>
                </a:solidFill>
                <a:latin typeface="Comic Sans MS" pitchFamily="66" charset="0"/>
              </a:rPr>
              <a:t>в качестве самостоятельных технологий для освоения понятия, темы и даже раздела учебного предмета;</a:t>
            </a:r>
          </a:p>
          <a:p>
            <a:pPr eaLnBrk="1" hangingPunct="1"/>
            <a:r>
              <a:rPr lang="ru-RU" sz="2000" dirty="0" smtClean="0">
                <a:solidFill>
                  <a:srgbClr val="006600"/>
                </a:solidFill>
                <a:latin typeface="Comic Sans MS" pitchFamily="66" charset="0"/>
              </a:rPr>
              <a:t>как элементы (иногда весьма существенные) более обширной технологии;</a:t>
            </a:r>
          </a:p>
          <a:p>
            <a:pPr eaLnBrk="1" hangingPunct="1"/>
            <a:r>
              <a:rPr lang="ru-RU" sz="2000" dirty="0" smtClean="0">
                <a:solidFill>
                  <a:srgbClr val="006600"/>
                </a:solidFill>
                <a:latin typeface="Comic Sans MS" pitchFamily="66" charset="0"/>
              </a:rPr>
              <a:t>в качестве урока (занятия) или его части (введения, объяснения, закрепле­ния, упражнения, контроля);</a:t>
            </a:r>
          </a:p>
          <a:p>
            <a:pPr eaLnBrk="1" hangingPunct="1"/>
            <a:r>
              <a:rPr lang="ru-RU" sz="2000" dirty="0" smtClean="0">
                <a:solidFill>
                  <a:srgbClr val="006600"/>
                </a:solidFill>
                <a:latin typeface="Comic Sans MS" pitchFamily="66" charset="0"/>
              </a:rPr>
              <a:t>как технологии внеклассной работы (игры типа «Зарница»,  «Орленок», КТД и др.).</a:t>
            </a:r>
          </a:p>
          <a:p>
            <a:pPr eaLnBrk="1" hangingPunct="1"/>
            <a:endParaRPr lang="ru-RU" sz="2000" dirty="0" smtClean="0">
              <a:latin typeface="Comic Sans MS" pitchFamily="66" charset="0"/>
            </a:endParaRPr>
          </a:p>
        </p:txBody>
      </p:sp>
      <p:pic>
        <p:nvPicPr>
          <p:cNvPr id="6148" name="Picture 4" descr="C:\Documents and Settings\Admin\Рабочий стол\мама\102_2030.JPG"/>
          <p:cNvPicPr>
            <a:picLocks noChangeAspect="1" noChangeArrowheads="1"/>
          </p:cNvPicPr>
          <p:nvPr/>
        </p:nvPicPr>
        <p:blipFill rotWithShape="1">
          <a:blip r:embed="rId2" cstate="print"/>
          <a:srcRect l="-3724" t="-13950" r="4163" b="10670"/>
          <a:stretch/>
        </p:blipFill>
        <p:spPr bwMode="auto">
          <a:xfrm>
            <a:off x="533713" y="4538465"/>
            <a:ext cx="2022063" cy="1447800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6149" name="Picture 5" descr="C:\Documents and Settings\Admin\Рабочий стол\мама\102_2054.JPG"/>
          <p:cNvPicPr>
            <a:picLocks noChangeAspect="1" noChangeArrowheads="1"/>
          </p:cNvPicPr>
          <p:nvPr/>
        </p:nvPicPr>
        <p:blipFill rotWithShape="1">
          <a:blip r:embed="rId3" cstate="print"/>
          <a:srcRect l="-3153" t="10471" r="-3153" b="11016"/>
          <a:stretch/>
        </p:blipFill>
        <p:spPr bwMode="auto">
          <a:xfrm>
            <a:off x="5508103" y="4034749"/>
            <a:ext cx="2232249" cy="1122443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214313" y="285750"/>
            <a:ext cx="8229600" cy="2368550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400" b="1" i="1" u="sng" dirty="0" smtClean="0">
                <a:solidFill>
                  <a:srgbClr val="006600"/>
                </a:solidFill>
                <a:latin typeface="Comic Sans MS" pitchFamily="66" charset="0"/>
              </a:rPr>
              <a:t>Педагогическая игра</a:t>
            </a:r>
            <a:r>
              <a:rPr lang="ru-RU" sz="2400" b="1" i="1" dirty="0" smtClean="0">
                <a:solidFill>
                  <a:srgbClr val="006600"/>
                </a:solidFill>
                <a:latin typeface="Comic Sans MS" pitchFamily="66" charset="0"/>
              </a:rPr>
              <a:t> </a:t>
            </a:r>
            <a:r>
              <a:rPr lang="ru-RU" sz="2400" dirty="0" smtClean="0">
                <a:solidFill>
                  <a:srgbClr val="006600"/>
                </a:solidFill>
                <a:latin typeface="Comic Sans MS" pitchFamily="66" charset="0"/>
              </a:rPr>
              <a:t>обладает существенным признаком — четко поставленной целью обучения и соответствующим ей педагогическим результатом, которые могут быть обоснованы, выделены в явном виде и характеризуются учебно-познавательной направленностью.</a:t>
            </a:r>
            <a:br>
              <a:rPr lang="ru-RU" sz="2400" dirty="0" smtClean="0">
                <a:solidFill>
                  <a:srgbClr val="006600"/>
                </a:solidFill>
                <a:latin typeface="Comic Sans MS" pitchFamily="66" charset="0"/>
              </a:rPr>
            </a:br>
            <a:endParaRPr lang="ru-RU" sz="2400" dirty="0" smtClean="0">
              <a:solidFill>
                <a:srgbClr val="006600"/>
              </a:solidFill>
              <a:latin typeface="Comic Sans MS" pitchFamily="66" charset="0"/>
            </a:endParaRPr>
          </a:p>
        </p:txBody>
      </p:sp>
      <p:pic>
        <p:nvPicPr>
          <p:cNvPr id="7171" name="Picture 3" descr="F:\фото пед. сов\Волощенко\PICT06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3000375"/>
            <a:ext cx="2485479" cy="1868785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7172" name="Picture 4" descr="F:\фото пед. сов\Волощенко\PICT06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4293096"/>
            <a:ext cx="2592288" cy="1868785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38" y="0"/>
            <a:ext cx="8229600" cy="14287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100" b="1" i="1" u="sng" dirty="0" smtClean="0">
                <a:solidFill>
                  <a:srgbClr val="006600"/>
                </a:solidFill>
                <a:latin typeface="Comic Sans MS" pitchFamily="66" charset="0"/>
              </a:rPr>
              <a:t>По характеру педагогического процесса выделяются следующие группы игр:</a:t>
            </a:r>
            <a:r>
              <a:rPr lang="ru-RU" sz="3100" dirty="0" smtClean="0">
                <a:solidFill>
                  <a:srgbClr val="006600"/>
                </a:solidFill>
                <a:latin typeface="Comic Sans MS" pitchFamily="66" charset="0"/>
              </a:rPr>
              <a:t/>
            </a:r>
            <a:br>
              <a:rPr lang="ru-RU" sz="3100" dirty="0" smtClean="0">
                <a:solidFill>
                  <a:srgbClr val="006600"/>
                </a:solidFill>
                <a:latin typeface="Comic Sans MS" pitchFamily="66" charset="0"/>
              </a:rPr>
            </a:br>
            <a:endParaRPr lang="ru-RU" sz="3100" dirty="0" smtClean="0">
              <a:solidFill>
                <a:srgbClr val="006600"/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25" y="1428750"/>
            <a:ext cx="8229600" cy="24003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Clr>
                <a:srgbClr val="006600"/>
              </a:buClr>
              <a:buSzPct val="10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srgbClr val="006600"/>
                </a:solidFill>
                <a:latin typeface="Comic Sans MS" pitchFamily="66" charset="0"/>
              </a:rPr>
              <a:t>обучающие, тренировочные, контролирующие и обобщающие;</a:t>
            </a:r>
          </a:p>
          <a:p>
            <a:pPr eaLnBrk="1" fontAlgn="auto" hangingPunct="1">
              <a:spcAft>
                <a:spcPts val="0"/>
              </a:spcAft>
              <a:buClr>
                <a:srgbClr val="006600"/>
              </a:buClr>
              <a:buSzPct val="10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srgbClr val="006600"/>
                </a:solidFill>
                <a:latin typeface="Comic Sans MS" pitchFamily="66" charset="0"/>
              </a:rPr>
              <a:t> познавательные, воспитательные, развивающие;</a:t>
            </a:r>
          </a:p>
          <a:p>
            <a:pPr eaLnBrk="1" fontAlgn="auto" hangingPunct="1">
              <a:spcAft>
                <a:spcPts val="0"/>
              </a:spcAft>
              <a:buClr>
                <a:srgbClr val="006600"/>
              </a:buClr>
              <a:buSzPct val="10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srgbClr val="006600"/>
                </a:solidFill>
                <a:latin typeface="Comic Sans MS" pitchFamily="66" charset="0"/>
              </a:rPr>
              <a:t> репродуктивные, продуктивные, творческие;</a:t>
            </a:r>
          </a:p>
          <a:p>
            <a:pPr eaLnBrk="1" fontAlgn="auto" hangingPunct="1">
              <a:spcAft>
                <a:spcPts val="0"/>
              </a:spcAft>
              <a:buClr>
                <a:srgbClr val="006600"/>
              </a:buClr>
              <a:buSzPct val="10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srgbClr val="006600"/>
                </a:solidFill>
                <a:latin typeface="Comic Sans MS" pitchFamily="66" charset="0"/>
              </a:rPr>
              <a:t>коммуникативные, диагностические, профориентационные, психотехнические и др.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>
              <a:solidFill>
                <a:srgbClr val="006600"/>
              </a:solidFill>
              <a:latin typeface="Comic Sans MS" pitchFamily="66" charset="0"/>
            </a:endParaRPr>
          </a:p>
        </p:txBody>
      </p:sp>
      <p:pic>
        <p:nvPicPr>
          <p:cNvPr id="8196" name="Picture 2" descr="F:\фото пед. сов\Волощенко\PICT02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976415">
            <a:off x="899591" y="4308560"/>
            <a:ext cx="2642853" cy="1491282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8197" name="Picture 3" descr="F:\фото пед. сов\Волощенко\PICT05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4000500"/>
            <a:ext cx="2016224" cy="1300708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5"/>
            <a:ext cx="8229600" cy="5983288"/>
          </a:xfrm>
        </p:spPr>
        <p:txBody>
          <a:bodyPr rtlCol="0">
            <a:normAutofit fontScale="625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500" b="1" i="1" u="sng" dirty="0" smtClean="0">
                <a:solidFill>
                  <a:srgbClr val="006600"/>
                </a:solidFill>
                <a:latin typeface="Comic Sans MS" pitchFamily="66" charset="0"/>
              </a:rPr>
              <a:t>Спектр целевых ориентаций 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solidFill>
                  <a:srgbClr val="006600"/>
                </a:solidFill>
                <a:latin typeface="Comic Sans MS" pitchFamily="66" charset="0"/>
              </a:rPr>
              <a:t>•  </a:t>
            </a:r>
            <a:r>
              <a:rPr lang="ru-RU" b="1" dirty="0" smtClean="0">
                <a:solidFill>
                  <a:srgbClr val="006600"/>
                </a:solidFill>
                <a:latin typeface="Comic Sans MS" pitchFamily="66" charset="0"/>
              </a:rPr>
              <a:t>Дидактические: </a:t>
            </a:r>
            <a:r>
              <a:rPr lang="ru-RU" dirty="0" smtClean="0">
                <a:solidFill>
                  <a:srgbClr val="006600"/>
                </a:solidFill>
                <a:latin typeface="Comic Sans MS" pitchFamily="66" charset="0"/>
              </a:rPr>
              <a:t>расширение кругозора, познавательная деятельность; при­менение ЗУН в практической деятельности; формирование определенных уме­ний и навыков, необходимых в практической деятельности; развитие общеучебных умений и навыков; развитие трудовых навыков.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solidFill>
                  <a:srgbClr val="006600"/>
                </a:solidFill>
                <a:latin typeface="Comic Sans MS" pitchFamily="66" charset="0"/>
              </a:rPr>
              <a:t>• </a:t>
            </a:r>
            <a:r>
              <a:rPr lang="ru-RU" b="1" dirty="0" smtClean="0">
                <a:solidFill>
                  <a:srgbClr val="006600"/>
                </a:solidFill>
                <a:latin typeface="Comic Sans MS" pitchFamily="66" charset="0"/>
              </a:rPr>
              <a:t>Воспитывающие: </a:t>
            </a:r>
            <a:r>
              <a:rPr lang="ru-RU" dirty="0" smtClean="0">
                <a:solidFill>
                  <a:srgbClr val="006600"/>
                </a:solidFill>
                <a:latin typeface="Comic Sans MS" pitchFamily="66" charset="0"/>
              </a:rPr>
              <a:t>воспитание самостоятельности, воли; формирование опре­деленных подходов, позиций, нравственных, эстетических и мировоззренческих установок; воспитание сотрудничества, коллективизма, общительности, коммуникативности.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solidFill>
                  <a:srgbClr val="006600"/>
                </a:solidFill>
                <a:latin typeface="Comic Sans MS" pitchFamily="66" charset="0"/>
              </a:rPr>
              <a:t>• </a:t>
            </a:r>
            <a:r>
              <a:rPr lang="ru-RU" b="1" dirty="0" smtClean="0">
                <a:solidFill>
                  <a:srgbClr val="006600"/>
                </a:solidFill>
                <a:latin typeface="Comic Sans MS" pitchFamily="66" charset="0"/>
              </a:rPr>
              <a:t>Развивающие: </a:t>
            </a:r>
            <a:r>
              <a:rPr lang="ru-RU" dirty="0" smtClean="0">
                <a:solidFill>
                  <a:srgbClr val="006600"/>
                </a:solidFill>
                <a:latin typeface="Comic Sans MS" pitchFamily="66" charset="0"/>
              </a:rPr>
              <a:t>развитие внимания, памяти, речи, мышления, умений срав­нивать, сопоставлять, находить аналогии, воображения, фантазии, творческих способностей, эмпатии, рефлексии, умения находить оптимальные решения; раз­витие мотивации учебной деятельности.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solidFill>
                  <a:srgbClr val="006600"/>
                </a:solidFill>
                <a:latin typeface="Comic Sans MS" pitchFamily="66" charset="0"/>
              </a:rPr>
              <a:t>• </a:t>
            </a:r>
            <a:r>
              <a:rPr lang="ru-RU" b="1" dirty="0" smtClean="0">
                <a:solidFill>
                  <a:srgbClr val="006600"/>
                </a:solidFill>
                <a:latin typeface="Comic Sans MS" pitchFamily="66" charset="0"/>
              </a:rPr>
              <a:t> Социализирующие</a:t>
            </a:r>
            <a:r>
              <a:rPr lang="ru-RU" dirty="0" smtClean="0">
                <a:solidFill>
                  <a:srgbClr val="006600"/>
                </a:solidFill>
                <a:latin typeface="Comic Sans MS" pitchFamily="66" charset="0"/>
              </a:rPr>
              <a:t>: приобщение к нормам и ценностям общества; адапта­ция к условиям среды; стрессовый контроль, саморегуляция; обучение.</a:t>
            </a:r>
          </a:p>
        </p:txBody>
      </p:sp>
      <p:pic>
        <p:nvPicPr>
          <p:cNvPr id="9219" name="Picture 3" descr="C:\Documents and Settings\Admin\Рабочий стол\мама\102_2110.JPG"/>
          <p:cNvPicPr>
            <a:picLocks noChangeAspect="1" noChangeArrowheads="1"/>
          </p:cNvPicPr>
          <p:nvPr/>
        </p:nvPicPr>
        <p:blipFill rotWithShape="1">
          <a:blip r:embed="rId2" cstate="print"/>
          <a:srcRect t="10154" b="13698"/>
          <a:stretch/>
        </p:blipFill>
        <p:spPr bwMode="auto">
          <a:xfrm rot="-1695560">
            <a:off x="6989940" y="5262244"/>
            <a:ext cx="1922477" cy="104084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976</TotalTime>
  <Words>1147</Words>
  <Application>Microsoft Office PowerPoint</Application>
  <PresentationFormat>Экран (4:3)</PresentationFormat>
  <Paragraphs>230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Человеческая культура возникла и развертывается в игре, как игра.  Й.Хейзинга</vt:lpstr>
      <vt:lpstr>Презентация PowerPoint</vt:lpstr>
      <vt:lpstr>В человеческой практике игровая деятельность выполняет такие функции: </vt:lpstr>
      <vt:lpstr>В современной школе, делающей ставку на активизацию и интенсификацию учебного процесса, игровая деятельность используется в следующих случаях: </vt:lpstr>
      <vt:lpstr>Педагогическая игра обладает существенным признаком — четко поставленной целью обучения и соответствующим ей педагогическим результатом, которые могут быть обоснованы, выделены в явном виде и характеризуются учебно-познавательной направленностью. </vt:lpstr>
      <vt:lpstr>  По характеру педагогического процесса выделяются следующие группы игр: 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 основного периода  «Кисочки»  (на снятие напряжения. )   </vt:lpstr>
      <vt:lpstr>Игры основного периода </vt:lpstr>
      <vt:lpstr>Репка</vt:lpstr>
      <vt:lpstr>Презентация PowerPoint</vt:lpstr>
      <vt:lpstr>«До и после"</vt:lpstr>
      <vt:lpstr>Презентация PowerPoint</vt:lpstr>
      <vt:lpstr>игра «Комплимент»</vt:lpstr>
      <vt:lpstr>Презентация PowerPoint</vt:lpstr>
      <vt:lpstr>Игра «Золотой стул»</vt:lpstr>
      <vt:lpstr>Презентация PowerPoint</vt:lpstr>
      <vt:lpstr>Игра на внимание «Угадай, кого нет»</vt:lpstr>
      <vt:lpstr>«Дружественные ладошки» </vt:lpstr>
      <vt:lpstr>Народные игры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Игровые технологии в условиях развития Центра </dc:title>
  <dc:creator>Admin</dc:creator>
  <cp:lastModifiedBy>RePack by Diakov</cp:lastModifiedBy>
  <cp:revision>169</cp:revision>
  <dcterms:created xsi:type="dcterms:W3CDTF">2010-02-21T08:03:01Z</dcterms:created>
  <dcterms:modified xsi:type="dcterms:W3CDTF">2022-09-10T14:02:35Z</dcterms:modified>
</cp:coreProperties>
</file>