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57" r:id="rId3"/>
    <p:sldId id="274" r:id="rId4"/>
    <p:sldId id="28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1" r:id="rId18"/>
    <p:sldId id="275" r:id="rId19"/>
    <p:sldId id="276" r:id="rId20"/>
    <p:sldId id="277" r:id="rId21"/>
    <p:sldId id="285" r:id="rId22"/>
    <p:sldId id="28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0CFDF-37F3-495D-A949-79DDED7826DD}" type="datetimeFigureOut">
              <a:rPr lang="ru-RU" smtClean="0"/>
              <a:pPr/>
              <a:t>17.02.2019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61CA-310A-4226-BB0A-68074740C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omo.com.ua/wp-content/uploads/2015/06/teens-computer-porn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generations.files.wordpress.com/2015/06/d181d0bad0b0d187d0b0d0bdd0bdd18bd0b5-d184d0b0d0b9d0bbd18b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1"/>
            <a:ext cx="7990656" cy="1656183"/>
          </a:xfrm>
        </p:spPr>
        <p:txBody>
          <a:bodyPr>
            <a:normAutofit/>
          </a:bodyPr>
          <a:lstStyle/>
          <a:p>
            <a:pPr algn="l"/>
            <a:r>
              <a:rPr lang="ru-RU" sz="1600" dirty="0" smtClean="0"/>
              <a:t>Муниципальное бюджетное общеобразовательное учреждение Петрозаводского городского округа «Средняя общеобразовательная школа № 29 имени </a:t>
            </a:r>
            <a:r>
              <a:rPr lang="ru-RU" sz="1600" dirty="0" err="1" smtClean="0"/>
              <a:t>Сепсяковой</a:t>
            </a:r>
            <a:r>
              <a:rPr lang="ru-RU" sz="1600" dirty="0" smtClean="0"/>
              <a:t> Т. Ф.» </a:t>
            </a: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776864" cy="300188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Тема: Поколение </a:t>
            </a:r>
            <a:r>
              <a:rPr lang="en-US" sz="2000" dirty="0" smtClean="0">
                <a:solidFill>
                  <a:schemeClr val="tx1"/>
                </a:solidFill>
              </a:rPr>
              <a:t>Z</a:t>
            </a:r>
            <a:r>
              <a:rPr lang="ru-RU" sz="2000" dirty="0" smtClean="0">
                <a:solidFill>
                  <a:schemeClr val="tx1"/>
                </a:solidFill>
              </a:rPr>
              <a:t> эпохи ФГОС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Автор работы Алешина Г.В. –учитель биологии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218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Он может</a:t>
            </a:r>
            <a:r>
              <a:rPr lang="ru-RU" sz="2800" dirty="0" smtClean="0"/>
              <a:t>: выполнять задачи качественно и в срок</a:t>
            </a:r>
            <a:br>
              <a:rPr lang="ru-RU" sz="2800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Ему важно</a:t>
            </a:r>
            <a:r>
              <a:rPr lang="ru-RU" sz="2800" dirty="0" smtClean="0"/>
              <a:t>: четко инструкцию задания, знать чёткие сроки работы(время- ценность); понимать - несоблюдение правил и сроков наказуемо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357430"/>
          <a:ext cx="8229600" cy="41456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88057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36959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пятницу с утра сдать готовый доклад по экологии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плану: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актуальность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темы, цели, задачи, примеры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второго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урока в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понедельник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сделай работу над ошибками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третьей перемене отчитайся о проделанной работе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Напоминаю, что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невыполнение заданий- это двойка.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Мне нужен доклад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 экологии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Проделай работу над ошибками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Принеси ,когда сделаешь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3.Принцип быстрого результата</a:t>
            </a:r>
            <a:endParaRPr lang="ru-RU" dirty="0"/>
          </a:p>
        </p:txBody>
      </p:sp>
      <p:pic>
        <p:nvPicPr>
          <p:cNvPr id="4" name="Содержимое 3" descr="https://static42.siliconrus.cmtt.ru/paper-media/d0/61/19/c3857610da2298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2"/>
            <a:ext cx="8643965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Он может: </a:t>
            </a:r>
            <a:r>
              <a:rPr lang="ru-RU" sz="2800" dirty="0" smtClean="0"/>
              <a:t>Выполнять задачи, которые реально  осуществимы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>
                <a:solidFill>
                  <a:srgbClr val="FF0000"/>
                </a:solidFill>
              </a:rPr>
              <a:t>Ему важно</a:t>
            </a:r>
            <a:r>
              <a:rPr lang="ru-RU" sz="2800" dirty="0" smtClean="0"/>
              <a:t>: победить, знать, что делает, то что в его силах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556793"/>
          <a:ext cx="8229600" cy="49748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59470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46090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Выясни, какие темы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являются для тебя трудными и попробуй решить задачи по данной теме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Разберись, каким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алгоритмом тебе удобнее пользоваться для решения задач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Подумай, каких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ошибок можно избегать в работе с данным материалом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 </a:t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(В каждой задаче учитель/родитель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должен</a:t>
                      </a:r>
                      <a:r>
                        <a:rPr lang="ru-RU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указать сроки и ответственность)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Ты</a:t>
                      </a:r>
                      <a:r>
                        <a:rPr lang="ru-RU" baseline="0" dirty="0" smtClean="0"/>
                        <a:t> должен знать химию на «4»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4.Принцип награды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Учитель 312\Desktop\2307389-bf6a8eba3b55f6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357298"/>
            <a:ext cx="8501122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>
                <a:solidFill>
                  <a:srgbClr val="FF0000"/>
                </a:solidFill>
              </a:rPr>
              <a:t>Он </a:t>
            </a:r>
            <a:r>
              <a:rPr lang="ru-RU" sz="3100" b="1" dirty="0" smtClean="0">
                <a:solidFill>
                  <a:srgbClr val="FF0000"/>
                </a:solidFill>
              </a:rPr>
              <a:t>не</a:t>
            </a:r>
            <a:r>
              <a:rPr lang="ru-RU" sz="3100" dirty="0" smtClean="0">
                <a:solidFill>
                  <a:srgbClr val="FF0000"/>
                </a:solidFill>
              </a:rPr>
              <a:t> может</a:t>
            </a:r>
            <a:r>
              <a:rPr lang="ru-RU" sz="3100" dirty="0" smtClean="0"/>
              <a:t>: ЖДАТЬ( его горизонты ближе, его желания очень быстро удовлетворялись)</a:t>
            </a:r>
            <a:br>
              <a:rPr lang="ru-RU" sz="3100" dirty="0" smtClean="0"/>
            </a:br>
            <a:r>
              <a:rPr lang="ru-RU" sz="3100" dirty="0">
                <a:solidFill>
                  <a:srgbClr val="FF0000"/>
                </a:solidFill>
              </a:rPr>
              <a:t>Е</a:t>
            </a:r>
            <a:r>
              <a:rPr lang="ru-RU" sz="3100" dirty="0" smtClean="0">
                <a:solidFill>
                  <a:srgbClr val="FF0000"/>
                </a:solidFill>
              </a:rPr>
              <a:t>му важно: </a:t>
            </a:r>
            <a:r>
              <a:rPr lang="ru-RU" sz="3100" dirty="0"/>
              <a:t>важно поставить не только </a:t>
            </a:r>
            <a:r>
              <a:rPr lang="ru-RU" sz="3100" dirty="0" smtClean="0"/>
              <a:t>срок исполнения </a:t>
            </a:r>
            <a:r>
              <a:rPr lang="ru-RU" sz="3100" dirty="0"/>
              <a:t>задачи, но и пообещать срок достижения первых побед.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14562"/>
          <a:ext cx="8229600" cy="423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451723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3787050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готовы предложить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тебе участие в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Если ты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будешь хорошо работать, через месяц мы заслушаем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твою работу на классной конференции и включим в список участников школьной НПК.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 течение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месяца, видя что ты не работаешь, мы снимем тебя с участия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А если проявишь инициативу в работе, отправим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городскую НПК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Через</a:t>
                      </a:r>
                      <a:r>
                        <a:rPr lang="ru-RU" baseline="0" dirty="0" smtClean="0"/>
                        <a:t> три месяца мы рассмотрим твою кандидатуру на участие в НПК и возможно внесём в список участников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 Не мы такие - жизнь такая!»</a:t>
            </a:r>
            <a:br>
              <a:rPr lang="ru-RU" dirty="0" smtClean="0"/>
            </a:br>
            <a:r>
              <a:rPr lang="ru-RU" dirty="0" smtClean="0"/>
              <a:t>ТРУДНОСТИ РАБОТЫ</a:t>
            </a:r>
            <a:endParaRPr lang="ru-RU" dirty="0"/>
          </a:p>
        </p:txBody>
      </p:sp>
      <p:pic>
        <p:nvPicPr>
          <p:cNvPr id="4" name="Содержимое 3" descr="http://cdn.vedomosti.ru/image/2015/11/znoeq/normal-1a7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25820"/>
            <a:ext cx="8643998" cy="451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http://cdn.vedomosti.ru/image/2015/11/znoeq/normal-1a7n.jp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0111"/>
            <a:ext cx="8643998" cy="4517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Пишем на </a:t>
            </a:r>
            <a:r>
              <a:rPr lang="ru-RU" dirty="0" err="1" smtClean="0"/>
              <a:t>подкорочку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</a:t>
            </a:r>
            <a:r>
              <a:rPr lang="ru-RU" b="1" dirty="0"/>
              <a:t> Говорите коротко, пишите развёрнуто и по </a:t>
            </a:r>
            <a:r>
              <a:rPr lang="ru-RU" b="1" dirty="0" smtClean="0"/>
              <a:t>пунктам</a:t>
            </a:r>
          </a:p>
          <a:p>
            <a:r>
              <a:rPr lang="ru-RU" b="1" dirty="0" smtClean="0"/>
              <a:t>2.</a:t>
            </a:r>
            <a:r>
              <a:rPr lang="ru-RU" b="1" dirty="0"/>
              <a:t> Рисуйте </a:t>
            </a:r>
            <a:r>
              <a:rPr lang="ru-RU" b="1" dirty="0" smtClean="0"/>
              <a:t>комиксы</a:t>
            </a:r>
          </a:p>
          <a:p>
            <a:r>
              <a:rPr lang="ru-RU" b="1" dirty="0" smtClean="0"/>
              <a:t>3.</a:t>
            </a:r>
            <a:r>
              <a:rPr lang="ru-RU" b="1" dirty="0"/>
              <a:t> Ставьте </a:t>
            </a:r>
            <a:r>
              <a:rPr lang="ru-RU" b="1" dirty="0" smtClean="0"/>
              <a:t>лайки</a:t>
            </a:r>
          </a:p>
          <a:p>
            <a:r>
              <a:rPr lang="ru-RU" b="1" dirty="0" smtClean="0"/>
              <a:t>4.</a:t>
            </a:r>
            <a:r>
              <a:rPr lang="ru-RU" b="1" dirty="0"/>
              <a:t> Не отбирайте </a:t>
            </a:r>
            <a:r>
              <a:rPr lang="ru-RU" b="1" dirty="0" err="1" smtClean="0"/>
              <a:t>гаджеты</a:t>
            </a:r>
            <a:endParaRPr lang="ru-RU" b="1" dirty="0" smtClean="0"/>
          </a:p>
          <a:p>
            <a:r>
              <a:rPr lang="ru-RU" b="1" dirty="0" smtClean="0"/>
              <a:t>5.</a:t>
            </a:r>
            <a:r>
              <a:rPr lang="ru-RU" b="1" dirty="0"/>
              <a:t> </a:t>
            </a:r>
            <a:r>
              <a:rPr lang="ru-RU" b="1" dirty="0" smtClean="0"/>
              <a:t>Займите все их время</a:t>
            </a:r>
          </a:p>
          <a:p>
            <a:r>
              <a:rPr lang="ru-RU" b="1" dirty="0" smtClean="0"/>
              <a:t>6.</a:t>
            </a:r>
            <a:r>
              <a:rPr lang="ru-RU" b="1" dirty="0"/>
              <a:t> Найдите им </a:t>
            </a:r>
            <a:r>
              <a:rPr lang="ru-RU" b="1" dirty="0" smtClean="0"/>
              <a:t>партнера на задание</a:t>
            </a:r>
          </a:p>
          <a:p>
            <a:r>
              <a:rPr lang="ru-RU" b="1" dirty="0" smtClean="0"/>
              <a:t>7.Чётко </a:t>
            </a:r>
            <a:r>
              <a:rPr lang="ru-RU" b="1" dirty="0"/>
              <a:t>оговаривайте </a:t>
            </a:r>
            <a:r>
              <a:rPr lang="ru-RU" b="1" dirty="0" err="1"/>
              <a:t>дедлайн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62068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Как построить урок </a:t>
            </a:r>
            <a:r>
              <a:rPr lang="en-US" sz="3600" dirty="0" smtClean="0"/>
              <a:t> </a:t>
            </a:r>
            <a:r>
              <a:rPr lang="ru-RU" sz="3600" dirty="0" smtClean="0"/>
              <a:t>для поколения </a:t>
            </a:r>
            <a:r>
              <a:rPr lang="en-US" sz="3600" dirty="0" smtClean="0"/>
              <a:t>Z</a:t>
            </a:r>
            <a:r>
              <a:rPr lang="ru-RU" sz="3600" dirty="0" smtClean="0"/>
              <a:t> ?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2060848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/>
              <a:t>Необходимо хорошо структурировать урок </a:t>
            </a:r>
          </a:p>
          <a:p>
            <a:r>
              <a:rPr lang="ru-RU" sz="3600" i="1" dirty="0" smtClean="0"/>
              <a:t>с опорой на личностные результаты , </a:t>
            </a:r>
            <a:r>
              <a:rPr lang="ru-RU" sz="3600" i="1" dirty="0" smtClean="0">
                <a:solidFill>
                  <a:srgbClr val="FF0000"/>
                </a:solidFill>
              </a:rPr>
              <a:t>УУД</a:t>
            </a:r>
            <a:r>
              <a:rPr lang="ru-RU" sz="3600" i="1" dirty="0" smtClean="0"/>
              <a:t>  и через систему сильных вопросов.</a:t>
            </a: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Примерные сильные вопросы на каждом этапе урока</a:t>
            </a:r>
            <a:endParaRPr lang="ru-RU" dirty="0" smtClean="0"/>
          </a:p>
          <a:p>
            <a:pPr lvl="0"/>
            <a:r>
              <a:rPr lang="ru-RU" b="1" dirty="0" smtClean="0"/>
              <a:t>Мотивационный этап:</a:t>
            </a:r>
            <a:endParaRPr lang="ru-RU" dirty="0" smtClean="0"/>
          </a:p>
          <a:p>
            <a:r>
              <a:rPr lang="ru-RU" dirty="0" smtClean="0">
                <a:solidFill>
                  <a:srgbClr val="FF0000"/>
                </a:solidFill>
              </a:rPr>
              <a:t>Проверка домашнего задания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Как твои дела? Ты хотел… удалось ли? Что удалось хорошо, не очень хорошо, что можно улучшить? Какие выводы сделал?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Мотивационная установка</a:t>
            </a:r>
            <a:r>
              <a:rPr lang="ru-RU" dirty="0" smtClean="0"/>
              <a:t>: Что ты хочешь? Как поймешь, что достигнешь? Почему важно?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lvl="0"/>
            <a:r>
              <a:rPr lang="ru-RU" b="1" dirty="0" smtClean="0"/>
              <a:t>Этап обзора реальности (актуализация знаний):</a:t>
            </a:r>
            <a:endParaRPr lang="ru-RU" dirty="0" smtClean="0"/>
          </a:p>
          <a:p>
            <a:r>
              <a:rPr lang="ru-RU" dirty="0" smtClean="0"/>
              <a:t>Что сейчас не нравится? А что уже есть? </a:t>
            </a:r>
            <a:r>
              <a:rPr lang="ru-RU" dirty="0" smtClean="0">
                <a:solidFill>
                  <a:srgbClr val="FF0000"/>
                </a:solidFill>
              </a:rPr>
              <a:t>УСЛОВИЕ – ОТКРЫТЫЙ УЧЕБНИК и ЦОР </a:t>
            </a:r>
            <a:r>
              <a:rPr lang="ru-RU" dirty="0" smtClean="0"/>
              <a:t>на интерактивной доске</a:t>
            </a:r>
          </a:p>
          <a:p>
            <a:pPr lvl="0"/>
            <a:r>
              <a:rPr lang="ru-RU" b="1" dirty="0" smtClean="0"/>
              <a:t>Этап исследования. Этап поиска решений, Список возможностей:</a:t>
            </a:r>
            <a:endParaRPr lang="ru-RU" dirty="0" smtClean="0"/>
          </a:p>
          <a:p>
            <a:r>
              <a:rPr lang="ru-RU" dirty="0" smtClean="0"/>
              <a:t>Какие варианты решения есть у тебя? Какие есть идеи?  </a:t>
            </a:r>
            <a:r>
              <a:rPr lang="ru-RU" b="1" dirty="0" smtClean="0"/>
              <a:t> </a:t>
            </a:r>
            <a:r>
              <a:rPr lang="ru-RU" dirty="0" smtClean="0"/>
              <a:t>Что выбираешь?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Евгения Шамис: “Шпаргалки поколения X: как воспитывать новое поколение?”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"/>
            <a:ext cx="2699792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14290"/>
            <a:ext cx="8229600" cy="6034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42844" y="962017"/>
            <a:ext cx="628654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Теория поколений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», созданная в конце 20 века, предполагает, что у людей, которые родились в одно время, пережили похожий опыт в детстве, будут одинаковые ценности. И эти ценности будут отличать их от людей других поколений.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b="1" dirty="0" smtClean="0"/>
              <a:t>Рефлексия:</a:t>
            </a:r>
            <a:endParaRPr lang="ru-RU" dirty="0" smtClean="0"/>
          </a:p>
          <a:p>
            <a:r>
              <a:rPr lang="ru-RU" dirty="0" smtClean="0"/>
              <a:t>С чем уходишь: </a:t>
            </a:r>
            <a:r>
              <a:rPr lang="ru-RU" dirty="0" smtClean="0">
                <a:solidFill>
                  <a:srgbClr val="FF0000"/>
                </a:solidFill>
              </a:rPr>
              <a:t>что важного, что полезного, что ценного</a:t>
            </a:r>
            <a:r>
              <a:rPr lang="ru-RU" dirty="0" smtClean="0"/>
              <a:t>? Что полезного было на уроке? Чему научился?</a:t>
            </a:r>
          </a:p>
          <a:p>
            <a:pPr lvl="0">
              <a:buNone/>
            </a:pPr>
            <a:r>
              <a:rPr lang="ru-RU" b="1" dirty="0" smtClean="0"/>
              <a:t>Управление прогрессом и ответственностью ученика. Домашнее задание:</a:t>
            </a:r>
            <a:endParaRPr lang="ru-RU" dirty="0" smtClean="0"/>
          </a:p>
          <a:p>
            <a:r>
              <a:rPr lang="ru-RU" dirty="0" smtClean="0"/>
              <a:t>И что домой? Что готовы сделать прямо сейчас? В какой срок? Что уже хочется сделать? И твой первый шаг? Что может помешать тебе? Чем я могу тебе помочь? Что планируешь сделать ?Что хочется сделать?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77594"/>
            <a:ext cx="8892480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черты такого стиля сформулировал известный американский специалист в области обучения детей и взрослых Дж.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Коатс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автор книги «Поколения и стили обучения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Подача информации должна проходить быстрее.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картинка вместо тысячи слов (яркость, зрелищность, наглядность). Использование новых технологий обучения (проекторы, мобильные телефоны, компьютеры).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Включать педагогические технологии по развитию критического мышления, вводить в обучение элементы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соревновательности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Мультизадачность и умение заинтересовать. Включать в обучение интерактивные методы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игры, интерактивные динамичные задания, дискуссия, мозговой штурм, проблемные лекции (возможно, с обсуждением через Интернет в режиме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Преподаватель  должен формулировать задания таким образом, чтобы учащийся мог сам выделять в них подцели, задачи и планировать их реализацию.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поощрений.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и сейчас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Внедрение и усиление (наставничество) более сильных над слабыми.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Необходимо психологическое сопровождение ( как индивидуальное, так и групповое; усилить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тренинговые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формы работы).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Профилактические мероприятия среди детей и подростков, направленные на информирование о существующих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он-лайн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угрозах, их видоизменениях, а также о способах борьбы с ними.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539552" y="153836"/>
            <a:ext cx="8424936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Литература.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1.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Коатс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Дж.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Поколения и стили обучения / Дж.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Коатс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. — М. : МАПДО; Новочеркасск : НОК, 2011.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2.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Никольская А.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Digital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natives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: как учить современных детей? / А. Никольская. — Режим доступа 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http://www.psychologies.ru/roditeli/children/_article/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digital-natives-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kak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uchit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sovremennyx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detej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3.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Поколение Z: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те, кто будет после // Из интервью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А. Сычёвой с психотерапевтом, кандидатом меди-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цинских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 наук Марком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Сандомирским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http://www.e-xecutive.ru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4.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Теория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поколений в России. — Режим доступа :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://rugenerations.su/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5.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Солдатова Г.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Они другие? / Г. Солдатова // Дети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в информационном обществе. — 2017.  № 14.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С. 26–27.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6.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Стрикун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О.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Дети в сети: новое поколение вырастет</a:t>
            </a:r>
            <a:r>
              <a:rPr lang="ru-RU" sz="1600" dirty="0" smtClean="0">
                <a:latin typeface="Arial" pitchFamily="34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в Интернете / О.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Стрикун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sibmama.ru/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index.php?p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ymbol" pitchFamily="18" charset="2"/>
              </a:rPr>
              <a:t>=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nov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</a:t>
            </a:r>
            <a:r>
              <a:rPr kumimoji="0" lang="en-US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pokolenie</a:t>
            </a:r>
            <a:r>
              <a:rPr kumimoji="0" lang="en-US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-web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7.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Фельдштейн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Д. И.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Глубинные изменения современного детства и обусловленная ими актуализация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психолого-педагогических проблем развития образования.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http://do.gendocs.ru/docs/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index-292927.html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8. </a:t>
            </a:r>
            <a:r>
              <a:rPr kumimoji="0" lang="ru-RU" sz="16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Шамис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 Е.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Теория поколений / Е.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Шамис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"/>
              </a:rPr>
              <a:t>, А. Антипов. — Режим доступа : 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http://www.advertology.ru/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SchoolBookC-Italic"/>
              </a:rPr>
              <a:t>article48762.htm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532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 классах современной школы</a:t>
            </a:r>
          </a:p>
          <a:p>
            <a:r>
              <a:rPr lang="ru-RU" sz="2400" dirty="0" smtClean="0"/>
              <a:t>учатся два поколения — поколение</a:t>
            </a:r>
          </a:p>
          <a:p>
            <a:r>
              <a:rPr lang="ru-RU" sz="2400" b="1" u="sng" dirty="0" smtClean="0">
                <a:solidFill>
                  <a:srgbClr val="FF0000"/>
                </a:solidFill>
              </a:rPr>
              <a:t>миллениум</a:t>
            </a:r>
            <a:r>
              <a:rPr lang="ru-RU" sz="2400" dirty="0" smtClean="0"/>
              <a:t>, или</a:t>
            </a:r>
            <a:r>
              <a:rPr lang="ru-RU" sz="2400" b="1" u="sng" dirty="0" smtClean="0">
                <a:solidFill>
                  <a:srgbClr val="FF0000"/>
                </a:solidFill>
              </a:rPr>
              <a:t> Y</a:t>
            </a:r>
            <a:r>
              <a:rPr lang="ru-RU" sz="2400" dirty="0" smtClean="0"/>
              <a:t>, — ученики 9−11-х классов, и поколение </a:t>
            </a:r>
            <a:r>
              <a:rPr lang="ru-RU" sz="2400" b="1" u="sng" dirty="0" smtClean="0">
                <a:solidFill>
                  <a:srgbClr val="FF0000"/>
                </a:solidFill>
              </a:rPr>
              <a:t>Z</a:t>
            </a:r>
            <a:r>
              <a:rPr lang="ru-RU" sz="2400" dirty="0" smtClean="0"/>
              <a:t>, которое представляют в школе ученики 1–8-х классов.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9888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Поколение </a:t>
            </a:r>
            <a:r>
              <a:rPr lang="ru-RU" sz="2400" b="1" u="sng" dirty="0" smtClean="0">
                <a:solidFill>
                  <a:srgbClr val="FF0000"/>
                </a:solidFill>
              </a:rPr>
              <a:t>Z</a:t>
            </a:r>
            <a:r>
              <a:rPr lang="ru-RU" sz="2400" dirty="0" smtClean="0"/>
              <a:t> — это своеобразное переходное</a:t>
            </a:r>
          </a:p>
          <a:p>
            <a:r>
              <a:rPr lang="ru-RU" sz="2400" dirty="0" smtClean="0"/>
              <a:t>поколение из ХХ века в век XXI </a:t>
            </a:r>
            <a:r>
              <a:rPr lang="ru-RU" sz="2400" b="1" dirty="0" smtClean="0"/>
              <a:t>- </a:t>
            </a:r>
            <a:r>
              <a:rPr lang="ru-RU" sz="2400" b="1" u="sng" dirty="0" err="1" smtClean="0">
                <a:solidFill>
                  <a:srgbClr val="FF0000"/>
                </a:solidFill>
              </a:rPr>
              <a:t>центениалы</a:t>
            </a:r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r>
              <a:rPr lang="ru-RU" sz="2400" b="1" dirty="0" smtClean="0"/>
              <a:t> </a:t>
            </a:r>
            <a:r>
              <a:rPr lang="ru-RU" sz="2400" dirty="0" smtClean="0"/>
              <a:t>домоседы, молчаливое поколение, поколение «ЯЯЯ», цифровые люди</a:t>
            </a:r>
            <a:endParaRPr lang="ru-RU" sz="2400" dirty="0"/>
          </a:p>
        </p:txBody>
      </p:sp>
      <p:pic>
        <p:nvPicPr>
          <p:cNvPr id="22530" name="Picture 2" descr="http://www.tvs-media.ru/images/stories/news/2014/09/13/dfd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6095999" cy="2780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4896"/>
            <a:ext cx="853244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Характеристика поколения 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Обладают новым типом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визуально-экранной грамотностью и новыми способностями потребления информации.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Ориентированы на быстрый результат и не готовы долго ждать вознаграждения.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Низкий уровень коммуникационной компетентности и обеднение тактильного, живого общения.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нацелены на чтение.  Они будут читать не книги, а комиксы и короткие тексты в Интернете, которые помещаются на один экран. И переваривать информацию они будут таким же образом: быстрее, но маленькими порциями.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Отсутствие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эмпатии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Они лучше разбираются в технике, в человеческих эмоциях и поведении. Обладают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клиповым мышлением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основанным на визуальных образах, а не на логике.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Устойчивость внимания уменьшается,  а переключение и распределение внимания развиты хорошо.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детей цифрового поколения будет больше развита кратковременная память, чем долговременная.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Живут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интеренете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и, как следствие, легко поддаются манипулированию.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dirty="0" err="1" smtClean="0"/>
              <a:t>Упс</a:t>
            </a:r>
            <a:r>
              <a:rPr lang="ru-RU" dirty="0" smtClean="0"/>
              <a:t>…проблемка: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3663859"/>
          </a:xfrm>
        </p:spPr>
        <p:txBody>
          <a:bodyPr>
            <a:normAutofit fontScale="92500"/>
          </a:bodyPr>
          <a:lstStyle/>
          <a:p>
            <a:r>
              <a:rPr lang="ru-RU" sz="2800" dirty="0"/>
              <a:t>Именно эта разница в скорости восприятия информации у детей и учителей </a:t>
            </a:r>
            <a:r>
              <a:rPr lang="ru-RU" sz="2800" dirty="0" smtClean="0"/>
              <a:t>,родителей приводит </a:t>
            </a:r>
            <a:r>
              <a:rPr lang="ru-RU" sz="2800" dirty="0"/>
              <a:t>к множеству проблем – учителя не могут удержать внимание детей и сердятся на них из-за </a:t>
            </a:r>
            <a:r>
              <a:rPr lang="ru-RU" sz="2800" dirty="0" smtClean="0"/>
              <a:t>этого. Дети не выполняют требования родителей или выполняют их «Не Так»,коммуникативная дистанция между ними увеличивается, и цепочка социального наследования,</a:t>
            </a:r>
          </a:p>
          <a:p>
            <a:pPr>
              <a:buNone/>
            </a:pPr>
            <a:r>
              <a:rPr lang="ru-RU" sz="2800" dirty="0" smtClean="0"/>
              <a:t>      передачи опыта прерывается.</a:t>
            </a:r>
            <a:endParaRPr lang="ru-RU" sz="2800" dirty="0"/>
          </a:p>
          <a:p>
            <a:endParaRPr lang="ru-RU" dirty="0"/>
          </a:p>
        </p:txBody>
      </p:sp>
      <p:pic>
        <p:nvPicPr>
          <p:cNvPr id="5" name="Содержимое 3" descr="teens-computer-porn">
            <a:hlinkClick r:id="rId2"/>
          </p:cNvPr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149080"/>
            <a:ext cx="8786873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979712" y="4581128"/>
            <a:ext cx="4710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i="1" dirty="0" smtClean="0"/>
              <a:t>О</a:t>
            </a:r>
            <a:r>
              <a:rPr lang="en-US" i="1" dirty="0" smtClean="0"/>
              <a:t>”</a:t>
            </a:r>
            <a:r>
              <a:rPr lang="ru-RU" i="1" dirty="0" err="1" smtClean="0"/>
              <a:t>кей</a:t>
            </a:r>
            <a:r>
              <a:rPr lang="ru-RU" i="1" dirty="0" smtClean="0"/>
              <a:t>, </a:t>
            </a:r>
            <a:r>
              <a:rPr lang="ru-RU" i="1" dirty="0" err="1" smtClean="0"/>
              <a:t>гугл</a:t>
            </a:r>
            <a:r>
              <a:rPr lang="ru-RU" i="1" dirty="0" smtClean="0"/>
              <a:t>! Кто такие дети поколения </a:t>
            </a:r>
            <a:r>
              <a:rPr lang="en-US" i="1" dirty="0" smtClean="0"/>
              <a:t>Z</a:t>
            </a:r>
            <a:r>
              <a:rPr lang="ru-RU" i="1" dirty="0" smtClean="0"/>
              <a:t>?»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800200"/>
          </a:xfrm>
        </p:spPr>
        <p:txBody>
          <a:bodyPr>
            <a:normAutofit/>
          </a:bodyPr>
          <a:lstStyle/>
          <a:p>
            <a:r>
              <a:rPr lang="ru-RU" dirty="0" smtClean="0"/>
              <a:t>Игра в принципы</a:t>
            </a:r>
            <a:endParaRPr lang="ru-RU" dirty="0"/>
          </a:p>
        </p:txBody>
      </p:sp>
      <p:pic>
        <p:nvPicPr>
          <p:cNvPr id="4" name="Содержимое 3" descr="скачанные файлы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628800"/>
            <a:ext cx="8858312" cy="5086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 smtClean="0"/>
              <a:t>1.Принцип Супермена</a:t>
            </a:r>
            <a:endParaRPr lang="ru-RU" dirty="0"/>
          </a:p>
        </p:txBody>
      </p:sp>
      <p:pic>
        <p:nvPicPr>
          <p:cNvPr id="4" name="Содержимое 3" descr="https://static49.siliconrus.cmtt.ru/paper-media/af/06/3c/8fe07d9dc67364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140968"/>
            <a:ext cx="2630096" cy="3364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131840" y="1916832"/>
            <a:ext cx="55121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Главная мотивация поколения Z — </a:t>
            </a:r>
            <a:r>
              <a:rPr lang="ru-RU" sz="2800" dirty="0">
                <a:solidFill>
                  <a:srgbClr val="FF0000"/>
                </a:solidFill>
              </a:rPr>
              <a:t>интерес</a:t>
            </a:r>
            <a:r>
              <a:rPr lang="ru-RU" sz="2800" dirty="0" smtClean="0">
                <a:solidFill>
                  <a:srgbClr val="FF0000"/>
                </a:solidFill>
              </a:rPr>
              <a:t>.</a:t>
            </a:r>
          </a:p>
          <a:p>
            <a:endParaRPr lang="ru-RU" sz="2800" dirty="0" smtClean="0">
              <a:solidFill>
                <a:srgbClr val="FF0000"/>
              </a:solidFill>
            </a:endParaRPr>
          </a:p>
          <a:p>
            <a:r>
              <a:rPr lang="ru-RU" sz="2800" dirty="0" smtClean="0"/>
              <a:t>Отсутствие </a:t>
            </a:r>
            <a:r>
              <a:rPr lang="ru-RU" sz="2800" dirty="0"/>
              <a:t>скуки </a:t>
            </a:r>
            <a:r>
              <a:rPr lang="ru-RU" sz="2800" dirty="0" smtClean="0"/>
              <a:t>и захватывающие </a:t>
            </a:r>
            <a:r>
              <a:rPr lang="ru-RU" sz="2800" dirty="0"/>
              <a:t>задачи — часть состояния комфорта поколения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1173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Он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может</a:t>
            </a:r>
            <a:r>
              <a:rPr lang="ru-RU" sz="2800" dirty="0" smtClean="0"/>
              <a:t>: </a:t>
            </a:r>
            <a:r>
              <a:rPr lang="ru-RU" sz="2800" dirty="0"/>
              <a:t>в короткий срок решить несколько задач одновременно без потери качества </a:t>
            </a:r>
            <a:r>
              <a:rPr lang="ru-RU" sz="2800" dirty="0" smtClean="0"/>
              <a:t>—преимущество </a:t>
            </a:r>
            <a:r>
              <a:rPr lang="ru-RU" sz="2800" dirty="0"/>
              <a:t>поколения</a:t>
            </a:r>
            <a:r>
              <a:rPr lang="ru-RU" sz="2800" u="sng" dirty="0" smtClean="0"/>
              <a:t/>
            </a:r>
            <a:br>
              <a:rPr lang="ru-RU" sz="2800" u="sng" dirty="0" smtClean="0"/>
            </a:br>
            <a:r>
              <a:rPr lang="ru-RU" sz="2800" dirty="0" smtClean="0"/>
              <a:t>Но </a:t>
            </a:r>
            <a:r>
              <a:rPr lang="ru-RU" sz="2800" dirty="0" smtClean="0">
                <a:solidFill>
                  <a:srgbClr val="FF0000"/>
                </a:solidFill>
              </a:rPr>
              <a:t>ему</a:t>
            </a:r>
            <a:r>
              <a:rPr lang="ru-RU" sz="2800" dirty="0" smtClean="0"/>
              <a:t> </a:t>
            </a:r>
            <a:r>
              <a:rPr lang="ru-RU" sz="2800" dirty="0" smtClean="0">
                <a:solidFill>
                  <a:srgbClr val="FF0000"/>
                </a:solidFill>
              </a:rPr>
              <a:t>важно </a:t>
            </a:r>
            <a:r>
              <a:rPr lang="ru-RU" sz="2800" dirty="0" smtClean="0"/>
              <a:t>:</a:t>
            </a:r>
            <a:br>
              <a:rPr lang="ru-RU" sz="2800" dirty="0" smtClean="0"/>
            </a:br>
            <a:r>
              <a:rPr lang="ru-RU" sz="2800" dirty="0" smtClean="0"/>
              <a:t> знать что </a:t>
            </a:r>
            <a:r>
              <a:rPr lang="ru-RU" sz="2800" dirty="0"/>
              <a:t>он делает, почему, </a:t>
            </a:r>
            <a:r>
              <a:rPr lang="ru-RU" sz="2800" dirty="0" smtClean="0"/>
              <a:t>зачем (полезность для него) </a:t>
            </a:r>
            <a:r>
              <a:rPr lang="ru-RU" sz="2800" dirty="0"/>
              <a:t>и как это согласуется с </a:t>
            </a:r>
            <a:r>
              <a:rPr lang="ru-RU" sz="2800" dirty="0" smtClean="0"/>
              <a:t>его целями сейчас.</a:t>
            </a:r>
            <a:br>
              <a:rPr lang="ru-RU" sz="2800" dirty="0" smtClean="0"/>
            </a:b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996952"/>
          <a:ext cx="8229600" cy="343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990388">
                <a:tc>
                  <a:txBody>
                    <a:bodyPr/>
                    <a:lstStyle/>
                    <a:p>
                      <a:r>
                        <a:rPr lang="ru-RU" dirty="0" smtClean="0"/>
                        <a:t>Правильно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Неправильно</a:t>
                      </a:r>
                      <a:endParaRPr lang="ru-RU" dirty="0"/>
                    </a:p>
                  </a:txBody>
                  <a:tcPr/>
                </a:tc>
              </a:tr>
              <a:tr h="2442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Придумай три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заданий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…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 помощью твоей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работы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покажем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другим ребятам как можно выполнять  задания.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Мы  сделаем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общий проект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Разработай три разных варианта</a:t>
                      </a:r>
                      <a:r>
                        <a:rPr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заданий  и сдай учителю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2.Принцип Правил игры</a:t>
            </a:r>
            <a:endParaRPr lang="ru-RU" dirty="0"/>
          </a:p>
        </p:txBody>
      </p:sp>
      <p:pic>
        <p:nvPicPr>
          <p:cNvPr id="4" name="Содержимое 3" descr="https://static41.siliconrus.cmtt.ru/paper-media/0d/65/62/af3049318fe21f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2701" y="1214422"/>
            <a:ext cx="611859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1239</Words>
  <Application>Microsoft Office PowerPoint</Application>
  <PresentationFormat>Экран (4:3)</PresentationFormat>
  <Paragraphs>118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Муниципальное бюджетное общеобразовательное учреждение Петрозаводского городского округа «Средняя общеобразовательная школа № 29 имени Сепсяковой Т. Ф.» </vt:lpstr>
      <vt:lpstr> </vt:lpstr>
      <vt:lpstr>Слайд 3</vt:lpstr>
      <vt:lpstr>Слайд 4</vt:lpstr>
      <vt:lpstr>Упс…проблемка:</vt:lpstr>
      <vt:lpstr>Игра в принципы</vt:lpstr>
      <vt:lpstr>1.Принцип Супермена</vt:lpstr>
      <vt:lpstr>Он может: в короткий срок решить несколько задач одновременно без потери качества —преимущество поколения Но ему важно :  знать что он делает, почему, зачем (полезность для него) и как это согласуется с его целями сейчас. </vt:lpstr>
      <vt:lpstr>2.Принцип Правил игры</vt:lpstr>
      <vt:lpstr>Он может: выполнять задачи качественно и в срок Ему важно: четко инструкцию задания, знать чёткие сроки работы(время- ценность); понимать - несоблюдение правил и сроков наказуемо</vt:lpstr>
      <vt:lpstr>3.Принцип быстрого результата</vt:lpstr>
      <vt:lpstr>Он может: Выполнять задачи, которые реально  осуществимы Ему важно: победить, знать, что делает, то что в его силах</vt:lpstr>
      <vt:lpstr>4.Принцип награды</vt:lpstr>
      <vt:lpstr>Он не может: ЖДАТЬ( его горизонты ближе, его желания очень быстро удовлетворялись) Ему важно: важно поставить не только срок исполнения задачи, но и пообещать срок достижения первых побед. </vt:lpstr>
      <vt:lpstr>« Не мы такие - жизнь такая!» ТРУДНОСТИ РАБОТЫ</vt:lpstr>
      <vt:lpstr>Пишем на подкорочку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МБОУ "Лицей №1 им. Н. К. Крупской"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“Шпаргалки поколения X: как воспитывать новое поколение?”</dc:title>
  <dc:creator>Учитель 312</dc:creator>
  <cp:lastModifiedBy>user</cp:lastModifiedBy>
  <cp:revision>54</cp:revision>
  <dcterms:created xsi:type="dcterms:W3CDTF">2015-11-05T03:53:02Z</dcterms:created>
  <dcterms:modified xsi:type="dcterms:W3CDTF">2019-02-17T10:36:52Z</dcterms:modified>
</cp:coreProperties>
</file>