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3" r:id="rId2"/>
    <p:sldId id="266" r:id="rId3"/>
    <p:sldId id="286" r:id="rId4"/>
    <p:sldId id="275" r:id="rId5"/>
    <p:sldId id="278" r:id="rId6"/>
    <p:sldId id="277" r:id="rId7"/>
    <p:sldId id="279" r:id="rId8"/>
    <p:sldId id="267" r:id="rId9"/>
    <p:sldId id="270" r:id="rId10"/>
    <p:sldId id="280" r:id="rId11"/>
    <p:sldId id="281" r:id="rId12"/>
    <p:sldId id="282" r:id="rId13"/>
    <p:sldId id="283" r:id="rId14"/>
    <p:sldId id="284" r:id="rId15"/>
    <p:sldId id="285" r:id="rId16"/>
    <p:sldId id="261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F03"/>
    <a:srgbClr val="FF99CC"/>
    <a:srgbClr val="FFCCCC"/>
    <a:srgbClr val="FF9999"/>
    <a:srgbClr val="FFCC99"/>
    <a:srgbClr val="FF0066"/>
    <a:srgbClr val="731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3" autoAdjust="0"/>
    <p:restoredTop sz="94714" autoAdjust="0"/>
  </p:normalViewPr>
  <p:slideViewPr>
    <p:cSldViewPr>
      <p:cViewPr varScale="1">
        <p:scale>
          <a:sx n="69" d="100"/>
          <a:sy n="69" d="100"/>
        </p:scale>
        <p:origin x="15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A2EB9-9DB7-4DA3-B385-1A169C8C2D54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48E1-C4F1-414E-9B3E-200132F27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4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F48E1-C4F1-414E-9B3E-200132F27F0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3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 trans="34000" gridSize="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077072"/>
            <a:ext cx="3168352" cy="1944216"/>
          </a:xfrm>
        </p:spPr>
        <p:txBody>
          <a:bodyPr>
            <a:normAutofit lnSpcReduction="10000"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r"/>
            <a:endParaRPr lang="ru-RU" sz="6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764704"/>
            <a:ext cx="6480720" cy="5256584"/>
          </a:xfrm>
        </p:spPr>
        <p:txBody>
          <a:bodyPr>
            <a:normAutofit fontScale="90000"/>
          </a:bodyPr>
          <a:lstStyle/>
          <a:p>
            <a:pPr marL="0" lvl="0" indent="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kern="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kern="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br>
              <a:rPr lang="ru-RU" sz="3600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3600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Джок терапии </a:t>
            </a:r>
            <a:r>
              <a:rPr lang="ru-RU" sz="3600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с ограниченными возможностями здоровья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Рыжова </a:t>
            </a:r>
            <a: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Ольга Викторовна,</a:t>
            </a:r>
            <a:b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Стулова Юлия Владимировна, </a:t>
            </a:r>
            <a:r>
              <a:rPr lang="ru-RU" sz="2400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воспитатели  МАДОУ «Детский сад </a:t>
            </a:r>
            <a: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</a:t>
            </a:r>
            <a:r>
              <a:rPr lang="ru-RU" sz="2400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74»,</a:t>
            </a:r>
            <a:br>
              <a:rPr lang="ru-RU" sz="2400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 г.</a:t>
            </a:r>
            <a: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1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653136"/>
            <a:ext cx="6383538" cy="11430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Этапы работы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7886" y="260648"/>
            <a:ext cx="7078489" cy="4010158"/>
          </a:xfrm>
        </p:spPr>
        <p:txBody>
          <a:bodyPr>
            <a:noAutofit/>
          </a:bodyPr>
          <a:lstStyle/>
          <a:p>
            <a:r>
              <a:rPr lang="ru-RU" sz="2000" dirty="0"/>
              <a:t>I этап </a:t>
            </a:r>
          </a:p>
          <a:p>
            <a:r>
              <a:rPr lang="ru-RU" sz="2000" dirty="0"/>
              <a:t>Знакомство детей с Су-Джок, правилами   его использования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II этап. 	</a:t>
            </a:r>
          </a:p>
          <a:p>
            <a:r>
              <a:rPr lang="ru-RU" sz="2000" dirty="0"/>
              <a:t>Закрепление  </a:t>
            </a:r>
            <a:r>
              <a:rPr lang="ru-RU" sz="2000" dirty="0" smtClean="0"/>
              <a:t>знаний в </a:t>
            </a:r>
            <a:r>
              <a:rPr lang="ru-RU" sz="2000" dirty="0"/>
              <a:t>упражнениях, играх. 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III этап.</a:t>
            </a:r>
          </a:p>
          <a:p>
            <a:r>
              <a:rPr lang="ru-RU" sz="2000" dirty="0"/>
              <a:t>Самостоятельное использование шарика Су-Джок 	в 	соответствии 	с потребностями и желаниями. </a:t>
            </a:r>
          </a:p>
        </p:txBody>
      </p:sp>
    </p:spTree>
    <p:extLst>
      <p:ext uri="{BB962C8B-B14F-4D97-AF65-F5344CB8AC3E}">
        <p14:creationId xmlns:p14="http://schemas.microsoft.com/office/powerpoint/2010/main" val="16171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99" y="4372168"/>
            <a:ext cx="6525345" cy="1143000"/>
          </a:xfrm>
        </p:spPr>
        <p:txBody>
          <a:bodyPr/>
          <a:lstStyle/>
          <a:p>
            <a:r>
              <a:rPr lang="ru-RU" dirty="0" smtClean="0"/>
              <a:t>ПРИЕМЫ  РАБОТЫ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142999" y="814484"/>
            <a:ext cx="3346704" cy="347472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Шарики  Су-Джок</a:t>
            </a:r>
          </a:p>
          <a:p>
            <a:pPr marL="4572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катают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круговыми движениями между ладонями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перекатывают его от кончиков пальцев к основанию ладони, </a:t>
            </a:r>
          </a:p>
          <a:p>
            <a:pPr marL="4572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вращают кончиками пальцев, </a:t>
            </a:r>
          </a:p>
          <a:p>
            <a:pPr marL="4572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сжимают между ладонями,</a:t>
            </a:r>
          </a:p>
          <a:p>
            <a:pPr marL="4572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передают из руки в руку, </a:t>
            </a:r>
          </a:p>
          <a:p>
            <a:pPr marL="4572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подбрасывают 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ловят.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489703" y="731519"/>
            <a:ext cx="3502153" cy="3474721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Массажные  колечки  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Пружинные кольца надеваются на пальчики ребенка и прокатываются по ним, массируя каждый палец до его покраснения и появления ощущения тепла.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оставлять кольцо на пальце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неподвижным!!!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72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ФОРМЫ 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476672"/>
            <a:ext cx="3168351" cy="460851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Формы работы с использованием массажера Су-Джок</a:t>
            </a:r>
            <a:r>
              <a:rPr lang="ru-RU" sz="1800" dirty="0" smtClean="0"/>
              <a:t>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 и применяются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режимных моментов,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пальчиковой гимнастики,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физминуток,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автоматизации звуков,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звукового и слогового анализа слов, совершенствования лексико-грамматических категорий,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памяти и внимания.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004048" y="476672"/>
            <a:ext cx="2987808" cy="38954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 работы: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индивидуальная,         подгрупповая,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фронтальная.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дети выполняют упражнения молча, по показу,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по мере формирования правильного произношения, проговаривают текст.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 они произносят тексты самостоятельно.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4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48" y="476672"/>
            <a:ext cx="813660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705678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Актуальность использования массажера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Су-Джок  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нравится массировать пальцы и ладошки, что оказывает благотворное влияние на мелкую моторику рук, тем самым, способствуя развитию речи.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– дошкольник очень пластичен и легко обучаем, но для детей с речевыми нарушениями характерна быстрая утомляемость и потеря интереса к обучению. Использование массажера Су-Джок вызывает интерес и помогает решить  и эту проблему.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Су-Джок терапии способствует созданию функциональной базы для перехода на более высокий уровень двигательной активности мышц и возможности  для оптимальной речевой работы с детьми, повышению физической и умственной работоспособности детей.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56441836"/>
      </p:ext>
    </p:extLst>
  </p:cSld>
  <p:clrMapOvr>
    <a:masterClrMapping/>
  </p:clrMapOvr>
  <p:transition spd="slow" advTm="4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9269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E9F03"/>
                </a:solidFill>
                <a:ea typeface="FZLanTingHeiS-UL-GB" pitchFamily="2" charset="-122"/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0E9F03"/>
                </a:solidFill>
                <a:ea typeface="FZLanTingHeiS-UL-GB" pitchFamily="2" charset="-122"/>
              </a:rPr>
              <a:t> ЗА ВНИМАНИЕ!</a:t>
            </a:r>
            <a:endParaRPr lang="ru-RU" sz="4800" b="1" dirty="0">
              <a:solidFill>
                <a:srgbClr val="0E9F03"/>
              </a:solidFill>
              <a:ea typeface="FZLanTingHeiS-UL-GB" pitchFamily="2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92896"/>
            <a:ext cx="5976664" cy="38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5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75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5472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Что </a:t>
            </a:r>
            <a:r>
              <a:rPr lang="ru-RU" sz="2400" b="1" dirty="0">
                <a:solidFill>
                  <a:srgbClr val="C00000"/>
                </a:solidFill>
              </a:rPr>
              <a:t>такое </a:t>
            </a:r>
            <a:r>
              <a:rPr lang="ru-RU" sz="2400" b="1" dirty="0" smtClean="0">
                <a:solidFill>
                  <a:srgbClr val="C00000"/>
                </a:solidFill>
              </a:rPr>
              <a:t>Су-Джок </a:t>
            </a:r>
            <a:r>
              <a:rPr lang="ru-RU" sz="2400" b="1" dirty="0">
                <a:solidFill>
                  <a:srgbClr val="C00000"/>
                </a:solidFill>
              </a:rPr>
              <a:t>терапия</a:t>
            </a:r>
            <a:r>
              <a:rPr lang="ru-RU" sz="2400" b="1" dirty="0" smtClean="0">
                <a:solidFill>
                  <a:srgbClr val="C00000"/>
                </a:solidFill>
              </a:rPr>
              <a:t>?</a:t>
            </a: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936251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Су-Джок </a:t>
            </a:r>
            <a:r>
              <a:rPr lang="ru-RU" sz="3200" dirty="0"/>
              <a:t>терапия – это </a:t>
            </a:r>
            <a:endParaRPr lang="ru-RU" sz="3200" dirty="0" smtClean="0"/>
          </a:p>
          <a:p>
            <a:pPr algn="ctr"/>
            <a:r>
              <a:rPr lang="ru-RU" sz="3200" dirty="0" smtClean="0"/>
              <a:t>одно </a:t>
            </a:r>
            <a:r>
              <a:rPr lang="ru-RU" sz="3200" dirty="0"/>
              <a:t>из направлений восточной медицины, разработанное южно-корейским профессором </a:t>
            </a:r>
            <a:endParaRPr lang="ru-RU" sz="3200" dirty="0" smtClean="0"/>
          </a:p>
          <a:p>
            <a:pPr algn="ctr"/>
            <a:r>
              <a:rPr lang="ru-RU" sz="3200" dirty="0" smtClean="0"/>
              <a:t>Пак </a:t>
            </a:r>
            <a:r>
              <a:rPr lang="ru-RU" sz="3200" dirty="0"/>
              <a:t>Чже </a:t>
            </a:r>
            <a:r>
              <a:rPr lang="ru-RU" sz="3200" dirty="0" smtClean="0"/>
              <a:t>Ву.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581128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Су-Джок </a:t>
            </a:r>
            <a:r>
              <a:rPr lang="ru-RU" sz="2400" dirty="0"/>
              <a:t>- это метод, проверенный исследованиями и доказавший свою эффективность и безопасность. Эта система настолько проста и доступна, что освоить ее может даже  ребенок.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858460"/>
            <a:ext cx="2046132" cy="17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52736"/>
            <a:ext cx="6481352" cy="49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3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692696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В основе метода Су-Джок лежит система подобия. Тело человека имеет 5 условно отдельных частей: голова, две руки и две ноги. И у кисти руки, и у стопы ноги по 5 пальцев, которые соответствуют пяти частям тела. Посмотрите </a:t>
            </a:r>
            <a:r>
              <a:rPr lang="ru-RU" sz="2400" dirty="0" smtClean="0">
                <a:solidFill>
                  <a:prstClr val="black"/>
                </a:solidFill>
              </a:rPr>
              <a:t>внимательно на </a:t>
            </a:r>
            <a:r>
              <a:rPr lang="ru-RU" sz="2400" dirty="0">
                <a:solidFill>
                  <a:prstClr val="black"/>
                </a:solidFill>
              </a:rPr>
              <a:t>кисть, максимально отставленный большой палец – это голова, мизинец и указательный пальцы – руки, а  средний и безымянный – ноги.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352651"/>
            <a:ext cx="1584176" cy="1925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138" y="4509120"/>
            <a:ext cx="1379714" cy="1572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592" y="4509120"/>
            <a:ext cx="1440160" cy="17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692696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Возвышение ладонной поверхности, расположенное под большим пальцем – грудная клетка, остальная ее часть – брюшная полость. Тыльная сторона кисти – спина, а продольная линия, условно делящая кисть пополам , - позвоночник.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140968"/>
            <a:ext cx="4608512" cy="31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4464050"/>
            <a:ext cx="6383338" cy="1143000"/>
          </a:xfrm>
        </p:spPr>
        <p:txBody>
          <a:bodyPr/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755576" y="620688"/>
            <a:ext cx="7344816" cy="5328592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Мы в своей практике применяем су-джок – массажеры в виде массажных шариков в комплекте с массажными металлическими кольцами.</a:t>
            </a:r>
            <a:r>
              <a:rPr lang="ru-RU" sz="2000" dirty="0"/>
              <a:t> Шариком можно стимулировать зоны на ладонях, а массажные колечки надеваются на пальчики. Ими можно массировать труднодоступные </a:t>
            </a:r>
            <a:r>
              <a:rPr lang="ru-RU" sz="2000" dirty="0" smtClean="0"/>
              <a:t>места. На кистях имеются точки, которые взаимосвязаны с различными зонами коры головного мозга.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487741"/>
            <a:ext cx="2826440" cy="24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-1" r="40299" b="-1100"/>
          <a:stretch/>
        </p:blipFill>
        <p:spPr>
          <a:xfrm>
            <a:off x="5004048" y="435812"/>
            <a:ext cx="2880320" cy="3312368"/>
          </a:xfrm>
          <a:prstGeom prst="rect">
            <a:avLst/>
          </a:prstGeom>
        </p:spPr>
      </p:pic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За речь у человека отвечают две зоны, находящиеся в коре головного мозга, поэтому для стимуляции речевого развития надо воздействовать на точки соответствия головному мозгу. 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27268" y="4005065"/>
            <a:ext cx="7157100" cy="1080120"/>
          </a:xfrm>
        </p:spPr>
        <p:txBody>
          <a:bodyPr/>
          <a:lstStyle/>
          <a:p>
            <a:pPr marL="182880" lvl="0" indent="-182880" algn="ctr">
              <a:spcBef>
                <a:spcPct val="20000"/>
              </a:spcBef>
              <a:spcAft>
                <a:spcPts val="300"/>
              </a:spcAft>
            </a:pPr>
            <a: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r>
              <a:rPr lang="ru-RU" sz="32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По </a:t>
            </a:r>
            <a: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теории Су-Джок это верхние фаланги пальцев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656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268760"/>
            <a:ext cx="6840760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Неоспоримыми достоинствами </a:t>
            </a:r>
          </a:p>
          <a:p>
            <a:pPr lvl="0" algn="ctr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 терапии являются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эффективность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Универсальность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применения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449263" fontAlgn="base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повышенная температура, воспалительные процессы, гнойные заболевания, открытые раны, болезни крови, наличие папиллом, бородавок, пигментных пятен</a:t>
            </a:r>
            <a:r>
              <a:rPr lang="ru-RU" sz="2800" dirty="0"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88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124744"/>
            <a:ext cx="56886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Проводимые нами игровые упражнения направлены на нормализацию мышечного тонуса, развитие мелкой моторики и активизацию малоподвижных мышц.</a:t>
            </a:r>
          </a:p>
          <a:p>
            <a:r>
              <a:rPr lang="ru-RU" sz="2400" dirty="0"/>
              <a:t>Продолжительность воздействия от 1-2 до 10-20 минут. </a:t>
            </a:r>
          </a:p>
          <a:p>
            <a:r>
              <a:rPr lang="ru-RU" sz="2400" dirty="0"/>
              <a:t>Во время сеанса используем как минимум два упражнения.</a:t>
            </a:r>
          </a:p>
          <a:p>
            <a:r>
              <a:rPr lang="ru-RU" sz="2400" dirty="0"/>
              <a:t>Помещение  обязательно проветривается и температура поддерживается примерно 22 градуса.</a:t>
            </a:r>
          </a:p>
        </p:txBody>
      </p:sp>
    </p:spTree>
    <p:extLst>
      <p:ext uri="{BB962C8B-B14F-4D97-AF65-F5344CB8AC3E}">
        <p14:creationId xmlns:p14="http://schemas.microsoft.com/office/powerpoint/2010/main" val="37632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81D319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590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FZLanTingHeiS-UL-GB</vt:lpstr>
      <vt:lpstr>Georgia</vt:lpstr>
      <vt:lpstr>Times New Roman</vt:lpstr>
      <vt:lpstr>Trebuchet MS</vt:lpstr>
      <vt:lpstr>Wingdings</vt:lpstr>
      <vt:lpstr>Воздушный поток</vt:lpstr>
      <vt:lpstr> Использование  Су – Джок терапии  для детей дошкольного возраста с ограниченными возможностями здоровья  Рыжова Ольга Викторовна, Стулова Юлия Владимировна,  воспитатели  МАДОУ «Детский сад №74»,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  <vt:lpstr>                По теории Су-Джок это верхние фаланги пальцев</vt:lpstr>
      <vt:lpstr>Презентация PowerPoint</vt:lpstr>
      <vt:lpstr>Презентация PowerPoint</vt:lpstr>
      <vt:lpstr>Этапы работы</vt:lpstr>
      <vt:lpstr>ПРИЕМЫ  РАБОТЫ</vt:lpstr>
      <vt:lpstr>ФОРМЫ 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Тема:« Су – Джок терапия в коррекции речевых нарушений у детей»</dc:title>
  <dc:creator>7505</dc:creator>
  <cp:lastModifiedBy>РЫЖИК</cp:lastModifiedBy>
  <cp:revision>83</cp:revision>
  <dcterms:modified xsi:type="dcterms:W3CDTF">2023-02-15T05:34:23Z</dcterms:modified>
</cp:coreProperties>
</file>