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handoutMasterIdLst>
    <p:handoutMasterId r:id="rId21"/>
  </p:handoutMasterIdLst>
  <p:sldIdLst>
    <p:sldId id="256" r:id="rId3"/>
    <p:sldId id="257" r:id="rId4"/>
    <p:sldId id="261" r:id="rId5"/>
    <p:sldId id="260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81" r:id="rId16"/>
    <p:sldId id="279" r:id="rId17"/>
    <p:sldId id="280" r:id="rId18"/>
    <p:sldId id="267" r:id="rId19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006" autoAdjust="0"/>
    <p:restoredTop sz="94660"/>
  </p:normalViewPr>
  <p:slideViewPr>
    <p:cSldViewPr snapToGrid="0">
      <p:cViewPr>
        <p:scale>
          <a:sx n="53" d="100"/>
          <a:sy n="53" d="100"/>
        </p:scale>
        <p:origin x="-1248" y="-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73F7AA83-DE31-4E93-AB07-EF7FB05F6670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Заполнитель заме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Щелкните, чтобы изменить стили текста образца слайда</a:t>
            </a:r>
          </a:p>
          <a:p>
            <a:pPr lvl="1" rtl="0"/>
            <a:r>
              <a:t>Второй уровень</a:t>
            </a:r>
          </a:p>
          <a:p>
            <a:pPr lvl="2" rtl="0"/>
            <a:r>
              <a:t>Третий уровень</a:t>
            </a:r>
          </a:p>
          <a:p>
            <a:pPr lvl="3" rtl="0"/>
            <a:r>
              <a:t>Четвертый уровень</a:t>
            </a:r>
          </a:p>
          <a:p>
            <a:pPr lvl="4" rtl="0"/>
            <a:r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935E2820-AFE1-45FA-949E-17BDB534E1DC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n-US" smtClean="0"/>
              <a:pPr rtl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образ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en-US" smtClean="0"/>
              <a:pPr rtl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0935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n-US" smtClean="0"/>
              <a:pPr rtl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991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n-US" smtClean="0"/>
              <a:pPr rtl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991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6600"/>
            </a:lvl1pPr>
          </a:lstStyle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01.09.2016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FDBFFB2-86D9-4B8F-A59A-553A60B94BBE}" type="slidenum">
              <a:rPr lang="ru-RU" smtClean="0"/>
              <a:pPr rtl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01.09.2016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FDBFFB2-86D9-4B8F-A59A-553A60B94BBE}" type="slidenum">
              <a:rPr lang="ru-RU" smtClean="0"/>
              <a:pPr rtl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01.09.2016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FDBFFB2-86D9-4B8F-A59A-553A60B94BBE}" type="slidenum">
              <a:rPr lang="ru-RU" smtClean="0"/>
              <a:pPr rtl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01.09.2016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FDBFFB2-86D9-4B8F-A59A-553A60B94BBE}" type="slidenum">
              <a:rPr lang="ru-RU" smtClean="0"/>
              <a:pPr rtl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01.09.2016</a:t>
            </a:r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FDBFFB2-86D9-4B8F-A59A-553A60B94BBE}" type="slidenum">
              <a:rPr lang="ru-RU" smtClean="0"/>
              <a:pPr rtl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01.09.2016</a:t>
            </a: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FDBFFB2-86D9-4B8F-A59A-553A60B94BBE}" type="slidenum">
              <a:rPr lang="ru-RU" smtClean="0"/>
              <a:pPr rtl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01.09.2016</a:t>
            </a: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FDBFFB2-86D9-4B8F-A59A-553A60B94BBE}" type="slidenum">
              <a:rPr lang="ru-RU" smtClean="0"/>
              <a:pPr rtl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01.09.2016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FDBFFB2-86D9-4B8F-A59A-553A60B94BBE}" type="slidenum">
              <a:rPr lang="ru-RU" smtClean="0"/>
              <a:pPr rtl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899905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01.09.2016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FDBFFB2-86D9-4B8F-A59A-553A60B94BBE}" type="slidenum">
              <a:rPr lang="ru-RU" smtClean="0"/>
              <a:pPr rtl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01.09.2016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FDBFFB2-86D9-4B8F-A59A-553A60B94BBE}" type="slidenum">
              <a:rPr lang="ru-RU" smtClean="0"/>
              <a:pPr rtl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5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5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smtClean="0"/>
              <a:t>01.09.2016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FDBFFB2-86D9-4B8F-A59A-553A60B94BBE}" type="slidenum">
              <a:rPr lang="ru-RU" smtClean="0"/>
              <a:pPr rtl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rtlCol="0" anchor="b">
            <a:normAutofit/>
          </a:bodyPr>
          <a:lstStyle>
            <a:lvl1pPr algn="l" rtl="0">
              <a:defRPr sz="5200"/>
            </a:lvl1pPr>
          </a:lstStyle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 rtl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"/>
              <a:t>Стиль образца заголовка</a:t>
            </a:r>
            <a:endParaRPr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"/>
              <a:t>Щелкните, чтобы изменить стили текста образца слайда</a:t>
            </a:r>
          </a:p>
          <a:p>
            <a:pPr lvl="1" rtl="0"/>
            <a:r>
              <a:rPr lang="ru"/>
              <a:t>Второй уровень</a:t>
            </a:r>
          </a:p>
          <a:p>
            <a:pPr lvl="2" rtl="0"/>
            <a:r>
              <a:rPr lang="ru"/>
              <a:t>Третий уровень</a:t>
            </a:r>
          </a:p>
          <a:p>
            <a:pPr lvl="3" rtl="0"/>
            <a:r>
              <a:rPr lang="ru"/>
              <a:t>Четвертый уровень</a:t>
            </a:r>
          </a:p>
          <a:p>
            <a:pPr lvl="4" rtl="0"/>
            <a:r>
              <a:rPr lang="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pPr rtl="0"/>
            <a:r>
              <a:rPr lang="en-US"/>
              <a:t>01.09.2016</a:t>
            </a: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pPr rtl="0"/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 b="1">
                <a:solidFill>
                  <a:srgbClr val="AB3C19"/>
                </a:solidFill>
              </a:defRPr>
            </a:lvl1pPr>
          </a:lstStyle>
          <a:p>
            <a:pPr rtl="0"/>
            <a:fld id="{8FDBFFB2-86D9-4B8F-A59A-553A60B94BBE}" type="slidenum">
              <a:rPr lang="en-US" smtClean="0"/>
              <a:pPr rt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US" smtClean="0"/>
              <a:t>01.09.2016</a:t>
            </a: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8FDBFFB2-86D9-4B8F-A59A-553A60B94BBE}" type="slidenum">
              <a:rPr lang="en-US" smtClean="0"/>
              <a:pPr rtl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8183290" cy="2793906"/>
          </a:xfrm>
        </p:spPr>
        <p:txBody>
          <a:bodyPr rtlCol="0">
            <a:normAutofit/>
          </a:bodyPr>
          <a:lstStyle/>
          <a:p>
            <a:pPr fontAlgn="t"/>
            <a:r>
              <a:rPr lang="ru-RU" sz="4300" b="1" dirty="0" err="1" smtClean="0">
                <a:latin typeface="Cambria" pitchFamily="18" charset="0"/>
              </a:rPr>
              <a:t>Здоровьесберегающие</a:t>
            </a:r>
            <a:r>
              <a:rPr lang="ru-RU" sz="4300" b="1" dirty="0" smtClean="0">
                <a:latin typeface="Cambria" pitchFamily="18" charset="0"/>
              </a:rPr>
              <a:t> технологии в ДОУ по ФГОС </a:t>
            </a:r>
            <a:endParaRPr lang="ru-RU" sz="4300" dirty="0">
              <a:latin typeface="Cambr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Autofit/>
          </a:bodyPr>
          <a:lstStyle/>
          <a:p>
            <a:pPr algn="ctr"/>
            <a:r>
              <a:rPr lang="ru-RU" sz="2800" b="1" dirty="0" smtClean="0">
                <a:latin typeface="Cambria" pitchFamily="18" charset="0"/>
              </a:rPr>
              <a:t>Формы и методы работы </a:t>
            </a:r>
            <a:r>
              <a:rPr lang="ru-RU" sz="2800" b="1" dirty="0" err="1" smtClean="0">
                <a:latin typeface="Cambria" pitchFamily="18" charset="0"/>
              </a:rPr>
              <a:t>здоровьесбережения</a:t>
            </a:r>
            <a:endParaRPr lang="ru" sz="2800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8655" y="5389418"/>
            <a:ext cx="4447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mbria" pitchFamily="18" charset="0"/>
              </a:rPr>
              <a:t>Подготовила:</a:t>
            </a:r>
          </a:p>
          <a:p>
            <a:r>
              <a:rPr lang="ru-RU" sz="24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mbria" pitchFamily="18" charset="0"/>
              </a:rPr>
              <a:t>учитель-логопед</a:t>
            </a:r>
          </a:p>
          <a:p>
            <a:r>
              <a:rPr lang="ru-RU" sz="24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mbria" pitchFamily="18" charset="0"/>
              </a:rPr>
              <a:t>Шорохова Р.М.</a:t>
            </a:r>
            <a:endParaRPr lang="ru-RU" sz="2400" b="1" dirty="0">
              <a:solidFill>
                <a:schemeClr val="tx2">
                  <a:lumMod val="95000"/>
                  <a:lumOff val="5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8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9453" y="287384"/>
            <a:ext cx="9528764" cy="796834"/>
          </a:xfrm>
        </p:spPr>
        <p:txBody>
          <a:bodyPr rtlCol="0">
            <a:normAutofit/>
          </a:bodyPr>
          <a:lstStyle/>
          <a:p>
            <a:r>
              <a:rPr lang="ru-RU" sz="3600" b="1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Игротерапия</a:t>
            </a:r>
            <a:endParaRPr lang="ru-RU" sz="36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490857" y="1427145"/>
            <a:ext cx="7701143" cy="858856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Эта технология подразумевает привлечение детей к участию в разнообразных играх, в ходе которых у них будет возможность: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проявить эмоции, переживания, фантазию;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самовыразиться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снять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психоэмоциональное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напряжение;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избавиться от страхов;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стать увереннее в себе.</a:t>
            </a:r>
          </a:p>
          <a:p>
            <a:pPr lvl="0" indent="324000"/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 </a:t>
            </a:r>
          </a:p>
          <a:p>
            <a:pPr>
              <a:buFont typeface="Arial" pitchFamily="34" charset="0"/>
              <a:buChar char="•"/>
            </a:pPr>
            <a:endParaRPr lang="ru-RU" sz="28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456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6208" y="-570411"/>
            <a:ext cx="8183290" cy="2793906"/>
          </a:xfrm>
        </p:spPr>
        <p:txBody>
          <a:bodyPr rtlCol="0">
            <a:normAutofit/>
          </a:bodyPr>
          <a:lstStyle/>
          <a:p>
            <a:pPr fontAlgn="t"/>
            <a:r>
              <a:rPr lang="ru-RU" sz="4300" b="1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Су-джок</a:t>
            </a:r>
            <a:r>
              <a:rPr lang="ru-RU" sz="43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как вид </a:t>
            </a:r>
            <a:r>
              <a:rPr lang="ru-RU" sz="4300" b="1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здоровьесберегающих</a:t>
            </a:r>
            <a:r>
              <a:rPr lang="ru-RU" sz="43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технологий</a:t>
            </a:r>
            <a:endParaRPr lang="ru-RU" sz="43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8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5131" y="287383"/>
            <a:ext cx="1133856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Актуальность использования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су-джок-терапии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в коррекционно-развивающем процессе у дошкольников с речевыми нарушениями состоит в том, что: </a:t>
            </a:r>
          </a:p>
          <a:p>
            <a:pPr lvl="1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ребёнок дошкольник очень пластичен и легко обучаем, но для детей с речевыми нарушениями характерна быстрая утомляемость и потеря интереса к обучению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детям нравится массировать пальцы и ладошки, что оказывает благотворное влияние на мелкую моторику пальцев рук, тем самым, способствуя развитию речи. </a:t>
            </a:r>
          </a:p>
          <a:p>
            <a:endParaRPr lang="ru-RU" dirty="0"/>
          </a:p>
        </p:txBody>
      </p:sp>
      <p:pic>
        <p:nvPicPr>
          <p:cNvPr id="4" name="Picture 2" descr="ÐÐ°ÑÑÐ¸Ð½ÐºÐ¸ Ð¿Ð¾ Ð·Ð°Ð¿ÑÐ¾ÑÑ ÑÐ°Ñ ÑÑ Ð´Ð¶Ð¾Ð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60720" y="3563541"/>
            <a:ext cx="3592468" cy="3007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67964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2068" y="404949"/>
            <a:ext cx="1133856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Цель использования </a:t>
            </a:r>
            <a:r>
              <a:rPr lang="ru-RU" sz="2600" b="1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су-джок-терапии</a:t>
            </a:r>
            <a:r>
              <a:rPr lang="ru-RU" sz="26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: стимуляция высокоактивных точек соответствия всем органам и системам, расположенных на кистях рук и стопах.</a:t>
            </a:r>
          </a:p>
          <a:p>
            <a:r>
              <a:rPr lang="ru-RU" sz="26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</a:t>
            </a:r>
          </a:p>
          <a:p>
            <a:r>
              <a:rPr lang="ru-RU" sz="26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Задачи </a:t>
            </a:r>
            <a:r>
              <a:rPr lang="ru-RU" sz="2600" b="1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су-джок-терапии</a:t>
            </a:r>
            <a:r>
              <a:rPr lang="ru-RU" sz="26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: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6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Стимулировать речевые области в коре головного мозга.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6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Развивать, память, внимание, совершенствовать навыки пространственной ориентации.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6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Содействовать снижению двигательной и эмоциональной расторможенности, нормализовать тонус.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6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Использовать элементы </a:t>
            </a:r>
            <a:r>
              <a:rPr lang="ru-RU" sz="26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су-джок-терапии</a:t>
            </a:r>
            <a:r>
              <a:rPr lang="ru-RU" sz="26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на различных этапах деятельности по коррекции речи у детей. </a:t>
            </a:r>
          </a:p>
          <a:p>
            <a:endParaRPr lang="ru-RU" sz="26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964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59"/>
            <a:ext cx="6113417" cy="68569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099" name="Picture 3" descr="C:\Users\Аня\Downloads\WhatsApp Image 2019-05-31 at 08.05.44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93" y="1275508"/>
            <a:ext cx="6035607" cy="40315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65760" y="0"/>
            <a:ext cx="11338560" cy="7817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7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Методы </a:t>
            </a:r>
            <a:r>
              <a:rPr lang="ru-RU" sz="2700" b="1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су-джок</a:t>
            </a:r>
            <a:r>
              <a:rPr lang="ru-RU" sz="27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терапии:</a:t>
            </a:r>
          </a:p>
          <a:p>
            <a:r>
              <a:rPr lang="ru-RU" sz="27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1. Словесные методы</a:t>
            </a:r>
          </a:p>
          <a:p>
            <a:r>
              <a:rPr lang="ru-RU" sz="27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2. Наглядные методы</a:t>
            </a:r>
          </a:p>
          <a:p>
            <a:r>
              <a:rPr lang="ru-RU" sz="27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3. Игровые методы</a:t>
            </a:r>
          </a:p>
          <a:p>
            <a:r>
              <a:rPr lang="ru-RU" sz="27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4. Практические методы</a:t>
            </a:r>
          </a:p>
          <a:p>
            <a:endParaRPr lang="ru-RU" sz="2700" dirty="0" smtClean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  <a:p>
            <a:r>
              <a:rPr lang="ru-RU" sz="27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Преимущества </a:t>
            </a:r>
            <a:r>
              <a:rPr lang="ru-RU" sz="2700" b="1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су-джок-терапии</a:t>
            </a:r>
            <a:r>
              <a:rPr lang="ru-RU" sz="27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: </a:t>
            </a:r>
          </a:p>
          <a:p>
            <a:pPr lvl="0">
              <a:buFont typeface="Arial" pitchFamily="34" charset="0"/>
              <a:buChar char="•"/>
            </a:pPr>
            <a:r>
              <a:rPr lang="ru-RU" sz="27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Не имеет противопоказаний к применению.</a:t>
            </a:r>
          </a:p>
          <a:p>
            <a:pPr lvl="0">
              <a:buFont typeface="Arial" pitchFamily="34" charset="0"/>
              <a:buChar char="•"/>
            </a:pPr>
            <a:r>
              <a:rPr lang="ru-RU" sz="27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Безопасность использования. </a:t>
            </a:r>
          </a:p>
          <a:p>
            <a:pPr lvl="0">
              <a:buFont typeface="Arial" pitchFamily="34" charset="0"/>
              <a:buChar char="•"/>
            </a:pPr>
            <a:r>
              <a:rPr lang="ru-RU" sz="27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Самомассаж</a:t>
            </a:r>
            <a:r>
              <a:rPr lang="ru-RU" sz="27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можно проводить как индивидуально, так и с подгруппой детей. </a:t>
            </a:r>
          </a:p>
          <a:p>
            <a:pPr lvl="0">
              <a:buFont typeface="Arial" pitchFamily="34" charset="0"/>
              <a:buChar char="•"/>
            </a:pPr>
            <a:r>
              <a:rPr lang="ru-RU" sz="27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Дети выполняют </a:t>
            </a:r>
            <a:r>
              <a:rPr lang="ru-RU" sz="27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самомассаж</a:t>
            </a:r>
            <a:r>
              <a:rPr lang="ru-RU" sz="27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самостоятельно, под контролем взрослого. </a:t>
            </a:r>
          </a:p>
          <a:p>
            <a:pPr lvl="0">
              <a:buFont typeface="Arial" pitchFamily="34" charset="0"/>
              <a:buChar char="•"/>
            </a:pPr>
            <a:r>
              <a:rPr lang="ru-RU" sz="27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Проводится в игровой форме.</a:t>
            </a:r>
          </a:p>
          <a:p>
            <a:pPr lvl="0">
              <a:buFont typeface="Arial" pitchFamily="34" charset="0"/>
              <a:buChar char="•"/>
            </a:pPr>
            <a:r>
              <a:rPr lang="ru-RU" sz="27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Обеспечивается тактильная стимуляция в определённом ритме, что способствует формированию чувства ритма. </a:t>
            </a:r>
          </a:p>
          <a:p>
            <a:endParaRPr lang="ru-RU" sz="2800" dirty="0" smtClean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  <a:p>
            <a:endParaRPr lang="ru-RU" sz="26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964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490857" y="1815072"/>
            <a:ext cx="7701143" cy="858856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mbria" pitchFamily="18" charset="0"/>
              </a:rPr>
              <a:t>При использовании </a:t>
            </a:r>
            <a:r>
              <a:rPr lang="ru-RU" sz="2400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Cambria" pitchFamily="18" charset="0"/>
              </a:rPr>
              <a:t>су-джок-терапии</a:t>
            </a:r>
            <a:r>
              <a:rPr lang="ru-RU" sz="24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mbria" pitchFamily="18" charset="0"/>
              </a:rPr>
              <a:t> у детей повышается речевая активность — это проявляется при разучивании стихотворений, </a:t>
            </a:r>
            <a:r>
              <a:rPr lang="ru-RU" sz="2400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Cambria" pitchFamily="18" charset="0"/>
              </a:rPr>
              <a:t>потешек</a:t>
            </a:r>
            <a:r>
              <a:rPr lang="ru-RU" sz="24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mbria" pitchFamily="18" charset="0"/>
              </a:rPr>
              <a:t>, пальчиковой гимнастики, в рассказывание коротких сказок. Так же повышается интерес к дидактическим играм лексико-грамматического содержания. Отмечается улучшение координации речи с движением. Элементы </a:t>
            </a:r>
            <a:r>
              <a:rPr lang="ru-RU" sz="2400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Cambria" pitchFamily="18" charset="0"/>
              </a:rPr>
              <a:t>су-джок-терапии</a:t>
            </a:r>
            <a:r>
              <a:rPr lang="ru-RU" sz="24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ambria" pitchFamily="18" charset="0"/>
              </a:rPr>
              <a:t> можно рекомендовать для использования логопедам, педагогам и родителям.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/>
            </a:r>
            <a:b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 </a:t>
            </a:r>
          </a:p>
          <a:p>
            <a:pPr>
              <a:buFont typeface="Arial" pitchFamily="34" charset="0"/>
              <a:buChar char="•"/>
            </a:pPr>
            <a:endParaRPr lang="ru-RU" sz="28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8145" y="332509"/>
            <a:ext cx="100306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Таким образом, применение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су-джок-терапии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является одним из эффективных приёмов развития речи детей, обеспечивающих развитие познавательной, эмоционально-волевой сферы ребёнка.</a:t>
            </a:r>
          </a:p>
          <a:p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456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2484" y="614932"/>
            <a:ext cx="9478098" cy="2322178"/>
          </a:xfrm>
        </p:spPr>
        <p:txBody>
          <a:bodyPr rtlCol="0">
            <a:normAutofit/>
          </a:bodyPr>
          <a:lstStyle/>
          <a:p>
            <a:pPr rtl="0"/>
            <a:r>
              <a:rPr lang="ru-RU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СПАСИБО ЗА ВНИМАНИЕ</a:t>
            </a:r>
            <a:endParaRPr lang="ru" sz="4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0882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8213" y="2259874"/>
            <a:ext cx="9372600" cy="4114800"/>
          </a:xfrm>
        </p:spPr>
        <p:txBody>
          <a:bodyPr rtlCol="0"/>
          <a:lstStyle/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Направления </a:t>
            </a:r>
            <a:r>
              <a:rPr lang="ru-RU" sz="2400" b="1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здоровьесберегающих</a:t>
            </a:r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технологий: </a:t>
            </a:r>
          </a:p>
          <a:p>
            <a:pPr marL="822960" lvl="1" indent="-457200">
              <a:buFont typeface="+mj-lt"/>
              <a:buAutoNum type="arabicPeriod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формирование у дошкольников основ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валеологической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культуры, т.е. научить их самостоятельно заботиться о своем здоровье;</a:t>
            </a:r>
          </a:p>
          <a:p>
            <a:pPr marL="822960" lvl="1" indent="-457200">
              <a:buFont typeface="+mj-lt"/>
              <a:buAutoNum type="arabicPeriod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организация образовательного процесса в детском садике без негативного влияния на здоровье детей.</a:t>
            </a:r>
          </a:p>
          <a:p>
            <a:pPr marL="1143000" lvl="2" indent="-457200">
              <a:buNone/>
            </a:pPr>
            <a:endParaRPr lang="ru-RU" dirty="0" smtClean="0"/>
          </a:p>
          <a:p>
            <a:pPr marL="1463040" lvl="3" indent="-457200">
              <a:buFont typeface="+mj-lt"/>
              <a:buAutoNum type="arabicPeriod"/>
            </a:pPr>
            <a:endParaRPr lang="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36468" y="1271451"/>
            <a:ext cx="10444345" cy="1200416"/>
          </a:xfrm>
        </p:spPr>
        <p:txBody>
          <a:bodyPr>
            <a:normAutofit fontScale="90000"/>
          </a:bodyPr>
          <a:lstStyle/>
          <a:p>
            <a:r>
              <a:rPr lang="ru-RU" sz="2700" b="1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Здоровьесберегающая</a:t>
            </a:r>
            <a:r>
              <a:rPr lang="ru-RU" sz="27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технология – </a:t>
            </a:r>
            <a:r>
              <a:rPr lang="ru-RU" sz="27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это система мер, включающая взаимосвязь и взаимодействие всех факторов образовательной среды, направленных на сохранение здоровья ребенка на всех этапах его обучения и развития.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8392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8918" y="1524442"/>
            <a:ext cx="3872753" cy="2322178"/>
          </a:xfrm>
        </p:spPr>
        <p:txBody>
          <a:bodyPr rtlCol="0">
            <a:normAutofit/>
          </a:bodyPr>
          <a:lstStyle/>
          <a:p>
            <a:pPr algn="r" rtl="0"/>
            <a:r>
              <a:rPr lang="ru" b="1" dirty="0" smtClean="0">
                <a:latin typeface="Cambria" pitchFamily="18" charset="0"/>
              </a:rPr>
              <a:t>Задачи, решаемые посредством использования здоровьесберегающих технологий</a:t>
            </a:r>
            <a:endParaRPr lang="ru" b="1" dirty="0">
              <a:latin typeface="Cambria" pitchFamily="18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506071" y="672352"/>
            <a:ext cx="6481482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15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закладывание фундамента хорошего физического здоровья;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215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повышение уровня психического и социального здоровья воспитанников;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215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проведение профилактической оздоровительной работы;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215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ознакомление дошкольников с принципами ведения здорового образа жизни;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215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мотивация детей на здоровый образ жизни;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215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формирование полезных привычек;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215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формирование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валеологических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навыков;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215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формирование осознанной потребности в регулярных занятиях физкультурой;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215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воспитание ценностного отношения к своему здоровью.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914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2516" y="796835"/>
            <a:ext cx="9528764" cy="796834"/>
          </a:xfrm>
        </p:spPr>
        <p:txBody>
          <a:bodyPr rtlCol="0">
            <a:normAutofit fontScale="90000"/>
          </a:bodyPr>
          <a:lstStyle/>
          <a:p>
            <a:pPr rtl="0"/>
            <a:r>
              <a:rPr lang="ru" sz="36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Виды современных здоровьесберегающих технологий:</a:t>
            </a:r>
            <a:endParaRPr lang="ru" sz="3600" b="1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984171" y="1570836"/>
            <a:ext cx="7701143" cy="858856"/>
          </a:xfrm>
        </p:spPr>
        <p:txBody>
          <a:bodyPr>
            <a:no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медико-профилактические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физкультурно-оздоровительные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валеологическое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образование родителей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валеологическое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просвещение педагогов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здоровьесберегающее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образование детей</a:t>
            </a:r>
          </a:p>
          <a:p>
            <a:pPr>
              <a:buFont typeface="Arial" pitchFamily="34" charset="0"/>
              <a:buChar char="•"/>
            </a:pPr>
            <a:endParaRPr lang="ru-RU" sz="28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456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54136" y="775062"/>
            <a:ext cx="10012090" cy="2793906"/>
          </a:xfrm>
        </p:spPr>
        <p:txBody>
          <a:bodyPr rtlCol="0">
            <a:normAutofit/>
          </a:bodyPr>
          <a:lstStyle/>
          <a:p>
            <a:pPr algn="ctr" fontAlgn="t"/>
            <a:r>
              <a:rPr lang="ru-RU" sz="43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Картотека </a:t>
            </a:r>
            <a:r>
              <a:rPr lang="ru-RU" sz="4300" b="1" dirty="0" err="1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здоровьесберегающих</a:t>
            </a:r>
            <a:r>
              <a:rPr lang="ru-RU" sz="43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 технологий</a:t>
            </a:r>
            <a:endParaRPr lang="ru-RU" sz="43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8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9453" y="287384"/>
            <a:ext cx="9528764" cy="796834"/>
          </a:xfrm>
        </p:spPr>
        <p:txBody>
          <a:bodyPr rtlCol="0">
            <a:normAutofit/>
          </a:bodyPr>
          <a:lstStyle/>
          <a:p>
            <a:r>
              <a:rPr lang="ru-RU" sz="36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Физкультминутки</a:t>
            </a:r>
            <a:endParaRPr lang="ru-RU" sz="36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180113" y="1427145"/>
            <a:ext cx="7701143" cy="85885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Цель физкультминуток заключается в:</a:t>
            </a:r>
          </a:p>
          <a:p>
            <a:pPr lvl="0" indent="3240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смене вида деятельности;</a:t>
            </a:r>
          </a:p>
          <a:p>
            <a:pPr lvl="0" indent="3240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предупреждении утомляемости;</a:t>
            </a:r>
          </a:p>
          <a:p>
            <a:pPr lvl="0" indent="3240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снятии мышечного, нервного и мозгового напряжения;</a:t>
            </a:r>
          </a:p>
          <a:p>
            <a:pPr lvl="0" indent="3240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активизации кровообращения;</a:t>
            </a:r>
          </a:p>
          <a:p>
            <a:pPr lvl="0" indent="3240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активизации мышления;</a:t>
            </a:r>
          </a:p>
          <a:p>
            <a:pPr lvl="0" indent="3240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повышении интереса детей к ходу занятия;</a:t>
            </a:r>
          </a:p>
          <a:p>
            <a:pPr lvl="0" indent="3240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создании положительного эмоционального фона.  </a:t>
            </a:r>
          </a:p>
          <a:p>
            <a:pPr>
              <a:buFont typeface="Arial" pitchFamily="34" charset="0"/>
              <a:buChar char="•"/>
            </a:pPr>
            <a:endParaRPr lang="ru-RU" sz="28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456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9453" y="287384"/>
            <a:ext cx="9528764" cy="796834"/>
          </a:xfrm>
        </p:spPr>
        <p:txBody>
          <a:bodyPr rtlCol="0">
            <a:normAutofit/>
          </a:bodyPr>
          <a:lstStyle/>
          <a:p>
            <a:r>
              <a:rPr lang="ru-RU" sz="36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Дыхательная гимнастика</a:t>
            </a:r>
            <a:endParaRPr lang="ru-RU" sz="36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490857" y="1427145"/>
            <a:ext cx="7701143" cy="85885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Использование дыхательной гимнастики помогает: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улучшить работу внутренних органов;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активизировать мозговое кровообращение, повысить насыщение организма кислородом;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тренировать дыхательный аппарата;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осуществлять профилактику заболеваний органов дыхания;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повысить защитные механизмы организма;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восстановить душевное равновесие, успокоиться;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развивать речевое дыхание.</a:t>
            </a:r>
          </a:p>
          <a:p>
            <a:pPr lvl="0" indent="324000"/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 </a:t>
            </a:r>
          </a:p>
          <a:p>
            <a:pPr>
              <a:buFont typeface="Arial" pitchFamily="34" charset="0"/>
              <a:buChar char="•"/>
            </a:pPr>
            <a:endParaRPr lang="ru-RU" sz="28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456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9453" y="287384"/>
            <a:ext cx="9528764" cy="796834"/>
          </a:xfrm>
        </p:spPr>
        <p:txBody>
          <a:bodyPr rtlCol="0">
            <a:normAutofit/>
          </a:bodyPr>
          <a:lstStyle/>
          <a:p>
            <a:r>
              <a:rPr lang="ru-RU" sz="36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Пальчиковая гимнастика</a:t>
            </a:r>
            <a:endParaRPr lang="ru-RU" sz="36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490857" y="1427145"/>
            <a:ext cx="7701143" cy="85885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Пальчиковая гимнастика способствует развитию: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осязательных ощущений;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координации движений пальцев и рук;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творческих способностей дошкольников.</a:t>
            </a:r>
          </a:p>
          <a:p>
            <a:r>
              <a:rPr lang="ru-RU" sz="24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Виды упражнений: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массаж;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действия с предметами или материалами;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пальчиковые игры.</a:t>
            </a:r>
          </a:p>
          <a:p>
            <a:pPr lvl="0"/>
            <a:endParaRPr lang="ru-RU" sz="2400" dirty="0" smtClean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  <a:p>
            <a:pPr lvl="0"/>
            <a:endParaRPr lang="ru-RU" sz="2400" dirty="0" smtClean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  <a:p>
            <a:pPr lvl="0" indent="324000"/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 </a:t>
            </a:r>
          </a:p>
          <a:p>
            <a:pPr>
              <a:buFont typeface="Arial" pitchFamily="34" charset="0"/>
              <a:buChar char="•"/>
            </a:pPr>
            <a:endParaRPr lang="ru-RU" sz="28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456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9453" y="287384"/>
            <a:ext cx="9528764" cy="796834"/>
          </a:xfrm>
        </p:spPr>
        <p:txBody>
          <a:bodyPr rtlCol="0">
            <a:normAutofit/>
          </a:bodyPr>
          <a:lstStyle/>
          <a:p>
            <a:r>
              <a:rPr lang="ru-RU" sz="36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Гимнастика для глаз</a:t>
            </a:r>
            <a:endParaRPr lang="ru-RU" sz="36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490857" y="1427145"/>
            <a:ext cx="7701143" cy="85885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Гимнастика для глаз необходима для: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снятия напряжения;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предупреждения утомления;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тренировки глазных мышц;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укрепления глазного аппарата.</a:t>
            </a:r>
          </a:p>
          <a:p>
            <a:pPr lvl="0" indent="324000"/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  <a:latin typeface="Cambria" pitchFamily="18" charset="0"/>
              </a:rPr>
              <a:t> </a:t>
            </a:r>
          </a:p>
          <a:p>
            <a:pPr>
              <a:buFont typeface="Arial" pitchFamily="34" charset="0"/>
              <a:buChar char="•"/>
            </a:pPr>
            <a:endParaRPr lang="ru-RU" sz="2800" dirty="0">
              <a:solidFill>
                <a:schemeClr val="tx1">
                  <a:lumMod val="50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456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03461883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9532261_TF03461883" id="{671D4EC8-F0D2-4082-A1EE-2E45D761EB1A}" vid="{F8D861EF-0C3B-4A7E-8226-1AE546DA258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610</Words>
  <Application>Microsoft Office PowerPoint</Application>
  <PresentationFormat>Произвольный</PresentationFormat>
  <Paragraphs>103</Paragraphs>
  <Slides>17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TF03461883</vt:lpstr>
      <vt:lpstr>Тема Office</vt:lpstr>
      <vt:lpstr>Здоровьесберегающие технологии в ДОУ по ФГОС </vt:lpstr>
      <vt:lpstr>Здоровьесберегающая технология – это система мер, включающая взаимосвязь и взаимодействие всех факторов образовательной среды, направленных на сохранение здоровья ребенка на всех этапах его обучения и развития. </vt:lpstr>
      <vt:lpstr>Задачи, решаемые посредством использования здоровьесберегающих технологий</vt:lpstr>
      <vt:lpstr>Виды современных здоровьесберегающих технологий:</vt:lpstr>
      <vt:lpstr>Картотека здоровьесберегающих технологий</vt:lpstr>
      <vt:lpstr>Физкультминутки</vt:lpstr>
      <vt:lpstr>Дыхательная гимнастика</vt:lpstr>
      <vt:lpstr>Пальчиковая гимнастика</vt:lpstr>
      <vt:lpstr>Гимнастика для глаз</vt:lpstr>
      <vt:lpstr>Игротерапия</vt:lpstr>
      <vt:lpstr>Су-джок как вид здоровьесберегающих технологий</vt:lpstr>
      <vt:lpstr>Слайд 12</vt:lpstr>
      <vt:lpstr>Слайд 13</vt:lpstr>
      <vt:lpstr>Слайд 14</vt:lpstr>
      <vt:lpstr>Слайд 15</vt:lpstr>
      <vt:lpstr>Слайд 16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Здоровьесберегающие технологии в ДОУ по ФГОС</dc:title>
  <dc:creator>Аня</dc:creator>
  <cp:lastModifiedBy>Аня</cp:lastModifiedBy>
  <cp:revision>9</cp:revision>
  <dcterms:created xsi:type="dcterms:W3CDTF">2019-05-30T17:18:07Z</dcterms:created>
  <dcterms:modified xsi:type="dcterms:W3CDTF">2019-05-31T03:07:13Z</dcterms:modified>
</cp:coreProperties>
</file>