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4"/>
  </p:notesMasterIdLst>
  <p:sldIdLst>
    <p:sldId id="272" r:id="rId2"/>
    <p:sldId id="264" r:id="rId3"/>
    <p:sldId id="256" r:id="rId4"/>
    <p:sldId id="273" r:id="rId5"/>
    <p:sldId id="275" r:id="rId6"/>
    <p:sldId id="267" r:id="rId7"/>
    <p:sldId id="285" r:id="rId8"/>
    <p:sldId id="276" r:id="rId9"/>
    <p:sldId id="277" r:id="rId10"/>
    <p:sldId id="278" r:id="rId11"/>
    <p:sldId id="279" r:id="rId12"/>
    <p:sldId id="280" r:id="rId13"/>
    <p:sldId id="281" r:id="rId14"/>
    <p:sldId id="286" r:id="rId15"/>
    <p:sldId id="287" r:id="rId16"/>
    <p:sldId id="288" r:id="rId17"/>
    <p:sldId id="289" r:id="rId18"/>
    <p:sldId id="282" r:id="rId19"/>
    <p:sldId id="283" r:id="rId20"/>
    <p:sldId id="284" r:id="rId21"/>
    <p:sldId id="257" r:id="rId22"/>
    <p:sldId id="290" r:id="rId23"/>
    <p:sldId id="291" r:id="rId24"/>
    <p:sldId id="258" r:id="rId25"/>
    <p:sldId id="259" r:id="rId26"/>
    <p:sldId id="260" r:id="rId27"/>
    <p:sldId id="261" r:id="rId28"/>
    <p:sldId id="293" r:id="rId29"/>
    <p:sldId id="262" r:id="rId30"/>
    <p:sldId id="292" r:id="rId31"/>
    <p:sldId id="294" r:id="rId32"/>
    <p:sldId id="26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>
        <p:scale>
          <a:sx n="64" d="100"/>
          <a:sy n="64" d="100"/>
        </p:scale>
        <p:origin x="-1560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5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69C980-31AE-4894-969D-3AD1CECB8DF4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59E8B5-616F-4944-8E61-17EB24F278F8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rPr>
            <a:t>Светофор,</a:t>
          </a:r>
        </a:p>
        <a:p>
          <a:r>
            <a: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rPr>
            <a:t>регулиров -</a:t>
          </a:r>
        </a:p>
        <a:p>
          <a:r>
            <a: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rPr>
            <a:t>щик</a:t>
          </a:r>
          <a:endParaRPr lang="ru-RU" sz="2400" dirty="0">
            <a:solidFill>
              <a:schemeClr val="tx1">
                <a:lumMod val="95000"/>
                <a:lumOff val="5000"/>
              </a:schemeClr>
            </a:solidFill>
            <a:latin typeface="Monotype Corsiva" panose="03010101010201010101" pitchFamily="66" charset="0"/>
          </a:endParaRPr>
        </a:p>
      </dgm:t>
    </dgm:pt>
    <dgm:pt modelId="{2FD99BB6-439F-4E13-9EAD-657409CB414D}" type="parTrans" cxnId="{99DA02B0-E96C-42D3-97C6-5D02F1A9675A}">
      <dgm:prSet/>
      <dgm:spPr/>
      <dgm:t>
        <a:bodyPr/>
        <a:lstStyle/>
        <a:p>
          <a:endParaRPr lang="ru-RU"/>
        </a:p>
      </dgm:t>
    </dgm:pt>
    <dgm:pt modelId="{26BAB4BF-7D25-471D-867C-74ECF6DF7050}" type="sibTrans" cxnId="{99DA02B0-E96C-42D3-97C6-5D02F1A9675A}">
      <dgm:prSet/>
      <dgm:spPr/>
      <dgm:t>
        <a:bodyPr/>
        <a:lstStyle/>
        <a:p>
          <a:endParaRPr lang="ru-RU"/>
        </a:p>
      </dgm:t>
    </dgm:pt>
    <dgm:pt modelId="{3C1441C1-BE6E-4789-9608-D0288DE6C667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rPr>
            <a:t>Водитель</a:t>
          </a:r>
          <a:endParaRPr lang="ru-RU" sz="2000" dirty="0">
            <a:solidFill>
              <a:schemeClr val="tx1">
                <a:lumMod val="95000"/>
                <a:lumOff val="5000"/>
              </a:schemeClr>
            </a:solidFill>
            <a:latin typeface="Monotype Corsiva" panose="03010101010201010101" pitchFamily="66" charset="0"/>
          </a:endParaRPr>
        </a:p>
      </dgm:t>
    </dgm:pt>
    <dgm:pt modelId="{0BE2871B-E0CF-4089-9321-68E61A6A9394}" type="parTrans" cxnId="{FE29A2FE-4CBF-4B29-A748-7F1F5F0038DA}">
      <dgm:prSet/>
      <dgm:spPr/>
      <dgm:t>
        <a:bodyPr/>
        <a:lstStyle/>
        <a:p>
          <a:endParaRPr lang="ru-RU" dirty="0"/>
        </a:p>
      </dgm:t>
    </dgm:pt>
    <dgm:pt modelId="{2AA89724-7CBD-4933-90C8-FAFD008B3A7D}" type="sibTrans" cxnId="{FE29A2FE-4CBF-4B29-A748-7F1F5F0038DA}">
      <dgm:prSet/>
      <dgm:spPr/>
      <dgm:t>
        <a:bodyPr/>
        <a:lstStyle/>
        <a:p>
          <a:endParaRPr lang="ru-RU"/>
        </a:p>
      </dgm:t>
    </dgm:pt>
    <dgm:pt modelId="{7385627E-CEC9-4179-96D4-AD226563C002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rPr>
            <a:t>Пешеход</a:t>
          </a:r>
          <a:endParaRPr lang="ru-RU" sz="2000" dirty="0">
            <a:solidFill>
              <a:schemeClr val="tx1">
                <a:lumMod val="95000"/>
                <a:lumOff val="5000"/>
              </a:schemeClr>
            </a:solidFill>
            <a:latin typeface="Monotype Corsiva" panose="03010101010201010101" pitchFamily="66" charset="0"/>
          </a:endParaRPr>
        </a:p>
      </dgm:t>
    </dgm:pt>
    <dgm:pt modelId="{DCD599E5-6D71-4665-86DA-29AE07AF861E}" type="parTrans" cxnId="{CF48CB09-CFB1-43A8-AD02-37BC22D75BF5}">
      <dgm:prSet/>
      <dgm:spPr/>
      <dgm:t>
        <a:bodyPr/>
        <a:lstStyle/>
        <a:p>
          <a:endParaRPr lang="ru-RU" dirty="0"/>
        </a:p>
      </dgm:t>
    </dgm:pt>
    <dgm:pt modelId="{558635C3-6FF5-434E-BD3B-4545761E6520}" type="sibTrans" cxnId="{CF48CB09-CFB1-43A8-AD02-37BC22D75BF5}">
      <dgm:prSet/>
      <dgm:spPr/>
      <dgm:t>
        <a:bodyPr/>
        <a:lstStyle/>
        <a:p>
          <a:endParaRPr lang="ru-RU"/>
        </a:p>
      </dgm:t>
    </dgm:pt>
    <dgm:pt modelId="{6E5E3086-98EE-4809-A46C-41ABB80841E8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rPr>
            <a:t>Велосипе-</a:t>
          </a:r>
        </a:p>
        <a:p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rPr>
            <a:t>дист</a:t>
          </a:r>
          <a:endParaRPr lang="ru-RU" sz="2000" dirty="0">
            <a:solidFill>
              <a:schemeClr val="tx1">
                <a:lumMod val="95000"/>
                <a:lumOff val="5000"/>
              </a:schemeClr>
            </a:solidFill>
            <a:latin typeface="Monotype Corsiva" panose="03010101010201010101" pitchFamily="66" charset="0"/>
          </a:endParaRPr>
        </a:p>
      </dgm:t>
    </dgm:pt>
    <dgm:pt modelId="{75080910-AFFB-48E4-B7AC-25828A0EDF09}" type="parTrans" cxnId="{406329B9-9E69-4860-90CC-4051648C8E54}">
      <dgm:prSet/>
      <dgm:spPr/>
      <dgm:t>
        <a:bodyPr/>
        <a:lstStyle/>
        <a:p>
          <a:endParaRPr lang="ru-RU" dirty="0"/>
        </a:p>
      </dgm:t>
    </dgm:pt>
    <dgm:pt modelId="{E021DE8E-02EF-4EE2-A42C-E034605DC290}" type="sibTrans" cxnId="{406329B9-9E69-4860-90CC-4051648C8E54}">
      <dgm:prSet/>
      <dgm:spPr/>
      <dgm:t>
        <a:bodyPr/>
        <a:lstStyle/>
        <a:p>
          <a:endParaRPr lang="ru-RU"/>
        </a:p>
      </dgm:t>
    </dgm:pt>
    <dgm:pt modelId="{225859D5-53D6-4460-B6FB-75D8BF0612D5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rPr>
            <a:t>Мотоцик-лист</a:t>
          </a:r>
          <a:endParaRPr lang="ru-RU" sz="2000" dirty="0">
            <a:solidFill>
              <a:schemeClr val="tx1">
                <a:lumMod val="95000"/>
                <a:lumOff val="5000"/>
              </a:schemeClr>
            </a:solidFill>
            <a:latin typeface="Monotype Corsiva" panose="03010101010201010101" pitchFamily="66" charset="0"/>
          </a:endParaRPr>
        </a:p>
      </dgm:t>
    </dgm:pt>
    <dgm:pt modelId="{DC85650A-E3F2-467E-8F47-2F8081BABA96}" type="parTrans" cxnId="{6044464E-FC1D-47DF-9C54-83F64EA03A92}">
      <dgm:prSet/>
      <dgm:spPr/>
      <dgm:t>
        <a:bodyPr/>
        <a:lstStyle/>
        <a:p>
          <a:endParaRPr lang="ru-RU" dirty="0"/>
        </a:p>
      </dgm:t>
    </dgm:pt>
    <dgm:pt modelId="{79979208-BA70-4DD6-B235-31FE5AC4DC89}" type="sibTrans" cxnId="{6044464E-FC1D-47DF-9C54-83F64EA03A92}">
      <dgm:prSet/>
      <dgm:spPr/>
      <dgm:t>
        <a:bodyPr/>
        <a:lstStyle/>
        <a:p>
          <a:endParaRPr lang="ru-RU"/>
        </a:p>
      </dgm:t>
    </dgm:pt>
    <dgm:pt modelId="{A2CA4281-0E13-45E0-9B9B-C85F61A8748A}" type="pres">
      <dgm:prSet presAssocID="{7D69C980-31AE-4894-969D-3AD1CECB8DF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0A1F64-EF0D-4A0A-812D-CAF9557B7A1C}" type="pres">
      <dgm:prSet presAssocID="{2059E8B5-616F-4944-8E61-17EB24F278F8}" presName="centerShape" presStyleLbl="node0" presStyleIdx="0" presStyleCnt="1" custScaleX="135182" custScaleY="131200"/>
      <dgm:spPr/>
      <dgm:t>
        <a:bodyPr/>
        <a:lstStyle/>
        <a:p>
          <a:endParaRPr lang="ru-RU"/>
        </a:p>
      </dgm:t>
    </dgm:pt>
    <dgm:pt modelId="{5CFAE8EC-DE6B-4630-A978-DF5A36E72276}" type="pres">
      <dgm:prSet presAssocID="{0BE2871B-E0CF-4089-9321-68E61A6A9394}" presName="Name9" presStyleLbl="parChTrans1D2" presStyleIdx="0" presStyleCnt="4"/>
      <dgm:spPr/>
      <dgm:t>
        <a:bodyPr/>
        <a:lstStyle/>
        <a:p>
          <a:endParaRPr lang="ru-RU"/>
        </a:p>
      </dgm:t>
    </dgm:pt>
    <dgm:pt modelId="{585B9626-90BD-4DBB-88B8-E9B057A23C3A}" type="pres">
      <dgm:prSet presAssocID="{0BE2871B-E0CF-4089-9321-68E61A6A9394}" presName="connTx" presStyleLbl="parChTrans1D2" presStyleIdx="0" presStyleCnt="4"/>
      <dgm:spPr/>
      <dgm:t>
        <a:bodyPr/>
        <a:lstStyle/>
        <a:p>
          <a:endParaRPr lang="ru-RU"/>
        </a:p>
      </dgm:t>
    </dgm:pt>
    <dgm:pt modelId="{C005C89D-E641-4552-BE0D-4DAD1F91093E}" type="pres">
      <dgm:prSet presAssocID="{3C1441C1-BE6E-4789-9608-D0288DE6C667}" presName="node" presStyleLbl="node1" presStyleIdx="0" presStyleCnt="4" custRadScaleRad="112267" custRadScaleInc="-28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BBF0A5-D95C-4BFB-B992-E63EEF213152}" type="pres">
      <dgm:prSet presAssocID="{DCD599E5-6D71-4665-86DA-29AE07AF861E}" presName="Name9" presStyleLbl="parChTrans1D2" presStyleIdx="1" presStyleCnt="4"/>
      <dgm:spPr/>
      <dgm:t>
        <a:bodyPr/>
        <a:lstStyle/>
        <a:p>
          <a:endParaRPr lang="ru-RU"/>
        </a:p>
      </dgm:t>
    </dgm:pt>
    <dgm:pt modelId="{F5DBED3C-6D9D-4F92-9D1F-7BA5BA8752DA}" type="pres">
      <dgm:prSet presAssocID="{DCD599E5-6D71-4665-86DA-29AE07AF861E}" presName="connTx" presStyleLbl="parChTrans1D2" presStyleIdx="1" presStyleCnt="4"/>
      <dgm:spPr/>
      <dgm:t>
        <a:bodyPr/>
        <a:lstStyle/>
        <a:p>
          <a:endParaRPr lang="ru-RU"/>
        </a:p>
      </dgm:t>
    </dgm:pt>
    <dgm:pt modelId="{669DB853-F4CE-4F16-8D39-4EA26BFB6A13}" type="pres">
      <dgm:prSet presAssocID="{7385627E-CEC9-4179-96D4-AD226563C002}" presName="node" presStyleLbl="node1" presStyleIdx="1" presStyleCnt="4" custRadScaleRad="120252" custRadScaleInc="3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F2B6CD-2C5B-4D3D-8B1A-42CD0D60182F}" type="pres">
      <dgm:prSet presAssocID="{75080910-AFFB-48E4-B7AC-25828A0EDF09}" presName="Name9" presStyleLbl="parChTrans1D2" presStyleIdx="2" presStyleCnt="4"/>
      <dgm:spPr/>
      <dgm:t>
        <a:bodyPr/>
        <a:lstStyle/>
        <a:p>
          <a:endParaRPr lang="ru-RU"/>
        </a:p>
      </dgm:t>
    </dgm:pt>
    <dgm:pt modelId="{941B1195-BE48-438F-9293-D8643C4DD7E3}" type="pres">
      <dgm:prSet presAssocID="{75080910-AFFB-48E4-B7AC-25828A0EDF09}" presName="connTx" presStyleLbl="parChTrans1D2" presStyleIdx="2" presStyleCnt="4"/>
      <dgm:spPr/>
      <dgm:t>
        <a:bodyPr/>
        <a:lstStyle/>
        <a:p>
          <a:endParaRPr lang="ru-RU"/>
        </a:p>
      </dgm:t>
    </dgm:pt>
    <dgm:pt modelId="{5F0D8284-F232-4364-ADA6-9E0C0C3A0503}" type="pres">
      <dgm:prSet presAssocID="{6E5E3086-98EE-4809-A46C-41ABB80841E8}" presName="node" presStyleLbl="node1" presStyleIdx="2" presStyleCnt="4" custScaleX="116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BD7474-DC35-43A1-BBFB-E8BE379E2543}" type="pres">
      <dgm:prSet presAssocID="{DC85650A-E3F2-467E-8F47-2F8081BABA96}" presName="Name9" presStyleLbl="parChTrans1D2" presStyleIdx="3" presStyleCnt="4"/>
      <dgm:spPr/>
      <dgm:t>
        <a:bodyPr/>
        <a:lstStyle/>
        <a:p>
          <a:endParaRPr lang="ru-RU"/>
        </a:p>
      </dgm:t>
    </dgm:pt>
    <dgm:pt modelId="{F459755E-E1EB-4DBB-88AF-A93F73C4680B}" type="pres">
      <dgm:prSet presAssocID="{DC85650A-E3F2-467E-8F47-2F8081BABA96}" presName="connTx" presStyleLbl="parChTrans1D2" presStyleIdx="3" presStyleCnt="4"/>
      <dgm:spPr/>
      <dgm:t>
        <a:bodyPr/>
        <a:lstStyle/>
        <a:p>
          <a:endParaRPr lang="ru-RU"/>
        </a:p>
      </dgm:t>
    </dgm:pt>
    <dgm:pt modelId="{C46F3F59-1228-484F-AFFE-BD1DA608DB5D}" type="pres">
      <dgm:prSet presAssocID="{225859D5-53D6-4460-B6FB-75D8BF0612D5}" presName="node" presStyleLbl="node1" presStyleIdx="3" presStyleCnt="4" custRadScaleRad="121539" custRadScaleInc="6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68A182-E5FB-4F2B-9E6D-0392C0401B0B}" type="presOf" srcId="{75080910-AFFB-48E4-B7AC-25828A0EDF09}" destId="{00F2B6CD-2C5B-4D3D-8B1A-42CD0D60182F}" srcOrd="0" destOrd="0" presId="urn:microsoft.com/office/officeart/2005/8/layout/radial1"/>
    <dgm:cxn modelId="{CF48CB09-CFB1-43A8-AD02-37BC22D75BF5}" srcId="{2059E8B5-616F-4944-8E61-17EB24F278F8}" destId="{7385627E-CEC9-4179-96D4-AD226563C002}" srcOrd="1" destOrd="0" parTransId="{DCD599E5-6D71-4665-86DA-29AE07AF861E}" sibTransId="{558635C3-6FF5-434E-BD3B-4545761E6520}"/>
    <dgm:cxn modelId="{99DA02B0-E96C-42D3-97C6-5D02F1A9675A}" srcId="{7D69C980-31AE-4894-969D-3AD1CECB8DF4}" destId="{2059E8B5-616F-4944-8E61-17EB24F278F8}" srcOrd="0" destOrd="0" parTransId="{2FD99BB6-439F-4E13-9EAD-657409CB414D}" sibTransId="{26BAB4BF-7D25-471D-867C-74ECF6DF7050}"/>
    <dgm:cxn modelId="{36E7EFB6-724B-461F-ABA0-55C5E951C407}" type="presOf" srcId="{75080910-AFFB-48E4-B7AC-25828A0EDF09}" destId="{941B1195-BE48-438F-9293-D8643C4DD7E3}" srcOrd="1" destOrd="0" presId="urn:microsoft.com/office/officeart/2005/8/layout/radial1"/>
    <dgm:cxn modelId="{32E59D9F-71FF-44D7-90AC-28A3FFA2059B}" type="presOf" srcId="{DC85650A-E3F2-467E-8F47-2F8081BABA96}" destId="{F459755E-E1EB-4DBB-88AF-A93F73C4680B}" srcOrd="1" destOrd="0" presId="urn:microsoft.com/office/officeart/2005/8/layout/radial1"/>
    <dgm:cxn modelId="{B21EC3D1-FC8F-4CA6-8B19-BFEF1CBC7FB7}" type="presOf" srcId="{6E5E3086-98EE-4809-A46C-41ABB80841E8}" destId="{5F0D8284-F232-4364-ADA6-9E0C0C3A0503}" srcOrd="0" destOrd="0" presId="urn:microsoft.com/office/officeart/2005/8/layout/radial1"/>
    <dgm:cxn modelId="{6044464E-FC1D-47DF-9C54-83F64EA03A92}" srcId="{2059E8B5-616F-4944-8E61-17EB24F278F8}" destId="{225859D5-53D6-4460-B6FB-75D8BF0612D5}" srcOrd="3" destOrd="0" parTransId="{DC85650A-E3F2-467E-8F47-2F8081BABA96}" sibTransId="{79979208-BA70-4DD6-B235-31FE5AC4DC89}"/>
    <dgm:cxn modelId="{345E47B6-D408-4DDC-A5E1-EF9E275902D2}" type="presOf" srcId="{DCD599E5-6D71-4665-86DA-29AE07AF861E}" destId="{AEBBF0A5-D95C-4BFB-B992-E63EEF213152}" srcOrd="0" destOrd="0" presId="urn:microsoft.com/office/officeart/2005/8/layout/radial1"/>
    <dgm:cxn modelId="{20C36E3B-0375-41B8-9CFB-C1D1FE2BA3C2}" type="presOf" srcId="{DC85650A-E3F2-467E-8F47-2F8081BABA96}" destId="{B5BD7474-DC35-43A1-BBFB-E8BE379E2543}" srcOrd="0" destOrd="0" presId="urn:microsoft.com/office/officeart/2005/8/layout/radial1"/>
    <dgm:cxn modelId="{C3ABEF50-690A-4F84-BBCB-5EA89990D592}" type="presOf" srcId="{DCD599E5-6D71-4665-86DA-29AE07AF861E}" destId="{F5DBED3C-6D9D-4F92-9D1F-7BA5BA8752DA}" srcOrd="1" destOrd="0" presId="urn:microsoft.com/office/officeart/2005/8/layout/radial1"/>
    <dgm:cxn modelId="{1DD217DB-37FB-48BD-BDB9-77FBFCD70BCE}" type="presOf" srcId="{3C1441C1-BE6E-4789-9608-D0288DE6C667}" destId="{C005C89D-E641-4552-BE0D-4DAD1F91093E}" srcOrd="0" destOrd="0" presId="urn:microsoft.com/office/officeart/2005/8/layout/radial1"/>
    <dgm:cxn modelId="{202939D5-F176-4B8D-B348-BB3FE968152C}" type="presOf" srcId="{7385627E-CEC9-4179-96D4-AD226563C002}" destId="{669DB853-F4CE-4F16-8D39-4EA26BFB6A13}" srcOrd="0" destOrd="0" presId="urn:microsoft.com/office/officeart/2005/8/layout/radial1"/>
    <dgm:cxn modelId="{EB6E2F60-E1BC-43E8-A082-599DDDA56836}" type="presOf" srcId="{0BE2871B-E0CF-4089-9321-68E61A6A9394}" destId="{5CFAE8EC-DE6B-4630-A978-DF5A36E72276}" srcOrd="0" destOrd="0" presId="urn:microsoft.com/office/officeart/2005/8/layout/radial1"/>
    <dgm:cxn modelId="{FE29A2FE-4CBF-4B29-A748-7F1F5F0038DA}" srcId="{2059E8B5-616F-4944-8E61-17EB24F278F8}" destId="{3C1441C1-BE6E-4789-9608-D0288DE6C667}" srcOrd="0" destOrd="0" parTransId="{0BE2871B-E0CF-4089-9321-68E61A6A9394}" sibTransId="{2AA89724-7CBD-4933-90C8-FAFD008B3A7D}"/>
    <dgm:cxn modelId="{6422E4B1-0230-4C40-A1EB-051AF63E8F65}" type="presOf" srcId="{0BE2871B-E0CF-4089-9321-68E61A6A9394}" destId="{585B9626-90BD-4DBB-88B8-E9B057A23C3A}" srcOrd="1" destOrd="0" presId="urn:microsoft.com/office/officeart/2005/8/layout/radial1"/>
    <dgm:cxn modelId="{432DA667-DDF8-4846-817B-02330AFDBA8F}" type="presOf" srcId="{7D69C980-31AE-4894-969D-3AD1CECB8DF4}" destId="{A2CA4281-0E13-45E0-9B9B-C85F61A8748A}" srcOrd="0" destOrd="0" presId="urn:microsoft.com/office/officeart/2005/8/layout/radial1"/>
    <dgm:cxn modelId="{D2A7E30B-D744-4DD6-955D-9C5C09798163}" type="presOf" srcId="{2059E8B5-616F-4944-8E61-17EB24F278F8}" destId="{190A1F64-EF0D-4A0A-812D-CAF9557B7A1C}" srcOrd="0" destOrd="0" presId="urn:microsoft.com/office/officeart/2005/8/layout/radial1"/>
    <dgm:cxn modelId="{406329B9-9E69-4860-90CC-4051648C8E54}" srcId="{2059E8B5-616F-4944-8E61-17EB24F278F8}" destId="{6E5E3086-98EE-4809-A46C-41ABB80841E8}" srcOrd="2" destOrd="0" parTransId="{75080910-AFFB-48E4-B7AC-25828A0EDF09}" sibTransId="{E021DE8E-02EF-4EE2-A42C-E034605DC290}"/>
    <dgm:cxn modelId="{C5AB7232-4640-4AD4-B6DF-6493F5419FA1}" type="presOf" srcId="{225859D5-53D6-4460-B6FB-75D8BF0612D5}" destId="{C46F3F59-1228-484F-AFFE-BD1DA608DB5D}" srcOrd="0" destOrd="0" presId="urn:microsoft.com/office/officeart/2005/8/layout/radial1"/>
    <dgm:cxn modelId="{98A63238-5AEB-4E54-A76C-B07FF23DC605}" type="presParOf" srcId="{A2CA4281-0E13-45E0-9B9B-C85F61A8748A}" destId="{190A1F64-EF0D-4A0A-812D-CAF9557B7A1C}" srcOrd="0" destOrd="0" presId="urn:microsoft.com/office/officeart/2005/8/layout/radial1"/>
    <dgm:cxn modelId="{22BD1AD1-D0ED-4891-A6A4-76224176828D}" type="presParOf" srcId="{A2CA4281-0E13-45E0-9B9B-C85F61A8748A}" destId="{5CFAE8EC-DE6B-4630-A978-DF5A36E72276}" srcOrd="1" destOrd="0" presId="urn:microsoft.com/office/officeart/2005/8/layout/radial1"/>
    <dgm:cxn modelId="{FF668DFD-F55E-4940-844A-A44AFE383E6B}" type="presParOf" srcId="{5CFAE8EC-DE6B-4630-A978-DF5A36E72276}" destId="{585B9626-90BD-4DBB-88B8-E9B057A23C3A}" srcOrd="0" destOrd="0" presId="urn:microsoft.com/office/officeart/2005/8/layout/radial1"/>
    <dgm:cxn modelId="{E0B72BAE-CEC4-4D49-A66B-69DDCB7A48ED}" type="presParOf" srcId="{A2CA4281-0E13-45E0-9B9B-C85F61A8748A}" destId="{C005C89D-E641-4552-BE0D-4DAD1F91093E}" srcOrd="2" destOrd="0" presId="urn:microsoft.com/office/officeart/2005/8/layout/radial1"/>
    <dgm:cxn modelId="{3640618B-F939-49C0-94CE-790A9149503A}" type="presParOf" srcId="{A2CA4281-0E13-45E0-9B9B-C85F61A8748A}" destId="{AEBBF0A5-D95C-4BFB-B992-E63EEF213152}" srcOrd="3" destOrd="0" presId="urn:microsoft.com/office/officeart/2005/8/layout/radial1"/>
    <dgm:cxn modelId="{FF8FB4D7-088A-4B53-964E-7BC063ED55AF}" type="presParOf" srcId="{AEBBF0A5-D95C-4BFB-B992-E63EEF213152}" destId="{F5DBED3C-6D9D-4F92-9D1F-7BA5BA8752DA}" srcOrd="0" destOrd="0" presId="urn:microsoft.com/office/officeart/2005/8/layout/radial1"/>
    <dgm:cxn modelId="{6130FED6-8996-4001-B254-86132C7FCC2F}" type="presParOf" srcId="{A2CA4281-0E13-45E0-9B9B-C85F61A8748A}" destId="{669DB853-F4CE-4F16-8D39-4EA26BFB6A13}" srcOrd="4" destOrd="0" presId="urn:microsoft.com/office/officeart/2005/8/layout/radial1"/>
    <dgm:cxn modelId="{8071ABFE-CF48-455E-B137-59C6F22F9AD9}" type="presParOf" srcId="{A2CA4281-0E13-45E0-9B9B-C85F61A8748A}" destId="{00F2B6CD-2C5B-4D3D-8B1A-42CD0D60182F}" srcOrd="5" destOrd="0" presId="urn:microsoft.com/office/officeart/2005/8/layout/radial1"/>
    <dgm:cxn modelId="{61019C49-26F8-420C-B0A8-E9F40D347B26}" type="presParOf" srcId="{00F2B6CD-2C5B-4D3D-8B1A-42CD0D60182F}" destId="{941B1195-BE48-438F-9293-D8643C4DD7E3}" srcOrd="0" destOrd="0" presId="urn:microsoft.com/office/officeart/2005/8/layout/radial1"/>
    <dgm:cxn modelId="{650978F1-8052-43F4-83E9-F609865593F2}" type="presParOf" srcId="{A2CA4281-0E13-45E0-9B9B-C85F61A8748A}" destId="{5F0D8284-F232-4364-ADA6-9E0C0C3A0503}" srcOrd="6" destOrd="0" presId="urn:microsoft.com/office/officeart/2005/8/layout/radial1"/>
    <dgm:cxn modelId="{198E052D-A218-4B1B-B44E-BFAA48D22AD7}" type="presParOf" srcId="{A2CA4281-0E13-45E0-9B9B-C85F61A8748A}" destId="{B5BD7474-DC35-43A1-BBFB-E8BE379E2543}" srcOrd="7" destOrd="0" presId="urn:microsoft.com/office/officeart/2005/8/layout/radial1"/>
    <dgm:cxn modelId="{CC9E01E9-72D7-45F1-9E02-E066B14A18A6}" type="presParOf" srcId="{B5BD7474-DC35-43A1-BBFB-E8BE379E2543}" destId="{F459755E-E1EB-4DBB-88AF-A93F73C4680B}" srcOrd="0" destOrd="0" presId="urn:microsoft.com/office/officeart/2005/8/layout/radial1"/>
    <dgm:cxn modelId="{2B280B22-97A7-43D5-889F-AB069A556E9A}" type="presParOf" srcId="{A2CA4281-0E13-45E0-9B9B-C85F61A8748A}" destId="{C46F3F59-1228-484F-AFFE-BD1DA608DB5D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0A1F64-EF0D-4A0A-812D-CAF9557B7A1C}">
      <dsp:nvSpPr>
        <dsp:cNvPr id="0" name=""/>
        <dsp:cNvSpPr/>
      </dsp:nvSpPr>
      <dsp:spPr>
        <a:xfrm>
          <a:off x="2811657" y="1725130"/>
          <a:ext cx="2009533" cy="1950339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rPr>
            <a:t>Светофор,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rPr>
            <a:t>регулиров -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rPr>
            <a:t>щик</a:t>
          </a:r>
          <a:endParaRPr lang="ru-RU" sz="2400" kern="1200" dirty="0">
            <a:solidFill>
              <a:schemeClr val="tx1">
                <a:lumMod val="95000"/>
                <a:lumOff val="5000"/>
              </a:schemeClr>
            </a:solidFill>
            <a:latin typeface="Monotype Corsiva" panose="03010101010201010101" pitchFamily="66" charset="0"/>
          </a:endParaRPr>
        </a:p>
      </dsp:txBody>
      <dsp:txXfrm>
        <a:off x="2811657" y="1725130"/>
        <a:ext cx="2009533" cy="1950339"/>
      </dsp:txXfrm>
    </dsp:sp>
    <dsp:sp modelId="{5CFAE8EC-DE6B-4630-A978-DF5A36E72276}">
      <dsp:nvSpPr>
        <dsp:cNvPr id="0" name=""/>
        <dsp:cNvSpPr/>
      </dsp:nvSpPr>
      <dsp:spPr>
        <a:xfrm rot="16114260">
          <a:off x="3669531" y="1588334"/>
          <a:ext cx="239181" cy="35055"/>
        </a:xfrm>
        <a:custGeom>
          <a:avLst/>
          <a:gdLst/>
          <a:ahLst/>
          <a:cxnLst/>
          <a:rect l="0" t="0" r="0" b="0"/>
          <a:pathLst>
            <a:path>
              <a:moveTo>
                <a:pt x="0" y="17527"/>
              </a:moveTo>
              <a:lnTo>
                <a:pt x="239181" y="175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6114260">
        <a:off x="3783142" y="1599882"/>
        <a:ext cx="11959" cy="11959"/>
      </dsp:txXfrm>
    </dsp:sp>
    <dsp:sp modelId="{C005C89D-E641-4552-BE0D-4DAD1F91093E}">
      <dsp:nvSpPr>
        <dsp:cNvPr id="0" name=""/>
        <dsp:cNvSpPr/>
      </dsp:nvSpPr>
      <dsp:spPr>
        <a:xfrm>
          <a:off x="3024334" y="0"/>
          <a:ext cx="1486539" cy="1486539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rPr>
            <a:t>Водитель</a:t>
          </a:r>
          <a:endParaRPr lang="ru-RU" sz="2000" kern="1200" dirty="0">
            <a:solidFill>
              <a:schemeClr val="tx1">
                <a:lumMod val="95000"/>
                <a:lumOff val="5000"/>
              </a:schemeClr>
            </a:solidFill>
            <a:latin typeface="Monotype Corsiva" panose="03010101010201010101" pitchFamily="66" charset="0"/>
          </a:endParaRPr>
        </a:p>
      </dsp:txBody>
      <dsp:txXfrm>
        <a:off x="3024334" y="0"/>
        <a:ext cx="1486539" cy="1486539"/>
      </dsp:txXfrm>
    </dsp:sp>
    <dsp:sp modelId="{AEBBF0A5-D95C-4BFB-B992-E63EEF213152}">
      <dsp:nvSpPr>
        <dsp:cNvPr id="0" name=""/>
        <dsp:cNvSpPr/>
      </dsp:nvSpPr>
      <dsp:spPr>
        <a:xfrm rot="87426">
          <a:off x="4820752" y="2715697"/>
          <a:ext cx="580178" cy="35055"/>
        </a:xfrm>
        <a:custGeom>
          <a:avLst/>
          <a:gdLst/>
          <a:ahLst/>
          <a:cxnLst/>
          <a:rect l="0" t="0" r="0" b="0"/>
          <a:pathLst>
            <a:path>
              <a:moveTo>
                <a:pt x="0" y="17527"/>
              </a:moveTo>
              <a:lnTo>
                <a:pt x="580178" y="175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87426">
        <a:off x="5096337" y="2718721"/>
        <a:ext cx="29008" cy="29008"/>
      </dsp:txXfrm>
    </dsp:sp>
    <dsp:sp modelId="{669DB853-F4CE-4F16-8D39-4EA26BFB6A13}">
      <dsp:nvSpPr>
        <dsp:cNvPr id="0" name=""/>
        <dsp:cNvSpPr/>
      </dsp:nvSpPr>
      <dsp:spPr>
        <a:xfrm>
          <a:off x="5400596" y="2016232"/>
          <a:ext cx="1486539" cy="148653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rPr>
            <a:t>Пешеход</a:t>
          </a:r>
          <a:endParaRPr lang="ru-RU" sz="2000" kern="1200" dirty="0">
            <a:solidFill>
              <a:schemeClr val="tx1">
                <a:lumMod val="95000"/>
                <a:lumOff val="5000"/>
              </a:schemeClr>
            </a:solidFill>
            <a:latin typeface="Monotype Corsiva" panose="03010101010201010101" pitchFamily="66" charset="0"/>
          </a:endParaRPr>
        </a:p>
      </dsp:txBody>
      <dsp:txXfrm>
        <a:off x="5400596" y="2016232"/>
        <a:ext cx="1486539" cy="1486539"/>
      </dsp:txXfrm>
    </dsp:sp>
    <dsp:sp modelId="{00F2B6CD-2C5B-4D3D-8B1A-42CD0D60182F}">
      <dsp:nvSpPr>
        <dsp:cNvPr id="0" name=""/>
        <dsp:cNvSpPr/>
      </dsp:nvSpPr>
      <dsp:spPr>
        <a:xfrm rot="5400000">
          <a:off x="3707595" y="3766770"/>
          <a:ext cx="217657" cy="35055"/>
        </a:xfrm>
        <a:custGeom>
          <a:avLst/>
          <a:gdLst/>
          <a:ahLst/>
          <a:cxnLst/>
          <a:rect l="0" t="0" r="0" b="0"/>
          <a:pathLst>
            <a:path>
              <a:moveTo>
                <a:pt x="0" y="17527"/>
              </a:moveTo>
              <a:lnTo>
                <a:pt x="217657" y="175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5400000">
        <a:off x="3810982" y="3778857"/>
        <a:ext cx="10882" cy="10882"/>
      </dsp:txXfrm>
    </dsp:sp>
    <dsp:sp modelId="{5F0D8284-F232-4364-ADA6-9E0C0C3A0503}">
      <dsp:nvSpPr>
        <dsp:cNvPr id="0" name=""/>
        <dsp:cNvSpPr/>
      </dsp:nvSpPr>
      <dsp:spPr>
        <a:xfrm>
          <a:off x="2952328" y="3893127"/>
          <a:ext cx="1728191" cy="1486539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rPr>
            <a:t>Велосипе-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rPr>
            <a:t>дист</a:t>
          </a:r>
          <a:endParaRPr lang="ru-RU" sz="2000" kern="1200" dirty="0">
            <a:solidFill>
              <a:schemeClr val="tx1">
                <a:lumMod val="95000"/>
                <a:lumOff val="5000"/>
              </a:schemeClr>
            </a:solidFill>
            <a:latin typeface="Monotype Corsiva" panose="03010101010201010101" pitchFamily="66" charset="0"/>
          </a:endParaRPr>
        </a:p>
      </dsp:txBody>
      <dsp:txXfrm>
        <a:off x="2952328" y="3893127"/>
        <a:ext cx="1728191" cy="1486539"/>
      </dsp:txXfrm>
    </dsp:sp>
    <dsp:sp modelId="{B5BD7474-DC35-43A1-BBFB-E8BE379E2543}">
      <dsp:nvSpPr>
        <dsp:cNvPr id="0" name=""/>
        <dsp:cNvSpPr/>
      </dsp:nvSpPr>
      <dsp:spPr>
        <a:xfrm rot="10818711">
          <a:off x="2206600" y="2675656"/>
          <a:ext cx="605077" cy="35055"/>
        </a:xfrm>
        <a:custGeom>
          <a:avLst/>
          <a:gdLst/>
          <a:ahLst/>
          <a:cxnLst/>
          <a:rect l="0" t="0" r="0" b="0"/>
          <a:pathLst>
            <a:path>
              <a:moveTo>
                <a:pt x="0" y="17527"/>
              </a:moveTo>
              <a:lnTo>
                <a:pt x="605077" y="175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0818711">
        <a:off x="2494011" y="2678057"/>
        <a:ext cx="30253" cy="30253"/>
      </dsp:txXfrm>
    </dsp:sp>
    <dsp:sp modelId="{C46F3F59-1228-484F-AFFE-BD1DA608DB5D}">
      <dsp:nvSpPr>
        <dsp:cNvPr id="0" name=""/>
        <dsp:cNvSpPr/>
      </dsp:nvSpPr>
      <dsp:spPr>
        <a:xfrm>
          <a:off x="720076" y="1944222"/>
          <a:ext cx="1486539" cy="148653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rPr>
            <a:t>Мотоцик-лист</a:t>
          </a:r>
          <a:endParaRPr lang="ru-RU" sz="2000" kern="1200" dirty="0">
            <a:solidFill>
              <a:schemeClr val="tx1">
                <a:lumMod val="95000"/>
                <a:lumOff val="5000"/>
              </a:schemeClr>
            </a:solidFill>
            <a:latin typeface="Monotype Corsiva" panose="03010101010201010101" pitchFamily="66" charset="0"/>
          </a:endParaRPr>
        </a:p>
      </dsp:txBody>
      <dsp:txXfrm>
        <a:off x="720076" y="1944222"/>
        <a:ext cx="1486539" cy="14865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A2017-1E3A-4C44-AD63-24A4AD74DE61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F2048-7C3A-4F71-8B86-46946D550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F2048-7C3A-4F71-8B86-46946D550234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F2048-7C3A-4F71-8B86-46946D550234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B041-BF0D-4268-BC17-4254CF3C8EBD}" type="datetimeFigureOut">
              <a:rPr lang="ru-RU" smtClean="0"/>
              <a:pPr/>
              <a:t>18.05.2019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24BF9C-FE10-4D5E-8AE0-9DEB453FBF7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B041-BF0D-4268-BC17-4254CF3C8EBD}" type="datetimeFigureOut">
              <a:rPr lang="ru-RU" smtClean="0"/>
              <a:pPr/>
              <a:t>18.05.2019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BF9C-FE10-4D5E-8AE0-9DEB453FBF7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B041-BF0D-4268-BC17-4254CF3C8EBD}" type="datetimeFigureOut">
              <a:rPr lang="ru-RU" smtClean="0"/>
              <a:pPr/>
              <a:t>18.05.2019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BF9C-FE10-4D5E-8AE0-9DEB453FBF7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B041-BF0D-4268-BC17-4254CF3C8EBD}" type="datetimeFigureOut">
              <a:rPr lang="ru-RU" smtClean="0"/>
              <a:pPr/>
              <a:t>18.05.2019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324BF9C-FE10-4D5E-8AE0-9DEB453FBF7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B041-BF0D-4268-BC17-4254CF3C8EBD}" type="datetimeFigureOut">
              <a:rPr lang="ru-RU" smtClean="0"/>
              <a:pPr/>
              <a:t>18.05.2019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BF9C-FE10-4D5E-8AE0-9DEB453FBF7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B041-BF0D-4268-BC17-4254CF3C8EBD}" type="datetimeFigureOut">
              <a:rPr lang="ru-RU" smtClean="0"/>
              <a:pPr/>
              <a:t>18.05.2019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BF9C-FE10-4D5E-8AE0-9DEB453FBF7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B041-BF0D-4268-BC17-4254CF3C8EBD}" type="datetimeFigureOut">
              <a:rPr lang="ru-RU" smtClean="0"/>
              <a:pPr/>
              <a:t>18.05.2019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324BF9C-FE10-4D5E-8AE0-9DEB453FBF7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B041-BF0D-4268-BC17-4254CF3C8EBD}" type="datetimeFigureOut">
              <a:rPr lang="ru-RU" smtClean="0"/>
              <a:pPr/>
              <a:t>18.05.2019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BF9C-FE10-4D5E-8AE0-9DEB453FBF7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B041-BF0D-4268-BC17-4254CF3C8EBD}" type="datetimeFigureOut">
              <a:rPr lang="ru-RU" smtClean="0"/>
              <a:pPr/>
              <a:t>18.05.2019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BF9C-FE10-4D5E-8AE0-9DEB453FBF7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B041-BF0D-4268-BC17-4254CF3C8EBD}" type="datetimeFigureOut">
              <a:rPr lang="ru-RU" smtClean="0"/>
              <a:pPr/>
              <a:t>18.05.2019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BF9C-FE10-4D5E-8AE0-9DEB453FBF7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B041-BF0D-4268-BC17-4254CF3C8EBD}" type="datetimeFigureOut">
              <a:rPr lang="ru-RU" smtClean="0"/>
              <a:pPr/>
              <a:t>18.05.2019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BF9C-FE10-4D5E-8AE0-9DEB453FBF7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996B041-BF0D-4268-BC17-4254CF3C8EBD}" type="datetimeFigureOut">
              <a:rPr lang="ru-RU" smtClean="0"/>
              <a:pPr/>
              <a:t>18.05.2019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324BF9C-FE10-4D5E-8AE0-9DEB453FBF7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684076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СТАРШЕГО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ДОШКОЛЬНОГО ВОЗРАСТА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МБДОУ №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СНЕГУРОЧКА»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группа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Дюймовочка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РУДАКОВА  ОЛЬГА  ФЕДОРОВНА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ХМАО-Югра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г.Сургут</a:t>
            </a:r>
            <a:endParaRPr lang="ru-RU" sz="2400" b="1" dirty="0"/>
          </a:p>
        </p:txBody>
      </p:sp>
      <p:pic>
        <p:nvPicPr>
          <p:cNvPr id="3" name="Picture 4" descr="http://2.bp.blogspot.com/-h0-fMi8Eg-g/VLE6TT6xqoI/AAAAAAAAD-I/AX0_s3RSIeU/s1600/2_html_60a6d4b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852936"/>
            <a:ext cx="8280920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88640"/>
            <a:ext cx="36564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Диагностика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836712"/>
            <a:ext cx="3854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620688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Цель: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Выявления уровня усвоения детьми знаний о Правилах дорожного движения и умения их практического применения.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1844825"/>
            <a:ext cx="6048672" cy="452431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Знания детей о дорожных знаках (собери знак, покажи отгадку)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Знание о безопасном месте для игры (во дворе)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Как ты будешь переходить проезжую часть?(По пешеходному переходу)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Знать и объяснить где опасная ситуация для пешеходов при переходе проезжей части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Какие правила должен соблюдать пешеход при ходьбе по тротуару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Выявление знаний о дорожных «ловушках» на схемах «Обзор закрыт»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88640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Направления работы по ПДД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67544" y="836712"/>
          <a:ext cx="2160240" cy="8644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60240"/>
              </a:tblGrid>
              <a:tr h="8644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rgbClr val="FFFF00"/>
                          </a:solidFill>
                        </a:rPr>
                        <a:t>      </a:t>
                      </a:r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Взаимодействие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с  родителями</a:t>
                      </a:r>
                    </a:p>
                    <a:p>
                      <a:endParaRPr lang="ru-RU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131840" y="827936"/>
          <a:ext cx="2520280" cy="944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20280"/>
              </a:tblGrid>
              <a:tr h="9361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00FF"/>
                          </a:solidFill>
                        </a:rPr>
                        <a:t>    </a:t>
                      </a:r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Взаимодействие с </a:t>
                      </a:r>
                      <a:b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детьми</a:t>
                      </a:r>
                      <a:b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Формы работы: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940152" y="836712"/>
          <a:ext cx="2664296" cy="8640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4296"/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ru-RU" sz="14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Взаимодействие с </a:t>
                      </a:r>
                      <a:br>
                        <a:rPr lang="ru-RU" sz="14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lang="ru-RU" sz="140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4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педагогами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Прямая со стрелкой 7"/>
          <p:cNvCxnSpPr/>
          <p:nvPr/>
        </p:nvCxnSpPr>
        <p:spPr>
          <a:xfrm>
            <a:off x="1547664" y="162880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355976" y="162880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7236296" y="1628800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467544" y="2060848"/>
          <a:ext cx="2266131" cy="465277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266131"/>
              </a:tblGrid>
              <a:tr h="3888432">
                <a:tc>
                  <a:txBody>
                    <a:bodyPr/>
                    <a:lstStyle/>
                    <a:p>
                      <a:pPr algn="l">
                        <a:lnSpc>
                          <a:spcPct val="145000"/>
                        </a:lnSpc>
                      </a:pPr>
                      <a:endParaRPr lang="ru-RU" sz="14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45000"/>
                        </a:lnSpc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Конкурсы</a:t>
                      </a:r>
                    </a:p>
                    <a:p>
                      <a:pPr algn="l">
                        <a:lnSpc>
                          <a:spcPct val="145000"/>
                        </a:lnSpc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Выставки</a:t>
                      </a:r>
                    </a:p>
                    <a:p>
                      <a:pPr algn="l">
                        <a:lnSpc>
                          <a:spcPct val="145000"/>
                        </a:lnSpc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Круглый стол</a:t>
                      </a:r>
                    </a:p>
                    <a:p>
                      <a:pPr algn="l">
                        <a:lnSpc>
                          <a:spcPct val="145000"/>
                        </a:lnSpc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Консультации</a:t>
                      </a:r>
                    </a:p>
                    <a:p>
                      <a:pPr algn="l">
                        <a:lnSpc>
                          <a:spcPct val="145000"/>
                        </a:lnSpc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Практикумы</a:t>
                      </a:r>
                      <a:b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* Демонстрация занятий</a:t>
                      </a:r>
                      <a:b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 детьми</a:t>
                      </a:r>
                      <a:b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Семейная творческая</a:t>
                      </a:r>
                      <a:b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деятельность</a:t>
                      </a:r>
                      <a:b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Изготовление атрибутов для игр ПДД</a:t>
                      </a:r>
                      <a:b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*Выпуск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информационных страниц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275856" y="2060848"/>
          <a:ext cx="2486025" cy="4536504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486025"/>
              </a:tblGrid>
              <a:tr h="453650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ru-RU" sz="1400" b="1" dirty="0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Выставки</a:t>
                      </a:r>
                      <a:b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Дидактические игры</a:t>
                      </a:r>
                      <a:b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Сюжетно-ролевые игры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Индивидуальная 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</a:t>
                      </a:r>
                      <a:b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Беседы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Специально </a:t>
                      </a:r>
                      <a:b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организованные занятия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Коллективная 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*Театрализованные игры</a:t>
                      </a:r>
                      <a:b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*Чтение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произведений</a:t>
                      </a:r>
                      <a:endParaRPr lang="ru-RU" sz="14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6086475" y="1988840"/>
          <a:ext cx="2562225" cy="452628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562225"/>
              </a:tblGrid>
              <a:tr h="39604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ru-RU" sz="14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Семинары-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Практикумы</a:t>
                      </a:r>
                      <a:b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Организация </a:t>
                      </a:r>
                      <a:b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развивающей среды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Мастер - классы</a:t>
                      </a:r>
                    </a:p>
                    <a:p>
                      <a:pPr algn="l">
                        <a:lnSpc>
                          <a:spcPct val="150000"/>
                        </a:lnSpc>
                        <a:buFont typeface="Arial" charset="0"/>
                        <a:buNone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Консультации</a:t>
                      </a:r>
                      <a:b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 Создание банка </a:t>
                      </a:r>
                      <a:b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диагностического и </a:t>
                      </a:r>
                      <a:b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развивающего </a:t>
                      </a:r>
                      <a:b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инструментария(игры,</a:t>
                      </a:r>
                      <a:b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литература, упражнения)</a:t>
                      </a:r>
                      <a:b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*Педсоветы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top-bal.ru/pars_docs/refs/24/23320/23320_html_1541a09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5" y="476672"/>
            <a:ext cx="6696745" cy="57606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323612"/>
            <a:ext cx="4248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cs typeface="Times New Roman" pitchFamily="18" charset="0"/>
              </a:rPr>
              <a:t>            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556792"/>
            <a:ext cx="2376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052736"/>
            <a:ext cx="2448272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«Светофор и мы»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1052736"/>
            <a:ext cx="4320480" cy="2880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«Для чего нужны дорожные знаки?»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5616" y="404664"/>
            <a:ext cx="6480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НОД  на тему: 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9" name="Picture 5" descr="https://i.mycdn.me/image?t=0&amp;bid=838202303198&amp;id=838202303198&amp;plc=WEB&amp;tkn=*eZPNDsCTFRZta-yXz2kcV9mDMc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945" y="2348880"/>
            <a:ext cx="3142168" cy="25202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67591" name="Picture 7" descr="https://i.mycdn.me/image?t=3&amp;bid=838202387678&amp;id=838202387678&amp;plc=WEB&amp;tkn=*3SfLATZZfzpNMbUqUTFPX9dvGU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132856"/>
            <a:ext cx="3906989" cy="31616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sp>
        <p:nvSpPr>
          <p:cNvPr id="15" name="Прямоугольник 14"/>
          <p:cNvSpPr/>
          <p:nvPr/>
        </p:nvSpPr>
        <p:spPr>
          <a:xfrm rot="10800000" flipV="1">
            <a:off x="755576" y="5029580"/>
            <a:ext cx="31683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Днем и ночью я горю,</a:t>
            </a:r>
            <a:b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Всем сигналы подаю.</a:t>
            </a:r>
            <a:b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Есть три сигнала у меня.</a:t>
            </a:r>
            <a:b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 зовут меня друзья?</a:t>
            </a:r>
            <a:b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(Светофор)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04664"/>
            <a:ext cx="3168352" cy="57606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«Пешеходный переход».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404664"/>
            <a:ext cx="4608512" cy="57606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«Правила для пешеходов».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82" name="AutoShape 2" descr="https://apf.mail.ru/cgi-bin/readmsg/image-11-09-16-18-08-5.jpeg?id=14735993500000000816%3B0%3B1&amp;x-email=olusya73%40mail.ru&amp;exif=1&amp;bs=2717&amp;bl=2605996&amp;ct=image%2Fjpeg&amp;cn=image%252d11%252d09%252d16%252d18%252d08%252d5.jpe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4" name="AutoShape 4" descr="https://apf.mail.ru/cgi-bin/readmsg/image-11-09-16-18-08-5.jpeg?id=14735993500000000816%3B0%3B1&amp;x-email=olusya73%40mail.ru&amp;exif=1&amp;bs=2717&amp;bl=2605996&amp;ct=image%2Fjpeg&amp;cn=image%252d11%252d09%252d16%252d18%252d08%252d5.jpe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3528392" cy="396044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1687" name="AutoShape 7" descr="https://apf.mail.ru/cgi-bin/readmsg/image-11-09-16-18-10-3.jpeg?id=14735994330000000462%3B0%3B3&amp;x-email=olusya73%40mail.ru&amp;exif=1&amp;bs=2232251&amp;bl=1031347&amp;ct=image%2Fjpeg&amp;cn=image%252d11%252d09%252d16%252d18%252d10%252d3.jpe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68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340768"/>
            <a:ext cx="3814900" cy="504056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 rot="10800000" flipV="1">
            <a:off x="395536" y="5235951"/>
            <a:ext cx="3024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 запомните, друзья. </a:t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дороге нам нельзя </a:t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Бегать, прыгать и скакать </a:t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с мячом в футбол играть.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60648"/>
            <a:ext cx="3456384" cy="36004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«Транспорт нашего города»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260648"/>
            <a:ext cx="3816424" cy="36004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«Пешеходный переход»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3384376" cy="417646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764704"/>
            <a:ext cx="4104456" cy="511256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95536" y="5445225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Отойдите! Я — машина!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внутри меня — пружина!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 утра всегда она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весь день заведена.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60649"/>
            <a:ext cx="5670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Запомнить нужно знаки  дорожного движения.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2592288" cy="295232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980728"/>
            <a:ext cx="2808312" cy="374441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204864"/>
            <a:ext cx="2841780" cy="436510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23528" y="4293096"/>
            <a:ext cx="5670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«ДВИЖЕНИЕ ПРЯМО 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И НАПРАВО»</a:t>
            </a:r>
            <a:b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«За дорогою следи» - 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Отвлекла реклама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«Указатель впереди –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Вправо или прямо».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i.mycdn.me/image?t=3&amp;bid=838084904926&amp;id=838084904926&amp;plc=WEB&amp;tkn=*SSAo4x38Bceqgu73qolbnI6SNp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3096344" cy="47525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74756" name="Picture 4" descr="https://i.mycdn.me/image?t=3&amp;bid=838084906206&amp;id=838084906206&amp;plc=WEB&amp;tkn=*EXlZ-fBY7ZJgMk9LpXjY6UA3BS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4664"/>
            <a:ext cx="3816424" cy="54533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sp>
        <p:nvSpPr>
          <p:cNvPr id="6" name="Прямоугольник 5"/>
          <p:cNvSpPr/>
          <p:nvPr/>
        </p:nvSpPr>
        <p:spPr>
          <a:xfrm rot="10800000" flipV="1">
            <a:off x="5004047" y="6093296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ru-RU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04665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Использование компьютерных технологий позволяет: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836712"/>
            <a:ext cx="4283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Упростить показ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Сэкономить время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Заинтересовать дошкольников</a:t>
            </a:r>
          </a:p>
        </p:txBody>
      </p:sp>
      <p:sp>
        <p:nvSpPr>
          <p:cNvPr id="6" name="Двойная стрелка вверх/вниз 5"/>
          <p:cNvSpPr/>
          <p:nvPr/>
        </p:nvSpPr>
        <p:spPr>
          <a:xfrm flipH="1">
            <a:off x="6228184" y="764704"/>
            <a:ext cx="72008" cy="21602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4032448" cy="471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644008" y="1700808"/>
            <a:ext cx="4248472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Светофор сказал нам строго: — </a:t>
            </a:r>
          </a:p>
          <a:p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Осторожно, здесь дорога!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играйте, не шалите,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Просто стойте и смотрите!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Наверху зажегся красный: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Красный свет — всегда опасный!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Едут трактор и трамвай,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Эй, водитель не зевай!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Белой зеброй — переходы: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Ждут спокойно пешеходы.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Светофор сказал нам ясно —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Красный свет — идти опасно!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Светофор нам подмигнул,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Желтым глазом он моргнул.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Желтый свет и красный свет: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равно дороги нет!</a:t>
            </a:r>
            <a:endParaRPr lang="ru-RU" sz="1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4008" y="5013176"/>
            <a:ext cx="403244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машины встали в ряд,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Люди тоже ждут стоят.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Светофор зажег для нас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Свой зеленый добрый глаз.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Аккуратно, не спешим,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несемся, не бежим!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Подождав совсем немного</a:t>
            </a:r>
            <a:b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идем через дорогу!</a:t>
            </a:r>
            <a:endParaRPr lang="ru-RU" sz="1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980728"/>
            <a:ext cx="7344816" cy="5078313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</a:t>
            </a:r>
            <a:r>
              <a:rPr lang="ru-RU" dirty="0" smtClean="0">
                <a:solidFill>
                  <a:srgbClr val="002060"/>
                </a:solidFill>
              </a:rPr>
              <a:t>.Предъявление информации на экране компьютера в игровой форме вызывает у детей огромный интерес;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2</a:t>
            </a:r>
            <a:r>
              <a:rPr lang="ru-RU" dirty="0" smtClean="0">
                <a:solidFill>
                  <a:srgbClr val="002060"/>
                </a:solidFill>
              </a:rPr>
              <a:t>. несет в себе образный тип информации, понятный детям;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3</a:t>
            </a:r>
            <a:r>
              <a:rPr lang="ru-RU" dirty="0" smtClean="0">
                <a:solidFill>
                  <a:srgbClr val="002060"/>
                </a:solidFill>
              </a:rPr>
              <a:t>. движения, звук, мультипликация надолго привлекает внимание ребенка;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4</a:t>
            </a:r>
            <a:r>
              <a:rPr lang="ru-RU" dirty="0" smtClean="0">
                <a:solidFill>
                  <a:srgbClr val="002060"/>
                </a:solidFill>
              </a:rPr>
              <a:t>. проблемные задачи, поощрение ребенка при их правильном решении самим компьютером являются стимулом познавательной активности детей;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5</a:t>
            </a:r>
            <a:r>
              <a:rPr lang="ru-RU" dirty="0" smtClean="0">
                <a:solidFill>
                  <a:srgbClr val="002060"/>
                </a:solidFill>
              </a:rPr>
              <a:t>. предоставляет возможность индивидуализации обучения;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6</a:t>
            </a:r>
            <a:r>
              <a:rPr lang="ru-RU" dirty="0" smtClean="0">
                <a:solidFill>
                  <a:srgbClr val="002060"/>
                </a:solidFill>
              </a:rPr>
              <a:t>. в процессе своей деятельности за компьютером ребенок приобретает уверенность в себе, в том, что он многое может;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7</a:t>
            </a:r>
            <a:r>
              <a:rPr lang="ru-RU" dirty="0" smtClean="0">
                <a:solidFill>
                  <a:srgbClr val="002060"/>
                </a:solidFill>
              </a:rPr>
              <a:t>. позволяет моделировать такие жизненные ситуации, которые нельзя увидеть в повседневной жизни (полет ракеты, половодье, неожиданные и необычные эффекты);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8</a:t>
            </a:r>
            <a:r>
              <a:rPr lang="ru-RU" dirty="0" smtClean="0">
                <a:solidFill>
                  <a:srgbClr val="002060"/>
                </a:solidFill>
              </a:rPr>
              <a:t>. компьютер очень «терпелив», никогда не ругает ребенка за ошибки, а ждет, пока он сам исправит их.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9</a:t>
            </a:r>
            <a:r>
              <a:rPr lang="ru-RU" dirty="0" smtClean="0">
                <a:solidFill>
                  <a:srgbClr val="002060"/>
                </a:solidFill>
              </a:rPr>
              <a:t>. Сегодня компьютерные игры все более широко применяются для решения образовательных задач.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88641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сравнению с традиционными формами обучения детей,  компьютерная технология  обладает рядом преимуществ: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7545" y="548681"/>
            <a:ext cx="7776864" cy="252028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Проект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«Осторожно, здесь дорога!»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99592" y="2780929"/>
            <a:ext cx="6211213" cy="223224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Пешеходы не идут,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машины тоже ждут!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Светофор моргнул и – раз!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 зажег зеленый глаз!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http://mdou162.ucoz.ru/1/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8244" y="3111014"/>
            <a:ext cx="3918211" cy="27662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7704" y="332656"/>
            <a:ext cx="4104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Принципы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764704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Работая с детьми, использую следующие принципы воспитания и обучения:</a:t>
            </a: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23528" y="1196752"/>
            <a:ext cx="1800200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единство</a:t>
            </a:r>
          </a:p>
        </p:txBody>
      </p:sp>
      <p:sp>
        <p:nvSpPr>
          <p:cNvPr id="6" name="Овал 5"/>
          <p:cNvSpPr/>
          <p:nvPr/>
        </p:nvSpPr>
        <p:spPr>
          <a:xfrm>
            <a:off x="2267744" y="1196752"/>
            <a:ext cx="2304256" cy="8423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постепенность</a:t>
            </a:r>
          </a:p>
        </p:txBody>
      </p:sp>
      <p:sp>
        <p:nvSpPr>
          <p:cNvPr id="7" name="Овал 6"/>
          <p:cNvSpPr/>
          <p:nvPr/>
        </p:nvSpPr>
        <p:spPr>
          <a:xfrm>
            <a:off x="4644008" y="1196752"/>
            <a:ext cx="2088232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доступность</a:t>
            </a:r>
            <a:endParaRPr lang="ru-RU" sz="1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804248" y="1196752"/>
            <a:ext cx="2088232" cy="8423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наглядность.</a:t>
            </a:r>
            <a:endParaRPr lang="ru-RU" sz="1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2132856"/>
            <a:ext cx="77048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Принцип дистанции</a:t>
            </a:r>
            <a:r>
              <a:rPr lang="ru-RU" sz="1100" b="1" dirty="0" smtClean="0">
                <a:solidFill>
                  <a:srgbClr val="C00000"/>
                </a:solidFill>
              </a:rPr>
              <a:t>.</a:t>
            </a:r>
            <a:r>
              <a:rPr lang="ru-RU" sz="1100" dirty="0" smtClean="0"/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Развивающую среду надо спланировать таким образом, чтобы в игровой деятельности у детей была дистанция дальнего и ближнего взаимодействия, а также места уединения.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Принцип активности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Развивающая среда по ознакомлению с ПДД создается таким образом, чтобы вызвать у детей познавательный интерес. Развивающая среда размещается на стенах, ленточных столах, на полу, на шкафчиках детей (рисунки детей, картинки с изображением знаков дорожного движения). При создании среды учитываются цветовая гамма, освещение помещения, звуковые эффекты. 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Принцип стабильности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— динамичности развивающей среды заключается в том, что ребенок постоянно меняется (его интересы, потребности), следовательно, должна меняться и окружающая его среда. Поэтому необходимо предоставить ребенку возможность менять ПДД в детском саду развивающую среду в соответствии со своими вкусами, желаниями и настроением. Стабильность принципа проявляется в постоянной группе детей.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Принцип комплексирования и гибкого зонирования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Этот принцип вплотную примыкает к предыдущему принципу. Среда должна планироваться таким образом, чтобы дети могли заниматься одновременно каждый своим любимым делом, не мешая друг другу. Иными словами, пространство должно не только позволять ребенку искать и осваивать истину, но и «уходить» от нее в фантазию. Строить такую среду помогают разные перегородки, ниши. 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Принцип эмоциогенности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развивающей среды, индивидуальной комфортности и эмоционального благополучия каждого ребенка и взрослого. Развивающая среда должна давать детям разнообразные, меняющиеся впечатления, при этом должны учитываться и интересы взрослых и других детей. 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Принцип открытости — закрытости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Этот принцип проявляется в нашем дошкольном учреждении в том, что родители воспитанников принимают активное участие в образовательном процессе: помогают в создании развивающей среды, принимают участие в занятиях.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Принцип учета половых и возрастных различий детей.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Среда планируется таким образом, что позволяет проявлять свои склонности и интересы в соответствии с принятыми в обществе эталонами мужественности и женственности. Это проявляется при организации сюжетно- ролевых игр (распределение ролей по половому признаку).</a:t>
            </a:r>
          </a:p>
          <a:p>
            <a:pPr>
              <a:buFont typeface="Arial" pitchFamily="34" charset="0"/>
              <a:buChar char="•"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332656"/>
            <a:ext cx="7128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Правила дорожного движения – это жизненная необходимость или ограничение свободы действий?</a:t>
            </a:r>
          </a:p>
          <a:p>
            <a:pPr algn="ctr"/>
            <a:endParaRPr lang="ru-RU" sz="3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http://www.michurinsk.ru/images/news/12967_operaciya_yunyy_peshehod_v_michurinske_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204864"/>
            <a:ext cx="5472608" cy="33843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62010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"/>
            <a:ext cx="5760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 уголок по ПДД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78850" name="Picture 2" descr="https://i.mycdn.me/image?t=3&amp;bid=838202288094&amp;id=838202288094&amp;plc=WEB&amp;tkn=*XSujyPvNfxuEPsQBERTXhVomMV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2662553" cy="4768752"/>
          </a:xfrm>
          <a:prstGeom prst="rect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</p:pic>
      <p:pic>
        <p:nvPicPr>
          <p:cNvPr id="78852" name="Picture 4" descr="https://i.mycdn.me/image?t=3&amp;bid=838202304734&amp;id=838202304734&amp;plc=WEB&amp;tkn=*etGnEz92K1gFaPvg4Atn4TseDJ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412776"/>
            <a:ext cx="3240359" cy="2811065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</p:pic>
      <p:pic>
        <p:nvPicPr>
          <p:cNvPr id="78854" name="Picture 6" descr="https://i.mycdn.me/image?t=3&amp;bid=838202307294&amp;id=838202307294&amp;plc=WEB&amp;tkn=*C3IQNgJGAtYO013OyWMtrZmHu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509120"/>
            <a:ext cx="3560395" cy="208823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203848" y="692696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«Правила дорожные – они совсем не сложные»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88224" y="2132856"/>
            <a:ext cx="2376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Шуршат по дорогам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Веселые шины,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Спешат по дорогам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Машины, машины.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1835696" y="188954"/>
            <a:ext cx="48245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57375" algn="l"/>
              </a:tabLst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 с родителями.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7827" name="Picture 3" descr="https://i.mycdn.me/image?t=3&amp;bid=838200034526&amp;id=838200034526&amp;plc=WEB&amp;tkn=*I7XJazIG5TSqINXuyMOLY6T4b7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2693700" cy="446449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77829" name="Picture 5" descr="https://i.mycdn.me/image?t=3&amp;bid=838200035550&amp;id=838200035550&amp;plc=WEB&amp;tkn=*H1PuiYWy2sa1jT-hakZ-PoAl03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75856" y="1844824"/>
            <a:ext cx="2448272" cy="439248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77831" name="Picture 7" descr="https://i.mycdn.me/image?t=3&amp;bid=838201942494&amp;id=838201942494&amp;plc=WEB&amp;tkn=*hVQQhMFFS3BHhyogc6QaOtKiRJ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484784"/>
            <a:ext cx="2844974" cy="448072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sp>
        <p:nvSpPr>
          <p:cNvPr id="6" name="Прямоугольник 5"/>
          <p:cNvSpPr/>
          <p:nvPr/>
        </p:nvSpPr>
        <p:spPr>
          <a:xfrm rot="10800000" flipV="1">
            <a:off x="539552" y="6129300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764704"/>
            <a:ext cx="62646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Необходимо побудить родителей задуматься о том, что соблюдение ПДД самое главное для сохранения жизни и здоровья их детей.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6368"/>
            <a:ext cx="6192688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5085184"/>
            <a:ext cx="7560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Кто нарушает правила дорожного движения?</a:t>
            </a:r>
            <a:endParaRPr lang="ru-RU" sz="4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241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9622" y="689715"/>
            <a:ext cx="7092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Monotype Corsiva" panose="03010101010201010101" pitchFamily="66" charset="0"/>
              </a:rPr>
              <a:t>Назовите номера тех пешеходов, которые нарушают правила </a:t>
            </a:r>
            <a:r>
              <a:rPr lang="ru-RU" sz="32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дорожного движения?</a:t>
            </a:r>
            <a:endParaRPr lang="ru-RU" sz="32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5856" y="116632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Викторина</a:t>
            </a:r>
            <a:endParaRPr lang="ru-RU" sz="4000" b="1" u="sng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http://img0.liveinternet.ru/images/attach/c/0/42/232/42232696_pravila_dorozhnogo_dvizhen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00808"/>
            <a:ext cx="6408712" cy="4176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1054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6859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19716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85" y="4437112"/>
            <a:ext cx="172819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691950"/>
            <a:ext cx="55446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«Пешеходики»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Почему дорога является опасным местом?</a:t>
            </a:r>
            <a:endParaRPr lang="ru-RU" sz="2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2636912"/>
            <a:ext cx="42484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«Юные водители»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Что будет если играть на дороге?</a:t>
            </a:r>
            <a:endParaRPr lang="ru-RU" sz="2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6170" y="4941168"/>
            <a:ext cx="50879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«Светофорчики»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Зачем необходимо знать дорожные знаки?</a:t>
            </a:r>
            <a:endParaRPr lang="ru-RU" sz="2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60" y="107175"/>
            <a:ext cx="524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Команды детей</a:t>
            </a:r>
            <a:endParaRPr lang="ru-RU" sz="3200" b="1" u="sng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882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462770305"/>
              </p:ext>
            </p:extLst>
          </p:nvPr>
        </p:nvGraphicFramePr>
        <p:xfrm>
          <a:off x="827584" y="980728"/>
          <a:ext cx="763284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31640" y="44624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Роли в проекте</a:t>
            </a:r>
            <a:endParaRPr lang="ru-RU" sz="4000" b="1" u="sng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391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260648"/>
            <a:ext cx="5065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Самостоятельная деятельность детей в группе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900" name="Picture 4" descr="https://i.mycdn.me/image?t=3&amp;bid=838084878814&amp;id=838084878814&amp;plc=WEB&amp;tkn=*M9IArEOMTeVXYtpa9DgWgjh7_j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1584176" cy="31049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80902" name="Picture 6" descr="https://i.mycdn.me/image?t=3&amp;bid=838084879582&amp;id=838084879582&amp;plc=WEB&amp;tkn=*oYcvUOGMozDjI7PeD18PYtcmBW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836712"/>
            <a:ext cx="1944216" cy="28083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80904" name="Picture 8" descr="https://i.mycdn.me/image?t=3&amp;bid=838084904670&amp;id=838084904670&amp;plc=WEB&amp;tkn=*lAEO4iBcsjC-LUjBJ6lGeuF-U0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836712"/>
            <a:ext cx="1697646" cy="289654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80906" name="Picture 10" descr="https://i.mycdn.me/image?t=3&amp;bid=838200027870&amp;id=838084903902&amp;plc=WEB&amp;tkn=*run7R0BARRHBgKTzFKk7DdtdWe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427981" y="836712"/>
            <a:ext cx="1656185" cy="288032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62466" name="Picture 2" descr="https://i.mycdn.me/image?t=3&amp;bid=838219743710&amp;id=838219743710&amp;plc=WEB&amp;tkn=*TM8n_pmGXiNIZR6NliNz2dOQ9d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149080"/>
            <a:ext cx="2376264" cy="2016224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62468" name="Picture 4" descr="https://i.mycdn.me/image?t=3&amp;bid=838219757278&amp;id=838219757278&amp;plc=WEB&amp;tkn=*yZHzh9vk6S_ixiVLWJxng2AevL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4077072"/>
            <a:ext cx="4096455" cy="230425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2996952"/>
            <a:ext cx="3384376" cy="95410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Чтобы закрепить знания  правил дорожного движения, я организовала выставку детских рисунков  по данной теме</a:t>
            </a:r>
            <a:endParaRPr lang="ru-RU" sz="1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08720"/>
            <a:ext cx="2553072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085184"/>
            <a:ext cx="219303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2337048" cy="169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437112"/>
            <a:ext cx="2409056" cy="207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0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Выставка творческих работ и рисунков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636912"/>
            <a:ext cx="273630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 descr="https://i.mycdn.me/image?t=3&amp;bid=838228699614&amp;id=838228699614&amp;plc=WEB&amp;tkn=*PXyk4nl3k_pkebZraglwgZcekU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476672"/>
            <a:ext cx="3152351" cy="1989222"/>
          </a:xfrm>
          <a:prstGeom prst="rect">
            <a:avLst/>
          </a:prstGeom>
          <a:noFill/>
        </p:spPr>
      </p:pic>
      <p:pic>
        <p:nvPicPr>
          <p:cNvPr id="60420" name="Picture 4" descr="https://i.mycdn.me/image?t=3&amp;bid=838228703710&amp;id=838228703710&amp;plc=WEB&amp;tkn=*1Zzw8vnJKJvWrjo_ZxLPUluGg9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3356992"/>
            <a:ext cx="2088232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4909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7772400" cy="178010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b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Формирование у детей навыков осознанного безопасного поведения на улице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 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 Дать детям необходимые знания о правилах дорожного движения</a:t>
            </a:r>
            <a:b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 Развивать умения  применять полученные знания в повседневной жизни</a:t>
            </a:r>
            <a:b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 </a:t>
            </a:r>
            <a:r>
              <a:rPr lang="ru-RU" sz="2000" dirty="0" smtClean="0">
                <a:solidFill>
                  <a:srgbClr val="002060"/>
                </a:solidFill>
              </a:rPr>
              <a:t>Выработать систему воспитательно-образовательной работы.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 Воспитывать осознанное отношение к собственной безопасности, потребность в соблюдении правил дорожного движения </a:t>
            </a:r>
            <a:b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077072"/>
            <a:ext cx="7480920" cy="1889223"/>
          </a:xfrm>
        </p:spPr>
        <p:txBody>
          <a:bodyPr>
            <a:normAutofit/>
          </a:bodyPr>
          <a:lstStyle/>
          <a:p>
            <a:pPr algn="ctr"/>
            <a:r>
              <a:rPr lang="ru-RU" sz="21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21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endParaRPr lang="ru-RU" sz="1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528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3551560" cy="5040560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340768"/>
            <a:ext cx="3816424" cy="5040560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835696" y="332656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«Мои друзья – дорожные знаки»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04664"/>
            <a:ext cx="7560840" cy="5139869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Итог проекта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В ходе реализации проекта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«Осторожно, здесь дорога!»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предполагаемые результаты были достигнуты: мы обогатили опыт детей, создали необходимые условия в группе для работы по предупреждению детского травматизма на дорогах, повысили компетентности родителей в обеспечении безопасной жизнедеятельности детей путем использования разных методов и приемов. Собрали богатый материал по безопасности дорожного движения и обобщили как опыт работы по данному проекту.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В период работы над проектом пополнился словарный запас детей. На протяжении всего проекта у детей сформировалось стремление к познанию объектов окружающего мира, научились делать простые выводы, устанавливать причинно – следственные связи; дети стали уверенно отличать и называть правила дорожного движения, на улице. Просвещение родителей дало большой плюс в социальном воспитании детей группы.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0839"/>
            <a:ext cx="4536504" cy="495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5469769"/>
            <a:ext cx="6552728" cy="954107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Соблюдайте правила дорожного движения!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Удачи   Всем   Вам!!!</a:t>
            </a:r>
            <a:endParaRPr lang="ru-RU" sz="2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741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611560" y="785688"/>
            <a:ext cx="7704856" cy="400109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МЕТОДЫ И ТЕХНОЛОГИИ,                ПРИМЕНЯЕМЫЕ В РАБОТЕ С ДЕТЬМИ: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lang="ru-RU" sz="32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*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Интерактивный метод обучения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*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Моделирование опасных и безопасных дорожных ситуаций.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*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Технология игрового обучения.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*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Метод проектов.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*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Метод наблюдения и беседы.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freeppt4u.com/u/storage/ppt_13725/570b-1401980599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7620000" cy="5715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589240"/>
            <a:ext cx="6512511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260648"/>
            <a:ext cx="5733256" cy="50405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ПЛАН ПРОЕКТА: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683568" y="836712"/>
          <a:ext cx="7344816" cy="5882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48272"/>
                <a:gridCol w="2448272"/>
                <a:gridCol w="2448272"/>
              </a:tblGrid>
              <a:tr h="5234568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</a:t>
                      </a:r>
                      <a:r>
                        <a:rPr lang="en-US" sz="18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этап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Подготовительный</a:t>
                      </a: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Анкетирование родителей по теме «Для чего нам ПДД»;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сбор информации; </a:t>
                      </a: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8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подбор дидактического и методического материала; </a:t>
                      </a: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подвижных игр;</a:t>
                      </a:r>
                      <a:r>
                        <a:rPr lang="ru-RU" sz="18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ru-RU" sz="1800" b="1" kern="1200" baseline="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аудио и видеоматериалов по теме «Соблюдай правила дорожного движения».</a:t>
                      </a:r>
                    </a:p>
                    <a:p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</a:t>
                      </a:r>
                      <a:r>
                        <a:rPr lang="en-US" sz="18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этап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        Основной</a:t>
                      </a:r>
                      <a:br>
                        <a:rPr lang="ru-RU" sz="18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ru-RU" sz="1100" b="1" u="sng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Работа с детьми:</a:t>
                      </a:r>
                      <a:endParaRPr lang="ru-RU" sz="11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1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Проведение НОД  на тему: «Светофор и мы»; </a:t>
                      </a:r>
                      <a:b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«Для чего нужны дорожные знаки?»;  </a:t>
                      </a:r>
                      <a:b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«Правила для пешеходов и пассажиров»; «Транспорт нашего города»; «Помни правила ГАИ, это правила твои»; «Пешеходный переход».</a:t>
                      </a:r>
                    </a:p>
                    <a:p>
                      <a:r>
                        <a:rPr lang="ru-RU" sz="11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Экскурсия к проезжей части, где находиться светофор и пешеходная дорожка.</a:t>
                      </a:r>
                    </a:p>
                    <a:p>
                      <a:r>
                        <a:rPr lang="ru-RU" sz="1100" b="1" u="none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ru-RU" sz="1100" b="1" u="sng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Работа с родителями:</a:t>
                      </a:r>
                    </a:p>
                    <a:p>
                      <a:r>
                        <a:rPr lang="ru-RU" sz="11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Консультации на тему: «Берегите жизнь ребенка!»; </a:t>
                      </a:r>
                      <a:b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«Почему не мамины руки?».</a:t>
                      </a:r>
                    </a:p>
                    <a:p>
                      <a:r>
                        <a:rPr lang="ru-RU" sz="11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Игра «Колесо истории»</a:t>
                      </a:r>
                      <a:b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Дни открытых дверей.</a:t>
                      </a:r>
                      <a:b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Анкетирование.</a:t>
                      </a:r>
                      <a:b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Показ открытых занятий.</a:t>
                      </a:r>
                    </a:p>
                    <a:p>
                      <a:r>
                        <a:rPr lang="ru-RU" sz="1100" b="1" u="none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ru-RU" sz="1100" b="1" u="sng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Работа с педагогами:</a:t>
                      </a:r>
                    </a:p>
                    <a:p>
                      <a:r>
                        <a:rPr lang="ru-RU" sz="11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Помощь в подборе материала для чтения детям.</a:t>
                      </a:r>
                    </a:p>
                    <a:p>
                      <a:r>
                        <a:rPr lang="ru-RU" sz="11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Помощь в подборе дидактических игр по данной теме.</a:t>
                      </a:r>
                    </a:p>
                    <a:p>
                      <a:r>
                        <a:rPr lang="ru-RU" sz="11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1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Организация совместных викторин, занятий - развлечений, игр, соревнований.</a:t>
                      </a:r>
                    </a:p>
                    <a:p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FF00"/>
                          </a:solidFill>
                        </a:rPr>
                        <a:t>         </a:t>
                      </a:r>
                      <a:r>
                        <a:rPr lang="en-US" sz="18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III</a:t>
                      </a:r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этап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Заключительный</a:t>
                      </a: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Проведение занятия - развлечения «Автостоп».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Выставка рисунков, аппликаций по проекту.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Газета для родителей «Поговорим о ПДД».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Презентация проекта.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Детская презентация проекта.</a:t>
                      </a:r>
                    </a:p>
                    <a:p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7992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</a:rPr>
              <a:t>В содержание проектной деятельности могут входить: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052736"/>
            <a:ext cx="216024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-эксперементально-исследовательская деятельность;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1124744"/>
            <a:ext cx="208823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-изобразительная деятельность;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1124744"/>
            <a:ext cx="172819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-театральная деятельность;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52320" y="1052736"/>
            <a:ext cx="144016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</a:rPr>
              <a:t>-</a:t>
            </a:r>
            <a:r>
              <a:rPr lang="ru-RU" sz="1600" b="1" dirty="0" smtClean="0">
                <a:solidFill>
                  <a:srgbClr val="002060"/>
                </a:solidFill>
              </a:rPr>
              <a:t>создание газет, альбомов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2348880"/>
            <a:ext cx="316835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</a:rPr>
              <a:t>-создание газет, альбомов;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2492896"/>
            <a:ext cx="151216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</a:rPr>
              <a:t>-конкурсы, викторины;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04248" y="2636912"/>
            <a:ext cx="14401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</a:rPr>
              <a:t>-выставки;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11960" y="4077072"/>
            <a:ext cx="309634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</a:rPr>
              <a:t>-праздники и развлечения</a:t>
            </a:r>
            <a:r>
              <a:rPr lang="ru-RU" dirty="0" smtClean="0"/>
              <a:t>.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1331640" y="980728"/>
            <a:ext cx="28803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трелка вниз 14"/>
          <p:cNvSpPr/>
          <p:nvPr/>
        </p:nvSpPr>
        <p:spPr>
          <a:xfrm flipH="1">
            <a:off x="3590176" y="692696"/>
            <a:ext cx="45719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низ 15"/>
          <p:cNvSpPr/>
          <p:nvPr/>
        </p:nvSpPr>
        <p:spPr>
          <a:xfrm>
            <a:off x="1619672" y="692696"/>
            <a:ext cx="45719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 вниз 16"/>
          <p:cNvSpPr/>
          <p:nvPr/>
        </p:nvSpPr>
        <p:spPr>
          <a:xfrm flipH="1">
            <a:off x="5940151" y="692696"/>
            <a:ext cx="45719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6876256" y="620688"/>
            <a:ext cx="576064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5076056" y="620688"/>
            <a:ext cx="72008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2411760" y="692696"/>
            <a:ext cx="504056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/>
          <p:nvPr/>
        </p:nvCxnSpPr>
        <p:spPr>
          <a:xfrm rot="16200000" flipH="1">
            <a:off x="4139952" y="1484784"/>
            <a:ext cx="3456384" cy="1728192"/>
          </a:xfrm>
          <a:prstGeom prst="bentConnector3">
            <a:avLst>
              <a:gd name="adj1" fmla="val 4614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37"/>
          <p:cNvCxnSpPr/>
          <p:nvPr/>
        </p:nvCxnSpPr>
        <p:spPr>
          <a:xfrm rot="16200000" flipH="1">
            <a:off x="5940152" y="1268760"/>
            <a:ext cx="2016224" cy="7200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764705"/>
            <a:ext cx="6624736" cy="4401205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Ожидаемые результаты: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    </a:t>
            </a:r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В ходе реализации проекта дети не только получат необходимые знания о правилах дорожного движения, но и смогут сформировать интерес к проблеме собственной безопасности, сформируют навыки соблюдения правил дорожного движения в различных ситуациях.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Содержимое 3"/>
          <p:cNvGraphicFramePr>
            <a:graphicFrameLocks noGrp="1"/>
          </p:cNvGraphicFramePr>
          <p:nvPr/>
        </p:nvGraphicFramePr>
        <p:xfrm>
          <a:off x="1216024" y="1340768"/>
          <a:ext cx="7244407" cy="4176463"/>
        </p:xfrm>
        <a:graphic>
          <a:graphicData uri="http://schemas.openxmlformats.org/presentationml/2006/ole">
            <p:oleObj spid="_x0000_s35842" r:id="rId3" imgW="8327858" imgH="4627265" progId="Excel.Sheet.8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43808" y="548680"/>
            <a:ext cx="2576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Диагностика</a:t>
            </a:r>
            <a:endParaRPr lang="ru-RU" sz="28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1126</TotalTime>
  <Words>1002</Words>
  <Application>Microsoft Office PowerPoint</Application>
  <PresentationFormat>Экран (4:3)</PresentationFormat>
  <Paragraphs>175</Paragraphs>
  <Slides>32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Трек</vt:lpstr>
      <vt:lpstr>Лист Microsoft Office Excel 97-2003</vt:lpstr>
      <vt:lpstr>Слайд 1</vt:lpstr>
      <vt:lpstr>                     Проект «Осторожно, здесь дорога!» </vt:lpstr>
      <vt:lpstr>Цель проекта:   Формирование у детей навыков осознанного безопасного поведения на улице.   Задачи:  -  Дать детям необходимые знания о правилах дорожного движения -  Развивать умения  применять полученные знания в повседневной жизни -  Выработать систему воспитательно-образовательной работы.  -  Воспитывать осознанное отношение к собственной безопасности, потребность в соблюдении правил дорожного движения 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Автомобили, автомобили – буквально все заполонили…</dc:title>
  <dc:creator>user301</dc:creator>
  <cp:lastModifiedBy>Admin</cp:lastModifiedBy>
  <cp:revision>110</cp:revision>
  <dcterms:created xsi:type="dcterms:W3CDTF">2013-09-25T23:08:33Z</dcterms:created>
  <dcterms:modified xsi:type="dcterms:W3CDTF">2019-05-18T17:49:21Z</dcterms:modified>
</cp:coreProperties>
</file>