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5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 varScale="1">
        <p:scale>
          <a:sx n="52" d="100"/>
          <a:sy n="52" d="100"/>
        </p:scale>
        <p:origin x="-20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Успевамость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65</c:v>
                </c:pt>
                <c:pt idx="1">
                  <c:v>70</c:v>
                </c:pt>
                <c:pt idx="2">
                  <c:v>72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балл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2016-2017</c:v>
                </c:pt>
                <c:pt idx="1">
                  <c:v>2017-2018</c:v>
                </c:pt>
                <c:pt idx="2">
                  <c:v>2018-2019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3.8</c:v>
                </c:pt>
                <c:pt idx="1">
                  <c:v>4.2</c:v>
                </c:pt>
                <c:pt idx="2">
                  <c:v>4.3</c:v>
                </c:pt>
              </c:numCache>
            </c:numRef>
          </c:val>
        </c:ser>
        <c:axId val="108462464"/>
        <c:axId val="108464000"/>
      </c:barChart>
      <c:catAx>
        <c:axId val="108462464"/>
        <c:scaling>
          <c:orientation val="minMax"/>
        </c:scaling>
        <c:axPos val="b"/>
        <c:tickLblPos val="nextTo"/>
        <c:crossAx val="108464000"/>
        <c:crosses val="autoZero"/>
        <c:auto val="1"/>
        <c:lblAlgn val="ctr"/>
        <c:lblOffset val="100"/>
      </c:catAx>
      <c:valAx>
        <c:axId val="108464000"/>
        <c:scaling>
          <c:orientation val="minMax"/>
        </c:scaling>
        <c:axPos val="l"/>
        <c:majorGridlines/>
        <c:numFmt formatCode="General" sourceLinked="1"/>
        <c:tickLblPos val="nextTo"/>
        <c:crossAx val="10846246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1C02FF-0C9F-4519-AB3A-73ACD5FD52D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4F13943-FEC5-471F-BFA2-C404DB9C029A}">
      <dgm:prSet/>
      <dgm:spPr/>
      <dgm:t>
        <a:bodyPr/>
        <a:lstStyle/>
        <a:p>
          <a:pPr rtl="0"/>
          <a:r>
            <a:rPr lang="ru-RU" dirty="0" smtClean="0"/>
            <a:t>В основе информатизации образования лежит освоение новых информационно-коммуникационных технологий (ИКТ), которое невозможно без целенаправленной, специально организованной, систематической методической поддержки. Наличие технологии само по себе не приводит к изменениям в работе учебного заведения. Чтобы эти изменения произошли, нужны методические разработки и умение их распространять. </a:t>
          </a:r>
        </a:p>
        <a:p>
          <a:pPr rtl="0"/>
          <a:endParaRPr lang="ru-RU" dirty="0"/>
        </a:p>
      </dgm:t>
    </dgm:pt>
    <dgm:pt modelId="{79E73DB3-1882-4143-81A2-4A3CACECDFE8}" type="parTrans" cxnId="{1674A970-B5FE-4F5B-AD9F-2238739D0BFC}">
      <dgm:prSet/>
      <dgm:spPr/>
      <dgm:t>
        <a:bodyPr/>
        <a:lstStyle/>
        <a:p>
          <a:endParaRPr lang="ru-RU"/>
        </a:p>
      </dgm:t>
    </dgm:pt>
    <dgm:pt modelId="{A0593D4A-CB93-4BD5-BB86-2CDF6CEE7FBA}" type="sibTrans" cxnId="{1674A970-B5FE-4F5B-AD9F-2238739D0BFC}">
      <dgm:prSet/>
      <dgm:spPr/>
      <dgm:t>
        <a:bodyPr/>
        <a:lstStyle/>
        <a:p>
          <a:endParaRPr lang="ru-RU"/>
        </a:p>
      </dgm:t>
    </dgm:pt>
    <dgm:pt modelId="{95EC525E-B56F-4F09-BEC9-21D94499DDF5}" type="pres">
      <dgm:prSet presAssocID="{481C02FF-0C9F-4519-AB3A-73ACD5FD52D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ACFD72-47FB-4AE4-8906-20F619927334}" type="pres">
      <dgm:prSet presAssocID="{C4F13943-FEC5-471F-BFA2-C404DB9C029A}" presName="circle1" presStyleLbl="node1" presStyleIdx="0" presStyleCnt="1"/>
      <dgm:spPr/>
    </dgm:pt>
    <dgm:pt modelId="{87242730-EC8D-41FD-8564-5F78AEA53F37}" type="pres">
      <dgm:prSet presAssocID="{C4F13943-FEC5-471F-BFA2-C404DB9C029A}" presName="space" presStyleCnt="0"/>
      <dgm:spPr/>
    </dgm:pt>
    <dgm:pt modelId="{D3C4D897-57E1-448C-A890-2803996956AB}" type="pres">
      <dgm:prSet presAssocID="{C4F13943-FEC5-471F-BFA2-C404DB9C029A}" presName="rect1" presStyleLbl="alignAcc1" presStyleIdx="0" presStyleCnt="1" custScaleY="98734"/>
      <dgm:spPr/>
      <dgm:t>
        <a:bodyPr/>
        <a:lstStyle/>
        <a:p>
          <a:endParaRPr lang="ru-RU"/>
        </a:p>
      </dgm:t>
    </dgm:pt>
    <dgm:pt modelId="{90D6E429-3687-4A27-943C-89B09AE31B9F}" type="pres">
      <dgm:prSet presAssocID="{C4F13943-FEC5-471F-BFA2-C404DB9C029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4A970-B5FE-4F5B-AD9F-2238739D0BFC}" srcId="{481C02FF-0C9F-4519-AB3A-73ACD5FD52D0}" destId="{C4F13943-FEC5-471F-BFA2-C404DB9C029A}" srcOrd="0" destOrd="0" parTransId="{79E73DB3-1882-4143-81A2-4A3CACECDFE8}" sibTransId="{A0593D4A-CB93-4BD5-BB86-2CDF6CEE7FBA}"/>
    <dgm:cxn modelId="{2DC9A9E3-CBE4-4DD4-B764-71F5B48AC811}" type="presOf" srcId="{C4F13943-FEC5-471F-BFA2-C404DB9C029A}" destId="{90D6E429-3687-4A27-943C-89B09AE31B9F}" srcOrd="1" destOrd="0" presId="urn:microsoft.com/office/officeart/2005/8/layout/target3"/>
    <dgm:cxn modelId="{EDCB94F5-E70F-4E4D-8B9A-EBD1FAE61582}" type="presOf" srcId="{C4F13943-FEC5-471F-BFA2-C404DB9C029A}" destId="{D3C4D897-57E1-448C-A890-2803996956AB}" srcOrd="0" destOrd="0" presId="urn:microsoft.com/office/officeart/2005/8/layout/target3"/>
    <dgm:cxn modelId="{5523E92D-90D4-45DC-99C8-52A16109B635}" type="presOf" srcId="{481C02FF-0C9F-4519-AB3A-73ACD5FD52D0}" destId="{95EC525E-B56F-4F09-BEC9-21D94499DDF5}" srcOrd="0" destOrd="0" presId="urn:microsoft.com/office/officeart/2005/8/layout/target3"/>
    <dgm:cxn modelId="{D8A67D2A-EE1A-47D0-9B93-A06564934EB9}" type="presParOf" srcId="{95EC525E-B56F-4F09-BEC9-21D94499DDF5}" destId="{0AACFD72-47FB-4AE4-8906-20F619927334}" srcOrd="0" destOrd="0" presId="urn:microsoft.com/office/officeart/2005/8/layout/target3"/>
    <dgm:cxn modelId="{D59C589D-AE8C-4B3C-80F1-31A361E38080}" type="presParOf" srcId="{95EC525E-B56F-4F09-BEC9-21D94499DDF5}" destId="{87242730-EC8D-41FD-8564-5F78AEA53F37}" srcOrd="1" destOrd="0" presId="urn:microsoft.com/office/officeart/2005/8/layout/target3"/>
    <dgm:cxn modelId="{9BD62392-0F6E-4A23-8C8B-20C3439BB988}" type="presParOf" srcId="{95EC525E-B56F-4F09-BEC9-21D94499DDF5}" destId="{D3C4D897-57E1-448C-A890-2803996956AB}" srcOrd="2" destOrd="0" presId="urn:microsoft.com/office/officeart/2005/8/layout/target3"/>
    <dgm:cxn modelId="{FA0FD31C-DB79-4728-9356-EF255DCA53C7}" type="presParOf" srcId="{95EC525E-B56F-4F09-BEC9-21D94499DDF5}" destId="{90D6E429-3687-4A27-943C-89B09AE31B9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C30D7-4392-4E32-9CF0-09745737F5A8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A930B83-E6FC-4541-97E5-885740283909}">
      <dgm:prSet phldrT="[Текст]"/>
      <dgm:spPr/>
      <dgm:t>
        <a:bodyPr/>
        <a:lstStyle/>
        <a:p>
          <a:r>
            <a:rPr lang="ru-RU" dirty="0" smtClean="0"/>
            <a:t>Основными целями создания МИС</a:t>
          </a:r>
          <a:endParaRPr lang="ru-RU" dirty="0"/>
        </a:p>
      </dgm:t>
    </dgm:pt>
    <dgm:pt modelId="{92EA679F-03BD-409B-8C71-5F84936BDBDC}" type="parTrans" cxnId="{A111C9F6-C197-4C99-9792-5FBE43209884}">
      <dgm:prSet/>
      <dgm:spPr/>
      <dgm:t>
        <a:bodyPr/>
        <a:lstStyle/>
        <a:p>
          <a:endParaRPr lang="ru-RU"/>
        </a:p>
      </dgm:t>
    </dgm:pt>
    <dgm:pt modelId="{161C3F9B-8A1D-48AA-864A-DC9D2751E191}" type="sibTrans" cxnId="{A111C9F6-C197-4C99-9792-5FBE43209884}">
      <dgm:prSet/>
      <dgm:spPr/>
      <dgm:t>
        <a:bodyPr/>
        <a:lstStyle/>
        <a:p>
          <a:endParaRPr lang="ru-RU"/>
        </a:p>
      </dgm:t>
    </dgm:pt>
    <dgm:pt modelId="{181BAA47-4A7A-4EBC-B96E-3A18FC0C766F}">
      <dgm:prSet phldrT="[Текст]"/>
      <dgm:spPr/>
      <dgm:t>
        <a:bodyPr/>
        <a:lstStyle/>
        <a:p>
          <a:r>
            <a:rPr lang="ru-RU" dirty="0" smtClean="0"/>
            <a:t>Автоматизация управления </a:t>
          </a:r>
          <a:r>
            <a:rPr lang="ru-RU" dirty="0" err="1" smtClean="0"/>
            <a:t>лечебно-диангостической</a:t>
          </a:r>
          <a:r>
            <a:rPr lang="ru-RU" dirty="0" smtClean="0"/>
            <a:t> деятельности ЛПУ </a:t>
          </a:r>
          <a:endParaRPr lang="ru-RU" dirty="0"/>
        </a:p>
      </dgm:t>
    </dgm:pt>
    <dgm:pt modelId="{B4727F3D-D077-4EE8-BB75-9045C6FB156A}" type="parTrans" cxnId="{6EC43377-37B7-44D4-88A0-47B301E96E24}">
      <dgm:prSet/>
      <dgm:spPr/>
      <dgm:t>
        <a:bodyPr/>
        <a:lstStyle/>
        <a:p>
          <a:endParaRPr lang="ru-RU"/>
        </a:p>
      </dgm:t>
    </dgm:pt>
    <dgm:pt modelId="{8A52B08C-546A-42C3-A9E7-EC1F07D81BB0}" type="sibTrans" cxnId="{6EC43377-37B7-44D4-88A0-47B301E96E24}">
      <dgm:prSet/>
      <dgm:spPr/>
      <dgm:t>
        <a:bodyPr/>
        <a:lstStyle/>
        <a:p>
          <a:endParaRPr lang="ru-RU"/>
        </a:p>
      </dgm:t>
    </dgm:pt>
    <dgm:pt modelId="{35E5C063-1F69-4A14-B725-286468B9CFA4}">
      <dgm:prSet phldrT="[Текст]"/>
      <dgm:spPr/>
      <dgm:t>
        <a:bodyPr/>
        <a:lstStyle/>
        <a:p>
          <a:r>
            <a:rPr lang="ru-RU" dirty="0" smtClean="0"/>
            <a:t>Повышение доступности медицинской помощи</a:t>
          </a:r>
          <a:endParaRPr lang="ru-RU" dirty="0"/>
        </a:p>
      </dgm:t>
    </dgm:pt>
    <dgm:pt modelId="{28E709F6-4740-4763-BC6D-AF51F97F8C20}" type="parTrans" cxnId="{EE12A775-FC42-4913-BB42-A474F1DB137B}">
      <dgm:prSet/>
      <dgm:spPr/>
      <dgm:t>
        <a:bodyPr/>
        <a:lstStyle/>
        <a:p>
          <a:endParaRPr lang="ru-RU"/>
        </a:p>
      </dgm:t>
    </dgm:pt>
    <dgm:pt modelId="{2ECE3F17-F630-4E77-A4A5-6F867B93ECBD}" type="sibTrans" cxnId="{EE12A775-FC42-4913-BB42-A474F1DB137B}">
      <dgm:prSet/>
      <dgm:spPr/>
      <dgm:t>
        <a:bodyPr/>
        <a:lstStyle/>
        <a:p>
          <a:endParaRPr lang="ru-RU"/>
        </a:p>
      </dgm:t>
    </dgm:pt>
    <dgm:pt modelId="{3001368B-0E87-42B5-A99B-B130D0CA8249}">
      <dgm:prSet phldrT="[Текст]"/>
      <dgm:spPr/>
      <dgm:t>
        <a:bodyPr/>
        <a:lstStyle/>
        <a:p>
          <a:r>
            <a:rPr lang="ru-RU" dirty="0" smtClean="0"/>
            <a:t>Улучшение качества оказания медицинской помощи </a:t>
          </a:r>
          <a:endParaRPr lang="ru-RU" dirty="0"/>
        </a:p>
      </dgm:t>
    </dgm:pt>
    <dgm:pt modelId="{0B1A8BA8-80DC-4ED5-9FE0-550711A73DA9}" type="parTrans" cxnId="{E031AD94-AAD6-4208-84E0-F83A7EE9CD62}">
      <dgm:prSet/>
      <dgm:spPr/>
      <dgm:t>
        <a:bodyPr/>
        <a:lstStyle/>
        <a:p>
          <a:endParaRPr lang="ru-RU"/>
        </a:p>
      </dgm:t>
    </dgm:pt>
    <dgm:pt modelId="{8EFA4C73-8855-4DCB-9034-0A7EC032174F}" type="sibTrans" cxnId="{E031AD94-AAD6-4208-84E0-F83A7EE9CD62}">
      <dgm:prSet/>
      <dgm:spPr/>
      <dgm:t>
        <a:bodyPr/>
        <a:lstStyle/>
        <a:p>
          <a:endParaRPr lang="ru-RU"/>
        </a:p>
      </dgm:t>
    </dgm:pt>
    <dgm:pt modelId="{A1547629-D2C9-435B-A26F-204F31730512}">
      <dgm:prSet/>
      <dgm:spPr/>
      <dgm:t>
        <a:bodyPr/>
        <a:lstStyle/>
        <a:p>
          <a:r>
            <a:rPr lang="ru-RU" dirty="0" smtClean="0"/>
            <a:t>Улучшения управления</a:t>
          </a:r>
          <a:endParaRPr lang="ru-RU" dirty="0"/>
        </a:p>
      </dgm:t>
    </dgm:pt>
    <dgm:pt modelId="{C75ABE64-19E1-4C03-B49F-1BEE4E1A39D9}" type="parTrans" cxnId="{B1596151-BD28-43B9-84B3-56E720E75FA6}">
      <dgm:prSet/>
      <dgm:spPr/>
      <dgm:t>
        <a:bodyPr/>
        <a:lstStyle/>
        <a:p>
          <a:endParaRPr lang="ru-RU"/>
        </a:p>
      </dgm:t>
    </dgm:pt>
    <dgm:pt modelId="{9D5B14A8-2F3B-442E-B99C-8DCB74174106}" type="sibTrans" cxnId="{B1596151-BD28-43B9-84B3-56E720E75FA6}">
      <dgm:prSet/>
      <dgm:spPr/>
      <dgm:t>
        <a:bodyPr/>
        <a:lstStyle/>
        <a:p>
          <a:endParaRPr lang="ru-RU"/>
        </a:p>
      </dgm:t>
    </dgm:pt>
    <dgm:pt modelId="{8A2668CD-70BA-40A4-B2AE-3AA9859670D8}">
      <dgm:prSet/>
      <dgm:spPr/>
      <dgm:t>
        <a:bodyPr/>
        <a:lstStyle/>
        <a:p>
          <a:r>
            <a:rPr lang="ru-RU" dirty="0" smtClean="0"/>
            <a:t>Улучшение качества учета в социальной страховании</a:t>
          </a:r>
          <a:endParaRPr lang="ru-RU" dirty="0"/>
        </a:p>
      </dgm:t>
    </dgm:pt>
    <dgm:pt modelId="{6C3AFFDD-E7F3-4259-9656-AAA74600636F}" type="parTrans" cxnId="{FC6E71ED-CBBC-4319-B2C1-FD2B10A20C31}">
      <dgm:prSet/>
      <dgm:spPr/>
      <dgm:t>
        <a:bodyPr/>
        <a:lstStyle/>
        <a:p>
          <a:endParaRPr lang="ru-RU"/>
        </a:p>
      </dgm:t>
    </dgm:pt>
    <dgm:pt modelId="{48156D19-3A73-4EFA-B309-2CC344B0567D}" type="sibTrans" cxnId="{FC6E71ED-CBBC-4319-B2C1-FD2B10A20C31}">
      <dgm:prSet/>
      <dgm:spPr/>
      <dgm:t>
        <a:bodyPr/>
        <a:lstStyle/>
        <a:p>
          <a:endParaRPr lang="ru-RU"/>
        </a:p>
      </dgm:t>
    </dgm:pt>
    <dgm:pt modelId="{62EB5391-6BC8-49BE-80C2-FCBC658D979A}" type="pres">
      <dgm:prSet presAssocID="{CB6C30D7-4392-4E32-9CF0-09745737F5A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967486-564F-4C26-84EF-333062F31E27}" type="pres">
      <dgm:prSet presAssocID="{5A930B83-E6FC-4541-97E5-885740283909}" presName="roof" presStyleLbl="dkBgShp" presStyleIdx="0" presStyleCnt="2"/>
      <dgm:spPr/>
      <dgm:t>
        <a:bodyPr/>
        <a:lstStyle/>
        <a:p>
          <a:endParaRPr lang="ru-RU"/>
        </a:p>
      </dgm:t>
    </dgm:pt>
    <dgm:pt modelId="{776A110D-770F-472B-86F1-60D9282E4FD9}" type="pres">
      <dgm:prSet presAssocID="{5A930B83-E6FC-4541-97E5-885740283909}" presName="pillars" presStyleCnt="0"/>
      <dgm:spPr/>
    </dgm:pt>
    <dgm:pt modelId="{FAF3194C-D4EF-4E3D-8F89-BE70C923A982}" type="pres">
      <dgm:prSet presAssocID="{5A930B83-E6FC-4541-97E5-885740283909}" presName="pillar1" presStyleLbl="node1" presStyleIdx="0" presStyleCnt="5" custLinFactNeighborX="-3797" custLinFactNeighborY="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B131E-A108-4E09-9DFC-A0BB9D17DBF0}" type="pres">
      <dgm:prSet presAssocID="{35E5C063-1F69-4A14-B725-286468B9CFA4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6B7D6-A071-41B6-AB3E-80BB0A2CF2A2}" type="pres">
      <dgm:prSet presAssocID="{3001368B-0E87-42B5-A99B-B130D0CA8249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79A6C-2C62-4243-BA87-C6396F7B037B}" type="pres">
      <dgm:prSet presAssocID="{A1547629-D2C9-435B-A26F-204F31730512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F189A-7D57-479F-B43A-42A4F7E0DB0F}" type="pres">
      <dgm:prSet presAssocID="{8A2668CD-70BA-40A4-B2AE-3AA9859670D8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72EAC-3FB1-4370-854C-12B64B906D9E}" type="pres">
      <dgm:prSet presAssocID="{5A930B83-E6FC-4541-97E5-885740283909}" presName="base" presStyleLbl="dkBgShp" presStyleIdx="1" presStyleCnt="2"/>
      <dgm:spPr/>
    </dgm:pt>
  </dgm:ptLst>
  <dgm:cxnLst>
    <dgm:cxn modelId="{EFD420D7-9EF6-4D4F-BA7E-4381CAFF2A2F}" type="presOf" srcId="{A1547629-D2C9-435B-A26F-204F31730512}" destId="{75E79A6C-2C62-4243-BA87-C6396F7B037B}" srcOrd="0" destOrd="0" presId="urn:microsoft.com/office/officeart/2005/8/layout/hList3"/>
    <dgm:cxn modelId="{DAD871E4-B342-4ABB-B569-08852723A113}" type="presOf" srcId="{35E5C063-1F69-4A14-B725-286468B9CFA4}" destId="{241B131E-A108-4E09-9DFC-A0BB9D17DBF0}" srcOrd="0" destOrd="0" presId="urn:microsoft.com/office/officeart/2005/8/layout/hList3"/>
    <dgm:cxn modelId="{E031AD94-AAD6-4208-84E0-F83A7EE9CD62}" srcId="{5A930B83-E6FC-4541-97E5-885740283909}" destId="{3001368B-0E87-42B5-A99B-B130D0CA8249}" srcOrd="2" destOrd="0" parTransId="{0B1A8BA8-80DC-4ED5-9FE0-550711A73DA9}" sibTransId="{8EFA4C73-8855-4DCB-9034-0A7EC032174F}"/>
    <dgm:cxn modelId="{255D4451-C979-47EA-919B-E43DB8DB9933}" type="presOf" srcId="{181BAA47-4A7A-4EBC-B96E-3A18FC0C766F}" destId="{FAF3194C-D4EF-4E3D-8F89-BE70C923A982}" srcOrd="0" destOrd="0" presId="urn:microsoft.com/office/officeart/2005/8/layout/hList3"/>
    <dgm:cxn modelId="{EE12A775-FC42-4913-BB42-A474F1DB137B}" srcId="{5A930B83-E6FC-4541-97E5-885740283909}" destId="{35E5C063-1F69-4A14-B725-286468B9CFA4}" srcOrd="1" destOrd="0" parTransId="{28E709F6-4740-4763-BC6D-AF51F97F8C20}" sibTransId="{2ECE3F17-F630-4E77-A4A5-6F867B93ECBD}"/>
    <dgm:cxn modelId="{BF56B686-1D4A-462E-AB43-994D83B4E241}" type="presOf" srcId="{3001368B-0E87-42B5-A99B-B130D0CA8249}" destId="{9AB6B7D6-A071-41B6-AB3E-80BB0A2CF2A2}" srcOrd="0" destOrd="0" presId="urn:microsoft.com/office/officeart/2005/8/layout/hList3"/>
    <dgm:cxn modelId="{EDFF2372-BC88-4496-9D69-DB3061AAB5EB}" type="presOf" srcId="{5A930B83-E6FC-4541-97E5-885740283909}" destId="{0E967486-564F-4C26-84EF-333062F31E27}" srcOrd="0" destOrd="0" presId="urn:microsoft.com/office/officeart/2005/8/layout/hList3"/>
    <dgm:cxn modelId="{A111C9F6-C197-4C99-9792-5FBE43209884}" srcId="{CB6C30D7-4392-4E32-9CF0-09745737F5A8}" destId="{5A930B83-E6FC-4541-97E5-885740283909}" srcOrd="0" destOrd="0" parTransId="{92EA679F-03BD-409B-8C71-5F84936BDBDC}" sibTransId="{161C3F9B-8A1D-48AA-864A-DC9D2751E191}"/>
    <dgm:cxn modelId="{EB2B2D2F-A9D1-42C7-A07E-561E94789BA0}" type="presOf" srcId="{CB6C30D7-4392-4E32-9CF0-09745737F5A8}" destId="{62EB5391-6BC8-49BE-80C2-FCBC658D979A}" srcOrd="0" destOrd="0" presId="urn:microsoft.com/office/officeart/2005/8/layout/hList3"/>
    <dgm:cxn modelId="{6EC43377-37B7-44D4-88A0-47B301E96E24}" srcId="{5A930B83-E6FC-4541-97E5-885740283909}" destId="{181BAA47-4A7A-4EBC-B96E-3A18FC0C766F}" srcOrd="0" destOrd="0" parTransId="{B4727F3D-D077-4EE8-BB75-9045C6FB156A}" sibTransId="{8A52B08C-546A-42C3-A9E7-EC1F07D81BB0}"/>
    <dgm:cxn modelId="{B1596151-BD28-43B9-84B3-56E720E75FA6}" srcId="{5A930B83-E6FC-4541-97E5-885740283909}" destId="{A1547629-D2C9-435B-A26F-204F31730512}" srcOrd="3" destOrd="0" parTransId="{C75ABE64-19E1-4C03-B49F-1BEE4E1A39D9}" sibTransId="{9D5B14A8-2F3B-442E-B99C-8DCB74174106}"/>
    <dgm:cxn modelId="{9C4D5567-BC59-485A-8852-A9C0AC33C49D}" type="presOf" srcId="{8A2668CD-70BA-40A4-B2AE-3AA9859670D8}" destId="{1B3F189A-7D57-479F-B43A-42A4F7E0DB0F}" srcOrd="0" destOrd="0" presId="urn:microsoft.com/office/officeart/2005/8/layout/hList3"/>
    <dgm:cxn modelId="{FC6E71ED-CBBC-4319-B2C1-FD2B10A20C31}" srcId="{5A930B83-E6FC-4541-97E5-885740283909}" destId="{8A2668CD-70BA-40A4-B2AE-3AA9859670D8}" srcOrd="4" destOrd="0" parTransId="{6C3AFFDD-E7F3-4259-9656-AAA74600636F}" sibTransId="{48156D19-3A73-4EFA-B309-2CC344B0567D}"/>
    <dgm:cxn modelId="{4035B22B-42C2-4462-BA70-7054AA9C08AA}" type="presParOf" srcId="{62EB5391-6BC8-49BE-80C2-FCBC658D979A}" destId="{0E967486-564F-4C26-84EF-333062F31E27}" srcOrd="0" destOrd="0" presId="urn:microsoft.com/office/officeart/2005/8/layout/hList3"/>
    <dgm:cxn modelId="{26013B01-E655-4BC3-9D37-4E59F7731B07}" type="presParOf" srcId="{62EB5391-6BC8-49BE-80C2-FCBC658D979A}" destId="{776A110D-770F-472B-86F1-60D9282E4FD9}" srcOrd="1" destOrd="0" presId="urn:microsoft.com/office/officeart/2005/8/layout/hList3"/>
    <dgm:cxn modelId="{E6AB7CDE-1786-4AA8-9A38-5EB5F19C3A3A}" type="presParOf" srcId="{776A110D-770F-472B-86F1-60D9282E4FD9}" destId="{FAF3194C-D4EF-4E3D-8F89-BE70C923A982}" srcOrd="0" destOrd="0" presId="urn:microsoft.com/office/officeart/2005/8/layout/hList3"/>
    <dgm:cxn modelId="{8E06A066-151F-48A5-9E5A-35FB9129B384}" type="presParOf" srcId="{776A110D-770F-472B-86F1-60D9282E4FD9}" destId="{241B131E-A108-4E09-9DFC-A0BB9D17DBF0}" srcOrd="1" destOrd="0" presId="urn:microsoft.com/office/officeart/2005/8/layout/hList3"/>
    <dgm:cxn modelId="{27481DD1-B9F8-4FDC-83FC-8D0C00AAC2A3}" type="presParOf" srcId="{776A110D-770F-472B-86F1-60D9282E4FD9}" destId="{9AB6B7D6-A071-41B6-AB3E-80BB0A2CF2A2}" srcOrd="2" destOrd="0" presId="urn:microsoft.com/office/officeart/2005/8/layout/hList3"/>
    <dgm:cxn modelId="{4E3B1EDB-DCB7-4925-B253-3B7DA8DB8D7B}" type="presParOf" srcId="{776A110D-770F-472B-86F1-60D9282E4FD9}" destId="{75E79A6C-2C62-4243-BA87-C6396F7B037B}" srcOrd="3" destOrd="0" presId="urn:microsoft.com/office/officeart/2005/8/layout/hList3"/>
    <dgm:cxn modelId="{159673BB-DAF2-4939-8A01-AA63146B1855}" type="presParOf" srcId="{776A110D-770F-472B-86F1-60D9282E4FD9}" destId="{1B3F189A-7D57-479F-B43A-42A4F7E0DB0F}" srcOrd="4" destOrd="0" presId="urn:microsoft.com/office/officeart/2005/8/layout/hList3"/>
    <dgm:cxn modelId="{1ECDBA47-DB06-49A0-8619-4FB8FB317D8A}" type="presParOf" srcId="{62EB5391-6BC8-49BE-80C2-FCBC658D979A}" destId="{54172EAC-3FB1-4370-854C-12B64B906D9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ACFD72-47FB-4AE4-8906-20F619927334}">
      <dsp:nvSpPr>
        <dsp:cNvPr id="0" name=""/>
        <dsp:cNvSpPr/>
      </dsp:nvSpPr>
      <dsp:spPr>
        <a:xfrm>
          <a:off x="0" y="308461"/>
          <a:ext cx="4937760" cy="493776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4D897-57E1-448C-A890-2803996956AB}">
      <dsp:nvSpPr>
        <dsp:cNvPr id="0" name=""/>
        <dsp:cNvSpPr/>
      </dsp:nvSpPr>
      <dsp:spPr>
        <a:xfrm>
          <a:off x="2468880" y="339717"/>
          <a:ext cx="5760719" cy="48752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 основе информатизации образования лежит освоение новых информационно-коммуникационных технологий (ИКТ), которое невозможно без целенаправленной, специально организованной, систематической методической поддержки. Наличие технологии само по себе не приводит к изменениям в работе учебного заведения. Чтобы эти изменения произошли, нужны методические разработки и умение их распространять. </a:t>
          </a:r>
        </a:p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2468880" y="339717"/>
        <a:ext cx="5760719" cy="48752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967486-564F-4C26-84EF-333062F31E27}">
      <dsp:nvSpPr>
        <dsp:cNvPr id="0" name=""/>
        <dsp:cNvSpPr/>
      </dsp:nvSpPr>
      <dsp:spPr>
        <a:xfrm>
          <a:off x="0" y="0"/>
          <a:ext cx="8229600" cy="100726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Основными целями создания МИС</a:t>
          </a:r>
          <a:endParaRPr lang="ru-RU" sz="4100" kern="1200" dirty="0"/>
        </a:p>
      </dsp:txBody>
      <dsp:txXfrm>
        <a:off x="0" y="0"/>
        <a:ext cx="8229600" cy="1007268"/>
      </dsp:txXfrm>
    </dsp:sp>
    <dsp:sp modelId="{FAF3194C-D4EF-4E3D-8F89-BE70C923A982}">
      <dsp:nvSpPr>
        <dsp:cNvPr id="0" name=""/>
        <dsp:cNvSpPr/>
      </dsp:nvSpPr>
      <dsp:spPr>
        <a:xfrm>
          <a:off x="0" y="1010356"/>
          <a:ext cx="1645518" cy="21152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Автоматизация управления </a:t>
          </a:r>
          <a:r>
            <a:rPr lang="ru-RU" sz="1600" kern="1200" dirty="0" err="1" smtClean="0"/>
            <a:t>лечебно-диангостической</a:t>
          </a:r>
          <a:r>
            <a:rPr lang="ru-RU" sz="1600" kern="1200" dirty="0" smtClean="0"/>
            <a:t> деятельности ЛПУ </a:t>
          </a:r>
          <a:endParaRPr lang="ru-RU" sz="1600" kern="1200" dirty="0"/>
        </a:p>
      </dsp:txBody>
      <dsp:txXfrm>
        <a:off x="0" y="1010356"/>
        <a:ext cx="1645518" cy="2115264"/>
      </dsp:txXfrm>
    </dsp:sp>
    <dsp:sp modelId="{241B131E-A108-4E09-9DFC-A0BB9D17DBF0}">
      <dsp:nvSpPr>
        <dsp:cNvPr id="0" name=""/>
        <dsp:cNvSpPr/>
      </dsp:nvSpPr>
      <dsp:spPr>
        <a:xfrm>
          <a:off x="1646522" y="1007268"/>
          <a:ext cx="1645518" cy="21152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доступности медицинской помощи</a:t>
          </a:r>
          <a:endParaRPr lang="ru-RU" sz="1600" kern="1200" dirty="0"/>
        </a:p>
      </dsp:txBody>
      <dsp:txXfrm>
        <a:off x="1646522" y="1007268"/>
        <a:ext cx="1645518" cy="2115264"/>
      </dsp:txXfrm>
    </dsp:sp>
    <dsp:sp modelId="{9AB6B7D6-A071-41B6-AB3E-80BB0A2CF2A2}">
      <dsp:nvSpPr>
        <dsp:cNvPr id="0" name=""/>
        <dsp:cNvSpPr/>
      </dsp:nvSpPr>
      <dsp:spPr>
        <a:xfrm>
          <a:off x="3292040" y="1007268"/>
          <a:ext cx="1645518" cy="21152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Улучшение качества оказания медицинской помощи </a:t>
          </a:r>
          <a:endParaRPr lang="ru-RU" sz="1600" kern="1200" dirty="0"/>
        </a:p>
      </dsp:txBody>
      <dsp:txXfrm>
        <a:off x="3292040" y="1007268"/>
        <a:ext cx="1645518" cy="2115264"/>
      </dsp:txXfrm>
    </dsp:sp>
    <dsp:sp modelId="{75E79A6C-2C62-4243-BA87-C6396F7B037B}">
      <dsp:nvSpPr>
        <dsp:cNvPr id="0" name=""/>
        <dsp:cNvSpPr/>
      </dsp:nvSpPr>
      <dsp:spPr>
        <a:xfrm>
          <a:off x="4937559" y="1007268"/>
          <a:ext cx="1645518" cy="21152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Улучшения управления</a:t>
          </a:r>
          <a:endParaRPr lang="ru-RU" sz="1600" kern="1200" dirty="0"/>
        </a:p>
      </dsp:txBody>
      <dsp:txXfrm>
        <a:off x="4937559" y="1007268"/>
        <a:ext cx="1645518" cy="2115264"/>
      </dsp:txXfrm>
    </dsp:sp>
    <dsp:sp modelId="{1B3F189A-7D57-479F-B43A-42A4F7E0DB0F}">
      <dsp:nvSpPr>
        <dsp:cNvPr id="0" name=""/>
        <dsp:cNvSpPr/>
      </dsp:nvSpPr>
      <dsp:spPr>
        <a:xfrm>
          <a:off x="6583077" y="1007268"/>
          <a:ext cx="1645518" cy="21152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Улучшение качества учета в социальной страховании</a:t>
          </a:r>
          <a:endParaRPr lang="ru-RU" sz="1600" kern="1200" dirty="0"/>
        </a:p>
      </dsp:txBody>
      <dsp:txXfrm>
        <a:off x="6583077" y="1007268"/>
        <a:ext cx="1645518" cy="2115264"/>
      </dsp:txXfrm>
    </dsp:sp>
    <dsp:sp modelId="{54172EAC-3FB1-4370-854C-12B64B906D9E}">
      <dsp:nvSpPr>
        <dsp:cNvPr id="0" name=""/>
        <dsp:cNvSpPr/>
      </dsp:nvSpPr>
      <dsp:spPr>
        <a:xfrm>
          <a:off x="0" y="3122532"/>
          <a:ext cx="8229600" cy="235029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789E4-A5B1-45DC-A4DF-C00BE717500A}" type="datetimeFigureOut">
              <a:rPr lang="ru-RU" smtClean="0"/>
              <a:pPr/>
              <a:t>18.09.2019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3E7D-EABF-43DE-AF70-132896B317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124qqeHIx9UMzNFMlRIcy1vd1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8UfI2m4UZmn1Z9wO2lk78fnBj7QJNUhN/view?usp=shar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open?id=1jANWrmnVEs8P3-p2PlubeulmTn0M-Umq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Методическое сопровождение дисциплины «Информационные технологии в профессиональной деятельности»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57200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Подготовила: Шарапова Александра Владимировна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Преподаватель </a:t>
            </a:r>
            <a:r>
              <a:rPr lang="ru-RU" sz="2400" dirty="0" smtClean="0">
                <a:solidFill>
                  <a:schemeClr val="tx1"/>
                </a:solidFill>
              </a:rPr>
              <a:t>информатики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285728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Министерство образования и науки</a:t>
            </a:r>
          </a:p>
          <a:p>
            <a:pPr algn="ctr"/>
            <a:r>
              <a:rPr lang="ru-RU" sz="2000" dirty="0" smtClean="0"/>
              <a:t>ГБПОУ РС(Я) «Якутский медицинский колледж»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480"/>
          <a:ext cx="8229600" cy="555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429684" cy="1857388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МИС предназначена для создания единого информационного пространства, как в рамках отдельного лечебного учреждения, так и при взаимодействии различных лечебных учреждений между собой и со сторонними организациями.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ТранМед</a:t>
            </a:r>
            <a:r>
              <a:rPr lang="ru-RU" dirty="0" smtClean="0"/>
              <a:t>: МИС»</a:t>
            </a:r>
            <a:endParaRPr lang="ru-RU" dirty="0"/>
          </a:p>
        </p:txBody>
      </p:sp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28596" y="3286124"/>
          <a:ext cx="8229600" cy="33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6" name="AutoShape 2" descr="ÐÐ°ÑÑÐ¸Ð½ÐºÐ¸ Ð¿Ð¾ Ð·Ð°Ð¿ÑÐ¾ÑÑ Ð¼ÐµÐ´Ð¸ÑÐ¸Ð½ÑÐºÐ¸Ðµ Ð¸Ð½ÑÐ¾ÑÐ¼Ð°ÑÐ¸Ð¾Ð½Ð½ÑÐµ ÑÐ¸ÑÑÐµÐ¼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ÐÐ°ÑÑÐ¸Ð½ÐºÐ¸ Ð¿Ð¾ Ð·Ð°Ð¿ÑÐ¾ÑÑ Ð¼ÐµÐ´Ð¸ÑÐ¸Ð½ÑÐºÐ¸Ðµ Ð¸Ð½ÑÐ¾ÑÐ¼Ð°ÑÐ¸Ð¾Ð½Ð½ÑÐµ ÑÐ¸ÑÑÐµÐ¼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Пособие для студентов всех специальностей медицинского колледж</a:t>
            </a:r>
            <a:br>
              <a:rPr lang="ru-RU" sz="2400" b="1" dirty="0" smtClean="0"/>
            </a:br>
            <a:r>
              <a:rPr lang="ru-RU" sz="2400" b="1" dirty="0" smtClean="0"/>
              <a:t>РУКОВОДСТВО </a:t>
            </a:r>
            <a:r>
              <a:rPr lang="ru-RU" sz="2400" b="1" dirty="0" smtClean="0"/>
              <a:t>ПОЛЬЗОВАТЕЛЯ ПРОГРАММОЙ «ТМ:МИС»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Данное пособие содержит сведения, необходимые при работе с программным комплексом «ТМ:МИС»  для амбулаторного профиля.</a:t>
            </a:r>
          </a:p>
          <a:p>
            <a:r>
              <a:rPr lang="ru-RU" dirty="0" smtClean="0"/>
              <a:t>Глава 1. Вводная часть Назначения, окно МИС, основные термины, автоматизация)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236" t="22461" r="65959" b="17968"/>
          <a:stretch>
            <a:fillRect/>
          </a:stretch>
        </p:blipFill>
        <p:spPr bwMode="auto">
          <a:xfrm>
            <a:off x="857224" y="1571612"/>
            <a:ext cx="33575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61653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drive.google.com/open?id=0B124qqeHIx9UMzNFMlRIcy1vd1U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Глава 2. Амбулаторный профиль 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29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42942">
                <a:tc>
                  <a:txBody>
                    <a:bodyPr/>
                    <a:lstStyle/>
                    <a:p>
                      <a:r>
                        <a:rPr lang="ru-RU" dirty="0" smtClean="0"/>
                        <a:t>АРМ «</a:t>
                      </a:r>
                      <a:r>
                        <a:rPr lang="ru-RU" dirty="0" err="1" smtClean="0"/>
                        <a:t>ОргМетодКабинет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АРМ «Регистратура»</a:t>
                      </a:r>
                      <a:endParaRPr lang="ru-RU" dirty="0"/>
                    </a:p>
                  </a:txBody>
                  <a:tcPr/>
                </a:tc>
              </a:tr>
              <a:tr h="22860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35724" t="15820" r="35176" b="14844"/>
          <a:stretch>
            <a:fillRect/>
          </a:stretch>
        </p:blipFill>
        <p:spPr bwMode="auto">
          <a:xfrm>
            <a:off x="571472" y="4071942"/>
            <a:ext cx="18131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5724" t="20703" r="36274" b="9961"/>
          <a:stretch>
            <a:fillRect/>
          </a:stretch>
        </p:blipFill>
        <p:spPr bwMode="auto">
          <a:xfrm>
            <a:off x="2510360" y="4000504"/>
            <a:ext cx="184732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l="35724" t="13867" r="35725" b="14843"/>
          <a:stretch>
            <a:fillRect/>
          </a:stretch>
        </p:blipFill>
        <p:spPr bwMode="auto">
          <a:xfrm>
            <a:off x="4760870" y="3929066"/>
            <a:ext cx="188283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 l="36273" t="18750" r="35725" b="11914"/>
          <a:stretch>
            <a:fillRect/>
          </a:stretch>
        </p:blipFill>
        <p:spPr bwMode="auto">
          <a:xfrm>
            <a:off x="6715140" y="3986497"/>
            <a:ext cx="1857388" cy="25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 l="19802" t="29492" r="50000" b="36328"/>
          <a:stretch>
            <a:fillRect/>
          </a:stretch>
        </p:blipFill>
        <p:spPr bwMode="auto">
          <a:xfrm>
            <a:off x="857224" y="1974262"/>
            <a:ext cx="3071834" cy="195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 l="19253" t="63672" r="34559" b="13867"/>
          <a:stretch>
            <a:fillRect/>
          </a:stretch>
        </p:blipFill>
        <p:spPr bwMode="auto">
          <a:xfrm>
            <a:off x="4643438" y="2354754"/>
            <a:ext cx="3929090" cy="107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«ТМ: МИС» РАБОЧАЯ ИНСТРУКЦИЯ МЕДИЦИНСКОЙ СЕСТРЫ ОТДЕЛЕНИЯ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0200"/>
            <a:ext cx="4757742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Данное пособие содержит «МИС  рабочая инструкция медицинской сестры отделения». Документ содержит сведения, необходимые при работе с программным комплексом для амбулаторного профиля, для студентов по специальности «Сестринское дело».</a:t>
            </a:r>
            <a:endParaRPr lang="ru-RU" b="0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7336" t="22461" r="37957" b="12109"/>
          <a:stretch>
            <a:fillRect/>
          </a:stretch>
        </p:blipFill>
        <p:spPr bwMode="auto">
          <a:xfrm>
            <a:off x="500034" y="1428736"/>
            <a:ext cx="3214710" cy="45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609329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drive.google.com/file/d/18UfI2m4UZmn1Z9wO2lk78fnBj7QJNUhN/view?usp=sharing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6786" t="26367" r="38506" b="6250"/>
          <a:stretch>
            <a:fillRect/>
          </a:stretch>
        </p:blipFill>
        <p:spPr bwMode="auto">
          <a:xfrm>
            <a:off x="214282" y="285728"/>
            <a:ext cx="321471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5725" t="25586" r="37921" b="8007"/>
          <a:stretch>
            <a:fillRect/>
          </a:stretch>
        </p:blipFill>
        <p:spPr bwMode="auto">
          <a:xfrm>
            <a:off x="3643306" y="357166"/>
            <a:ext cx="2214578" cy="313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4914" t="23044" r="36689" b="7506"/>
          <a:stretch>
            <a:fillRect/>
          </a:stretch>
        </p:blipFill>
        <p:spPr bwMode="auto">
          <a:xfrm>
            <a:off x="5929322" y="357166"/>
            <a:ext cx="228601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36274" t="29492" r="38470" b="7031"/>
          <a:stretch>
            <a:fillRect/>
          </a:stretch>
        </p:blipFill>
        <p:spPr bwMode="auto">
          <a:xfrm>
            <a:off x="3643306" y="3500438"/>
            <a:ext cx="21739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 l="36823" t="20703" r="37921" b="8984"/>
          <a:stretch>
            <a:fillRect/>
          </a:stretch>
        </p:blipFill>
        <p:spPr bwMode="auto">
          <a:xfrm>
            <a:off x="5929322" y="3500438"/>
            <a:ext cx="2286016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38470" t="25586" r="35725" b="3125"/>
          <a:stretch>
            <a:fillRect/>
          </a:stretch>
        </p:blipFill>
        <p:spPr bwMode="auto">
          <a:xfrm>
            <a:off x="3071802" y="1357298"/>
            <a:ext cx="2571768" cy="399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4398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ЗАДАЧНИК </a:t>
            </a:r>
            <a:r>
              <a:rPr lang="en-US" sz="3200" b="1" dirty="0" smtClean="0"/>
              <a:t>MICROFOFT EXCEL </a:t>
            </a:r>
            <a:r>
              <a:rPr lang="ru-RU" sz="3200" b="1" dirty="0" smtClean="0"/>
              <a:t>ДЛЯ СТУДЕНТОВА МЕДИЦИНСКОГО КОЛЛЕДЖА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8" y="1357298"/>
            <a:ext cx="3428992" cy="4500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Данный задачник по MICROSOFT EXCEL. предназначена для студентов всех</a:t>
            </a:r>
          </a:p>
          <a:p>
            <a:pPr marL="0" indent="0">
              <a:buNone/>
            </a:pPr>
            <a:r>
              <a:rPr lang="ru-RU" sz="1600" dirty="0" smtClean="0"/>
              <a:t>специальностей, среднего профессионального образования «ЯМК». Может быть использована как</a:t>
            </a:r>
          </a:p>
          <a:p>
            <a:pPr marL="0" indent="0">
              <a:buNone/>
            </a:pPr>
            <a:r>
              <a:rPr lang="ru-RU" sz="1600" dirty="0" smtClean="0"/>
              <a:t>преподавателями для проведения практических занятий, так и студентами, изучающими</a:t>
            </a:r>
          </a:p>
          <a:p>
            <a:pPr marL="0" indent="0">
              <a:buNone/>
            </a:pPr>
            <a:r>
              <a:rPr lang="ru-RU" sz="1600" dirty="0" smtClean="0"/>
              <a:t>информатику.  При разработки данного задачника учитывалась специфика медицинского колледжа.  Специально придумывались задачи  связанные с медицинской деятельности.  Например: нахождения ИМТ, оценка массы ребенка, биоритм человека, медицинские статистические данные и т.д. </a:t>
            </a:r>
            <a:endParaRPr lang="ru-RU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6237" t="13672" r="35212" b="15039"/>
          <a:stretch>
            <a:fillRect/>
          </a:stretch>
        </p:blipFill>
        <p:spPr bwMode="auto">
          <a:xfrm>
            <a:off x="357158" y="1571612"/>
            <a:ext cx="2643206" cy="371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6273" t="12890" r="35725" b="17773"/>
          <a:stretch>
            <a:fillRect/>
          </a:stretch>
        </p:blipFill>
        <p:spPr bwMode="auto">
          <a:xfrm>
            <a:off x="1428728" y="2928910"/>
            <a:ext cx="282230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95536" y="59492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drive.google.com/open?id=1jANWrmnVEs8P3-p2PlubeulmTn0M-Umq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 использования методического сопровождения 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04362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15140" y="1857364"/>
            <a:ext cx="2000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Использование данных методических разработок позволило повысить качество студентов им средний балл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310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Методическое сопровождение дисциплины «Информационные технологии в профессиональной деятельности»</vt:lpstr>
      <vt:lpstr>Слайд 2</vt:lpstr>
      <vt:lpstr>«ТранМед: МИС»</vt:lpstr>
      <vt:lpstr>Пособие для студентов всех специальностей медицинского колледж РУКОВОДСТВО ПОЛЬЗОВАТЕЛЯ ПРОГРАММОЙ «ТМ:МИС»</vt:lpstr>
      <vt:lpstr>Глава 2. Амбулаторный профиль  </vt:lpstr>
      <vt:lpstr>«ТМ: МИС» РАБОЧАЯ ИНСТРУКЦИЯ МЕДИЦИНСКОЙ СЕСТРЫ ОТДЕЛЕНИЯ</vt:lpstr>
      <vt:lpstr>Слайд 7</vt:lpstr>
      <vt:lpstr>ЗАДАЧНИК MICROFOFT EXCEL ДЛЯ СТУДЕНТОВА МЕДИЦИНСКОГО КОЛЛЕДЖА</vt:lpstr>
      <vt:lpstr>Результат использования методического сопровождения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сопровождение дисциплины «Информационные технологии в профессиональной деятельности»</dc:title>
  <dc:creator>CLASS12</dc:creator>
  <cp:lastModifiedBy>Админ</cp:lastModifiedBy>
  <cp:revision>14</cp:revision>
  <dcterms:created xsi:type="dcterms:W3CDTF">2019-06-28T01:59:50Z</dcterms:created>
  <dcterms:modified xsi:type="dcterms:W3CDTF">2019-09-18T13:38:28Z</dcterms:modified>
</cp:coreProperties>
</file>