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A749-4B1A-4D57-A247-C21365F70A76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DE6D5-1A72-4F47-9624-C7400B35EE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6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DE6D5-1A72-4F47-9624-C7400B35EE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21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5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6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84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7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931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98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1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7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9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7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7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5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1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7385-CA8A-48DC-AB14-C0798EC9F9F9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D0366C-6C1D-4A43-B1A8-F2A495D7E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nastol.com.ua/pic/201302/2560x1600/nastol.com.ua-41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17079"/>
            <a:ext cx="5006715" cy="27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3328" y="674557"/>
            <a:ext cx="107941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Кафедра дошкольного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Итоговая практико-значимая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старшей группы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дошкольной организации, ориентированной на родителей (законных представителей) детей с учетом регионального компонента.</a:t>
            </a:r>
          </a:p>
          <a:p>
            <a:pPr marL="274320" indent="-27432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курсу кафедрального инвариантного модуля</a:t>
            </a:r>
          </a:p>
          <a:p>
            <a:pPr marL="274320" indent="-27432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«Актуальные проблемы развития детей дошкольного возраста в условиях реализации ФГОС дошкольного образования»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Макарычева Наталия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274320" indent="-274320"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«Детский сад №14 «Ягодка</a:t>
            </a:r>
          </a:p>
          <a:p>
            <a:pPr marL="274320" indent="-274320"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МО, Ленинский р-он, пос. Володарского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8(909)9457289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nata1287@bk.ru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 marL="274320" indent="-274320"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5859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42" y="0"/>
            <a:ext cx="8136883" cy="48468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Художественно-эстетическое развитие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442" y="884420"/>
            <a:ext cx="5270172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Художественно-эстетическое развитие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предполагает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становление эстетического отношения к окружающему миру;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формирование элементарных представлений о видах искусства;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восприятие музыки, художественной литературы, фольклора;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стимулирование сопереживания персонажам художественных произведений;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ru-RU" alt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Условия реализации: 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занятия по художественно-эстетическому развитию; наличие программного обеспечения; наличие наглядного материала (картины, портреты, иллюстрации и т.д.); дидактические игры; организация уголков продуктивной деятельности детей (рисование, лепка, аппликация, художественный труд), уголка ряженья и театрального уголка; проведение вечеров досуга и тематических вечеров; участие в конкурсах и выставках, в театральных постановках и праздниках.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24" y="3779477"/>
            <a:ext cx="3803560" cy="2852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6" y="853253"/>
            <a:ext cx="3683357" cy="27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43" y="0"/>
            <a:ext cx="5018927" cy="73951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Физическое развитие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443" y="854435"/>
            <a:ext cx="6008278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just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Физическое развитие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включает </a:t>
            </a:r>
            <a:endParaRPr lang="ru-RU" altLang="ru-RU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82550" indent="0" algn="just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lang="ru-RU" altLang="ru-RU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82550" indent="0" algn="just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</a:t>
            </a:r>
            <a:endParaRPr lang="ru-RU" altLang="ru-RU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82550" indent="0" algn="just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 формирование начальных представлений о некоторых видах спорта, овладение подвижными играми с правилами; </a:t>
            </a:r>
            <a:endParaRPr lang="ru-RU" altLang="ru-RU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82550" indent="0" algn="just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 становление целенаправленности и </a:t>
            </a:r>
            <a:r>
              <a:rPr lang="ru-RU" altLang="ru-RU" sz="14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саморегуляции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в двигательной сфере; </a:t>
            </a:r>
            <a:endParaRPr lang="ru-RU" altLang="ru-RU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82550" indent="0" algn="just">
              <a:lnSpc>
                <a:spcPct val="115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-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lang="ru-RU" altLang="ru-RU" sz="1400" dirty="0"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altLang="ru-RU" sz="1400" b="1" dirty="0">
                <a:latin typeface="Arial" charset="0"/>
                <a:ea typeface="Times New Roman" pitchFamily="18" charset="0"/>
                <a:cs typeface="Arial" charset="0"/>
              </a:rPr>
              <a:t> Условия реализации:</a:t>
            </a:r>
            <a:r>
              <a:rPr lang="ru-RU" altLang="ru-RU" sz="1400" dirty="0">
                <a:latin typeface="Arial" charset="0"/>
                <a:ea typeface="Times New Roman" pitchFamily="18" charset="0"/>
                <a:cs typeface="Arial" charset="0"/>
              </a:rPr>
              <a:t> режим дня, приём  и зарядка ( с весны по осень) на улице; комплексные занятия по подгруппам; НОД по физкультуре ( в </a:t>
            </a:r>
            <a:r>
              <a:rPr lang="ru-RU" altLang="ru-RU" sz="1400" dirty="0" err="1">
                <a:latin typeface="Arial" charset="0"/>
                <a:ea typeface="Times New Roman" pitchFamily="18" charset="0"/>
                <a:cs typeface="Arial" charset="0"/>
              </a:rPr>
              <a:t>физ.зале</a:t>
            </a:r>
            <a:r>
              <a:rPr lang="ru-RU" altLang="ru-RU" sz="1400" dirty="0">
                <a:latin typeface="Arial" charset="0"/>
                <a:ea typeface="Times New Roman" pitchFamily="18" charset="0"/>
                <a:cs typeface="Arial" charset="0"/>
              </a:rPr>
              <a:t> и на прогулке); насыщение физкультурного уголка спортинвентарём; подвижные игры на прогулках; физкультминутки; </a:t>
            </a:r>
            <a:r>
              <a:rPr lang="ru-RU" altLang="ru-RU" sz="1400" dirty="0" err="1">
                <a:latin typeface="Arial" charset="0"/>
                <a:ea typeface="Times New Roman" pitchFamily="18" charset="0"/>
                <a:cs typeface="Arial" charset="0"/>
              </a:rPr>
              <a:t>физ.досуги</a:t>
            </a:r>
            <a:r>
              <a:rPr lang="ru-RU" altLang="ru-RU" sz="1400" dirty="0">
                <a:latin typeface="Arial" charset="0"/>
                <a:ea typeface="Times New Roman" pitchFamily="18" charset="0"/>
                <a:cs typeface="Arial" charset="0"/>
              </a:rPr>
              <a:t>, игры-забавы, спортивные праздники; закаливание, витаминотерапия.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37" y="475111"/>
            <a:ext cx="3508150" cy="2631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37" y="4066896"/>
            <a:ext cx="3509622" cy="2632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81" y="2460664"/>
            <a:ext cx="3509622" cy="263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56" y="0"/>
            <a:ext cx="5938790" cy="15789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Авторские и парциальные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программы дошкольного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образования, используемые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группе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7730" y="2442342"/>
            <a:ext cx="3464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течение года все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развивались согласно возрасту.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дети хорошо адаптировались к детском саду. 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 результатам мониторинга (сентябрь, январь) наблюдается положительная динамика освоения образовательной программы по всем областям.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6" y="1000707"/>
            <a:ext cx="3455830" cy="2591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65" y="3780709"/>
            <a:ext cx="4632101" cy="26055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8" y="2442342"/>
            <a:ext cx="3696766" cy="36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10076525" cy="1320800"/>
          </a:xfrm>
        </p:spPr>
        <p:txBody>
          <a:bodyPr>
            <a:normAutofit fontScale="90000"/>
          </a:bodyPr>
          <a:lstStyle/>
          <a:p>
            <a:pPr marL="365760" indent="-283464">
              <a:lnSpc>
                <a:spcPct val="120000"/>
              </a:lnSpc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Мероприятия по оптимизации взаимодействия педагогического коллектива с семьями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детей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47731" y="1120463"/>
            <a:ext cx="11462196" cy="5396248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«Социально-коммуникативное развитие»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для родителей: «Адаптация детей к условиям детского сада».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родителей в организации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досуга «Наши мамы лучше всех»,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оформлении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театральной зоны, зоны уединения, спортивной зоны.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благоприятных условий для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воспитательно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-образовательной работы с детьми на прогулке в зимнее время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«Познавательное развитие»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Консультации: «Погода, организм и здоровье», «Прогулка зимой», «Осторожно гололед», «Живая природа и дети», «Безопасные окна», «Пристегнись и улыбнись», «Безопасный путь домой», «Право на жизнь без насилия»,  «Ребёнок познаёт мир», «Лето красное идёт и здоровье всем несёт».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Родительские собрания на темы: «Капризы и упрямство детей дошкольного возраста», «Хочу знать о талантах своего ребёнка». Вечер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«День матери», вечер досуга «День Защитника Отечества», досуг «Безопасная Елка», досуг «Рождество», досуг «День кошек», досуг «День птиц», досуг «День воды», досуг «День смеха», досуг «День театра», досуг «День цирка».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«Речевое развитие»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конкурсе чтецов.  Пополнение книжного уголка книгами: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А.Барто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А.С. Пушкина, К.И. Чуковский русские народные сказки. 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«Художественно-эстетическое развитие»</a:t>
            </a:r>
            <a:b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во всех праздниках сада: «День знаний», «Осенний бал», «Новый год», «Масленица», «Мамин день 8 марта», «Праздник весны», «9 мая».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поделок на выставки: «Подарки Осени», «Мастерская деда Мороза», «Для любимых наших мам!», «Рождество – Христово 2019», «Папины уроки», «Пасхальная радость 2019», «Если очень захотеть можно </a:t>
            </a:r>
            <a:r>
              <a:rPr lang="ru-RU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космос полететь».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декоративных кормушек, птиц (ворона, снегирь, синица), зимних построек на участке, «Мастерим скворечник с папой». 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«Физическое развитие»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родителей по благоустройству прогулочного участка.  Снежные постройки: лабиринт, дорожка для скольжения, снежная горка. Пополнение физкультурного уголка новыми атрибутами ( кегли, мячи) и на участок (мячи, мыльные пузыри). </a:t>
            </a:r>
            <a:b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09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34" y="-39971"/>
            <a:ext cx="5936608" cy="185302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Развивающая предметно-пространственная среда группы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3" y="2909121"/>
            <a:ext cx="2826744" cy="37689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43" y="1813051"/>
            <a:ext cx="2166472" cy="4865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06" y="1269485"/>
            <a:ext cx="2832936" cy="37772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97" y="2909121"/>
            <a:ext cx="2829840" cy="37731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07" y="310601"/>
            <a:ext cx="2826744" cy="376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9112" y="0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Развивающая предметно-пространственная среда группы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87" y="660400"/>
            <a:ext cx="3946868" cy="2960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22" y="3762620"/>
            <a:ext cx="3946868" cy="29601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3" y="3250096"/>
            <a:ext cx="2525263" cy="33670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88" y="1291082"/>
            <a:ext cx="2525263" cy="3367017"/>
          </a:xfrm>
          <a:prstGeom prst="rect">
            <a:avLst/>
          </a:prstGeom>
        </p:spPr>
      </p:pic>
      <p:pic>
        <p:nvPicPr>
          <p:cNvPr id="18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04" y="3250097"/>
            <a:ext cx="2525262" cy="3367016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19" y="1291081"/>
            <a:ext cx="2525263" cy="33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47" y="0"/>
            <a:ext cx="4711166" cy="119274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Достижения группы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8" y="1532220"/>
            <a:ext cx="5395947" cy="4046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9" y="180525"/>
            <a:ext cx="1663635" cy="24004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95" y="180525"/>
            <a:ext cx="1700114" cy="24147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86" y="180525"/>
            <a:ext cx="1682563" cy="24147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667" y="180525"/>
            <a:ext cx="1748763" cy="25049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9" y="1641671"/>
            <a:ext cx="1744459" cy="24661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9" y="2988111"/>
            <a:ext cx="1738927" cy="245833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9" y="4316096"/>
            <a:ext cx="1667172" cy="233991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92" y="1641671"/>
            <a:ext cx="5053557" cy="505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538" y="0"/>
            <a:ext cx="2727585" cy="126785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Разное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8" y="1267853"/>
            <a:ext cx="3113242" cy="23349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3825" y="3519695"/>
            <a:ext cx="2443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 </a:t>
            </a:r>
            <a:r>
              <a:rPr lang="ru-RU" altLang="ru-RU" sz="1400" dirty="0" smtClean="0"/>
              <a:t>Спортивный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  <a:r>
              <a:rPr lang="ru-RU" altLang="ru-RU" sz="1400" dirty="0" smtClean="0"/>
              <a:t>,</a:t>
            </a:r>
          </a:p>
          <a:p>
            <a:r>
              <a:rPr lang="ru-RU" altLang="ru-RU" sz="1400" dirty="0" smtClean="0"/>
              <a:t>посвященный Дню матери.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54" y="1082891"/>
            <a:ext cx="3157025" cy="2367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3973881"/>
            <a:ext cx="3133026" cy="234976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10493" y="6393854"/>
            <a:ext cx="969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Колядки.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G_20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18" y="4241035"/>
            <a:ext cx="3170457" cy="211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47729" y="6393854"/>
            <a:ext cx="1315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Осенний бал.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91805" y="3504305"/>
            <a:ext cx="1992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Мамин день 8 марта.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1267853"/>
            <a:ext cx="3133026" cy="23497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10493" y="3687521"/>
            <a:ext cx="110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год.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84" y="3812082"/>
            <a:ext cx="3157024" cy="23497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117884" y="6161851"/>
            <a:ext cx="3060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Досуг к нам на веранду прилетели</a:t>
            </a:r>
          </a:p>
          <a:p>
            <a:pPr algn="ctr"/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синицы да снегири.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3516" y="1118590"/>
            <a:ext cx="7789976" cy="145404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luxfon.com/pic/201205/1920x1080/luxfon.com-12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88" y="2572636"/>
            <a:ext cx="7325281" cy="41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18" y="746001"/>
            <a:ext cx="9359970" cy="874427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Информация о дошкольной организации</a:t>
            </a:r>
            <a:endParaRPr lang="ru-RU" dirty="0"/>
          </a:p>
        </p:txBody>
      </p:sp>
      <p:pic>
        <p:nvPicPr>
          <p:cNvPr id="2050" name="Picture 2" descr="http://in-vidnoe.ru/upload/gallery/177/9677_6544a7042aab51b8b1f759473383398f2a3283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2" y="1808116"/>
            <a:ext cx="4559497" cy="25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shatura.ru/upload/resizeproxy/571_/b3eff4ba8138b51cb3ab3eaeb4aae809.jpg?1544036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03" y="1808115"/>
            <a:ext cx="3843710" cy="25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3364" y="456051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 algn="ctr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МО, Ленинский р-он, пос. Володарского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МАДОУ «Детский сад №14 «Ягодка»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ДОО – </a:t>
            </a:r>
            <a:r>
              <a:rPr lang="ru-RU" alt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Гриняева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Ю.В.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группы – </a:t>
            </a:r>
          </a:p>
          <a:p>
            <a:pPr algn="ctr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Макарычева Н.Н.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старшая группа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593" y="477053"/>
            <a:ext cx="115724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                          Старшей группы (5 – 6 лет).</a:t>
            </a:r>
            <a:endParaRPr lang="ru-RU" dirty="0"/>
          </a:p>
          <a:p>
            <a:r>
              <a:rPr lang="ru-RU" dirty="0"/>
              <a:t>         Возраст 5-6 лет является очень важным в развитии познавательной, интеллектуальной и личностной сферы ребенка. Именно в этот период в ребенке закладывается многие личностные аспекты, формируются основные черты характера ребенка, «Я – позиция». Уже сейчас можно понять, каким человек будет в будущем.</a:t>
            </a:r>
          </a:p>
          <a:p>
            <a:r>
              <a:rPr lang="ru-RU" dirty="0"/>
              <a:t>         Ребенок как губка впитывает всю познавательную информацию. Научно доказано, что в этом возрасте ребенок запоминает столько, сколько не запомнит потом никогда в жизни. В этом возрасте ребенку интересно все, что связано с окружающим миром, расширяется его кругозор. Лучшим способом получения информации является чтение детской  энциклопедии, где четко научно, доступным для ребенка языком описываются любые сведения об окружающем мире. Ребенок получает представления о космосе, древнем мире, человеческом теле, животных и растениях, странах, изобретениях и о многом другом.</a:t>
            </a:r>
          </a:p>
          <a:p>
            <a:r>
              <a:rPr lang="ru-RU" dirty="0"/>
              <a:t>         Этот период называют сенситивным (особенно чувствительным) для внимания, восприятия, мышления, памяти, воображения. Для их развития используется  усложненный игровой материал – палочки </a:t>
            </a:r>
            <a:r>
              <a:rPr lang="ru-RU" dirty="0" err="1"/>
              <a:t>Кюизнера</a:t>
            </a:r>
            <a:r>
              <a:rPr lang="ru-RU" dirty="0"/>
              <a:t>, блоки </a:t>
            </a:r>
            <a:r>
              <a:rPr lang="ru-RU" dirty="0" err="1"/>
              <a:t>Дьенеша</a:t>
            </a:r>
            <a:r>
              <a:rPr lang="ru-RU" dirty="0"/>
              <a:t>, кубики Никитина, развивающие игры </a:t>
            </a:r>
            <a:r>
              <a:rPr lang="ru-RU" dirty="0" err="1"/>
              <a:t>Воскобовича</a:t>
            </a:r>
            <a:r>
              <a:rPr lang="ru-RU" dirty="0"/>
              <a:t>.</a:t>
            </a:r>
          </a:p>
          <a:p>
            <a:r>
              <a:rPr lang="ru-RU" dirty="0"/>
              <a:t>         Полезно играть с детьми в словесные игры, так как ребенок различает гласные и согласные звуки, может определить место звука в слове.</a:t>
            </a:r>
          </a:p>
          <a:p>
            <a:r>
              <a:rPr lang="ru-RU" dirty="0"/>
              <a:t>         Хорошо развивает мышление и конструктор. Кубики, головоломки, мозаику необходимо выкладывать по картинке, ориентируясь на цвет, форму, величину.</a:t>
            </a:r>
          </a:p>
          <a:p>
            <a:r>
              <a:rPr lang="ru-RU" dirty="0"/>
              <a:t>         Развитию элементарных логических представлений способствуют игры и упражнения с использованием различных логических таблиц. Все занятия строятся на видовой, тематической классификации, заставляют работать внимание, зрительное восприятие и мышление ребенка.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4500" y="0"/>
            <a:ext cx="4841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</a:rPr>
              <a:t>Возрастные особенности 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64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148" y="0"/>
            <a:ext cx="5813407" cy="9464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Возрастные особенности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8" y="1439473"/>
            <a:ext cx="3419891" cy="2442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89" y="1806730"/>
            <a:ext cx="3113582" cy="41514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48" y="4136868"/>
            <a:ext cx="3419891" cy="2414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92" y="1439473"/>
            <a:ext cx="3247869" cy="2435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591" y="4136867"/>
            <a:ext cx="3219967" cy="24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603" y="0"/>
            <a:ext cx="6020789" cy="11029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Количественный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и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качественный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состав группы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99" y="1412794"/>
            <a:ext cx="6725626" cy="5044220"/>
          </a:xfrm>
        </p:spPr>
      </p:pic>
      <p:sp>
        <p:nvSpPr>
          <p:cNvPr id="6" name="Прямоугольник 5"/>
          <p:cNvSpPr/>
          <p:nvPr/>
        </p:nvSpPr>
        <p:spPr>
          <a:xfrm>
            <a:off x="679603" y="2946013"/>
            <a:ext cx="38047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algn="ctr">
              <a:defRPr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Общее количество детей в группе –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 чел.</a:t>
            </a:r>
          </a:p>
          <a:p>
            <a:pPr marL="82550" algn="ctr"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Мальчиков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550" algn="ctr"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Девочек – 15 чел.</a:t>
            </a:r>
          </a:p>
          <a:p>
            <a:pPr algn="ctr">
              <a:defRPr/>
            </a:pP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здоровья:</a:t>
            </a:r>
          </a:p>
          <a:p>
            <a:pPr algn="ctr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чел.,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pPr algn="ctr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294" y="0"/>
            <a:ext cx="4349860" cy="20426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Образовательная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программа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дошкольного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образования </a:t>
            </a:r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в ДОО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7294" y="2404621"/>
            <a:ext cx="47748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Цель и задачи деятельности ДОУ по реализации основной образовательной программы определяются ФГОС дошкольного образования, Устава ДОУ, реализуемой комплексной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программы «От рождения до школы»,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приоритетного направления – художественно-эстетического развития дошкольников с учетом регионального компонента,  на основе анализа результатов предшествующей педа­гогической деятельности, потребностей детей и родителей, социума, в котором находится дошкольное образовательное учреждение.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47" y="452551"/>
            <a:ext cx="4649540" cy="61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205" y="38328"/>
            <a:ext cx="6880486" cy="100933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>
                    <a:satMod val="130000"/>
                  </a:schemeClr>
                </a:solidFill>
              </a:rPr>
              <a:t>Социально-коммуникативное развитие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9607" y="1274164"/>
            <a:ext cx="5096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Социально-коммуникативное развитие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направлено на: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усвоение норм и ценностей, принятых в обществе, включая моральные и нравственные ценности;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развитие общения и взаимодействия ребенка со взрослыми и сверстниками;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становление самостоятельности, целенаправленности и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саморегуляции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формирование позитивных установок к различным видам труда и творчества;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формирование основ безопасного поведения в быту, социуме, природе.</a:t>
            </a:r>
          </a:p>
          <a:p>
            <a:pPr marL="285750" indent="-285750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82550"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сюжетно-ролевые и дидактические игры ; наблюдения; экспериментирование; беседы, разговоры, чтение, просмотр мультфильмов; решение проблемных ситуаций; совместная деятельность педагога и ребёнка; самостоятельная деятельность ребёнка.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605306"/>
            <a:ext cx="3803559" cy="2852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0" y="3684474"/>
            <a:ext cx="3803559" cy="28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381" y="0"/>
            <a:ext cx="5453643" cy="7694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Познавательное развитие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6056" y="865267"/>
            <a:ext cx="5646295" cy="579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algn="just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Познавательное развитие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предполагает: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развитие интересов детей, любознательности и познавательной мотивации;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формирование познавательных действий, становление сознания;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развитие воображения и творческой активности; 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defRPr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Условия реализации: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занятия по познавательному развитию; тематические прогулки, наблюдения, экскурсии; оборудование уголков по познавательному развитию; наличие наглядного материала; проведение экспериментальных занятий; наличие программного обеспечения по познавательному развитию; интеллектуальные игры, дидактические игры; уголок наблюдения за природой.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91" y="3509970"/>
            <a:ext cx="2887725" cy="2887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3509970"/>
            <a:ext cx="2168303" cy="2891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35" y="425930"/>
            <a:ext cx="3893711" cy="29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13" y="0"/>
            <a:ext cx="4059557" cy="61959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Речевое развитие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413" y="929390"/>
            <a:ext cx="4659164" cy="52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Речевое развитие</a:t>
            </a: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включает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владение речью как средством общения и культуры;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обогащение активного словаря;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развитие связной, грамматически правильной диалогической и монологической речи;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развитие речевого творчества;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развитие звуковой и интонационной культуры речи, фонематического слуха;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 typeface="Wingdings 2" panose="05020102010507070707" pitchFamily="18" charset="2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знакомство с книжной культурой, детской литературой, понимание на слух текстов различных жанров детской литературы; </a:t>
            </a: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lnSpc>
                <a:spcPct val="115000"/>
              </a:lnSpc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формирование звуковой аналитико-синтетической активности как предпосылки обучения грамоте.</a:t>
            </a:r>
          </a:p>
          <a:p>
            <a:pPr indent="0" algn="just">
              <a:lnSpc>
                <a:spcPct val="115000"/>
              </a:lnSpc>
              <a:buFontTx/>
              <a:buChar char="-"/>
            </a:pPr>
            <a:endParaRPr lang="ru-RU" alt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alt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Условия реализации: 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занятия по развитию речи;</a:t>
            </a: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музыкально-речевые игры и занятия; </a:t>
            </a: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программного обеспечения по развитию речи; </a:t>
            </a: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наличие наглядного материала; </a:t>
            </a: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пальчиковые и дыхательные гимнастики; </a:t>
            </a: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оборудована уголки по развитию речи; </a:t>
            </a:r>
          </a:p>
          <a:p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 в праздниках, конкурсах и спектаклях.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40" y="479607"/>
            <a:ext cx="3886874" cy="2915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01" y="3618964"/>
            <a:ext cx="5231682" cy="294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345</TotalTime>
  <Words>830</Words>
  <Application>Microsoft Office PowerPoint</Application>
  <PresentationFormat>Широкоэкранный</PresentationFormat>
  <Paragraphs>114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Monotype Corsiva</vt:lpstr>
      <vt:lpstr>Times New Roman</vt:lpstr>
      <vt:lpstr>Trebuchet MS</vt:lpstr>
      <vt:lpstr>Wingdings 2</vt:lpstr>
      <vt:lpstr>Wingdings 3</vt:lpstr>
      <vt:lpstr>Аспект</vt:lpstr>
      <vt:lpstr>Презентация PowerPoint</vt:lpstr>
      <vt:lpstr>Информация о дошкольной организации</vt:lpstr>
      <vt:lpstr>Презентация PowerPoint</vt:lpstr>
      <vt:lpstr>Возрастные особенности  </vt:lpstr>
      <vt:lpstr>Количественный и качественный состав группы  </vt:lpstr>
      <vt:lpstr>Образовательная  программа  дошкольного  образования в ДОО </vt:lpstr>
      <vt:lpstr>Социально-коммуникативное развитие</vt:lpstr>
      <vt:lpstr>Познавательное развитие </vt:lpstr>
      <vt:lpstr>Речевое развитие </vt:lpstr>
      <vt:lpstr>Художественно-эстетическое развитие </vt:lpstr>
      <vt:lpstr>Физическое развитие</vt:lpstr>
      <vt:lpstr>Авторские и парциальные  программы дошкольного образования, используемые в группе </vt:lpstr>
      <vt:lpstr>Мероприятия по оптимизации взаимодействия педагогического коллектива с семьями детей </vt:lpstr>
      <vt:lpstr>Развивающая предметно-пространственная среда группы</vt:lpstr>
      <vt:lpstr>Развивающая предметно-пространственная среда группы</vt:lpstr>
      <vt:lpstr>Достижения группы </vt:lpstr>
      <vt:lpstr>Разное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S&amp;N</dc:creator>
  <cp:lastModifiedBy>S&amp;N</cp:lastModifiedBy>
  <cp:revision>35</cp:revision>
  <dcterms:created xsi:type="dcterms:W3CDTF">2019-03-21T17:44:51Z</dcterms:created>
  <dcterms:modified xsi:type="dcterms:W3CDTF">2019-04-07T00:38:41Z</dcterms:modified>
</cp:coreProperties>
</file>