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61" r:id="rId4"/>
    <p:sldId id="260" r:id="rId5"/>
    <p:sldId id="271" r:id="rId6"/>
    <p:sldId id="258" r:id="rId7"/>
    <p:sldId id="277" r:id="rId8"/>
    <p:sldId id="275" r:id="rId9"/>
    <p:sldId id="274" r:id="rId10"/>
    <p:sldId id="273" r:id="rId11"/>
    <p:sldId id="272" r:id="rId12"/>
    <p:sldId id="268" r:id="rId13"/>
    <p:sldId id="269" r:id="rId14"/>
    <p:sldId id="262"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BE377E6-F2B3-4F71-BFDA-3159EB22D25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E377E6-F2B3-4F71-BFDA-3159EB22D25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BE377E6-F2B3-4F71-BFDA-3159EB22D25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BE377E6-F2B3-4F71-BFDA-3159EB22D2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1427B18B-5435-4A0E-8BE1-EC731A56A77E}"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BE377E6-F2B3-4F71-BFDA-3159EB22D25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427B18B-5435-4A0E-8BE1-EC731A56A77E}" type="datetimeFigureOut">
              <a:rPr lang="ru-RU" smtClean="0"/>
              <a:pPr/>
              <a:t>04.12.2019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BE377E6-F2B3-4F71-BFDA-3159EB22D25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3926358"/>
          </a:xfrm>
        </p:spPr>
        <p:txBody>
          <a:bodyPr>
            <a:normAutofit fontScale="90000"/>
          </a:bodyPr>
          <a:lstStyle/>
          <a:p>
            <a:pPr algn="ctr"/>
            <a:r>
              <a:rPr lang="ru-RU" sz="4800" b="1" dirty="0" smtClean="0">
                <a:latin typeface="Times New Roman" pitchFamily="18" charset="0"/>
                <a:cs typeface="Times New Roman" pitchFamily="18" charset="0"/>
              </a:rPr>
              <a:t>ОСОБЕННОСТИ РАБОТЫ ИНСТРУКТОРА ПО ФИЗИЧЕСКОЙ КУЛЬТУРЕ С ДЕТЬМИ С СИНДРОМОМ ДАУНА</a:t>
            </a:r>
            <a:endParaRPr lang="ru-RU" sz="48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5286388"/>
            <a:ext cx="8124852" cy="1214446"/>
          </a:xfrm>
        </p:spPr>
        <p:txBody>
          <a:bodyPr>
            <a:normAutofit/>
          </a:bodyPr>
          <a:lstStyle/>
          <a:p>
            <a:pPr algn="r"/>
            <a:r>
              <a:rPr lang="ru-RU" sz="2400" i="1" dirty="0" smtClean="0">
                <a:latin typeface="Times New Roman" pitchFamily="18" charset="0"/>
                <a:cs typeface="Times New Roman" pitchFamily="18" charset="0"/>
              </a:rPr>
              <a:t>Исполнитель:</a:t>
            </a:r>
          </a:p>
          <a:p>
            <a:pPr algn="r"/>
            <a:r>
              <a:rPr lang="ru-RU" sz="2400" i="1" dirty="0" smtClean="0">
                <a:latin typeface="Times New Roman" pitchFamily="18" charset="0"/>
                <a:cs typeface="Times New Roman" pitchFamily="18" charset="0"/>
              </a:rPr>
              <a:t>Власова </a:t>
            </a:r>
            <a:r>
              <a:rPr lang="ru-RU" sz="2400" i="1" dirty="0" smtClean="0">
                <a:latin typeface="Times New Roman" pitchFamily="18" charset="0"/>
                <a:cs typeface="Times New Roman" pitchFamily="18" charset="0"/>
              </a:rPr>
              <a:t>Людмила Викторовна</a:t>
            </a:r>
            <a:endParaRPr lang="ru-RU" sz="2400" i="1" dirty="0">
              <a:latin typeface="Times New Roman" pitchFamily="18" charset="0"/>
              <a:cs typeface="Times New Roman" pitchFamily="18" charset="0"/>
            </a:endParaRPr>
          </a:p>
        </p:txBody>
      </p:sp>
      <p:pic>
        <p:nvPicPr>
          <p:cNvPr id="4" name="Рисунок 3" descr="91018.jpg"/>
          <p:cNvPicPr>
            <a:picLocks noChangeAspect="1"/>
          </p:cNvPicPr>
          <p:nvPr/>
        </p:nvPicPr>
        <p:blipFill>
          <a:blip r:embed="rId2"/>
          <a:stretch>
            <a:fillRect/>
          </a:stretch>
        </p:blipFill>
        <p:spPr>
          <a:xfrm>
            <a:off x="214282" y="3071810"/>
            <a:ext cx="2067844" cy="26670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71480"/>
            <a:ext cx="7855270" cy="2571768"/>
          </a:xfrm>
        </p:spPr>
        <p:txBody>
          <a:bodyPr>
            <a:normAutofit fontScale="90000"/>
          </a:bodyPr>
          <a:lstStyle/>
          <a:p>
            <a:r>
              <a:rPr lang="ru-RU" sz="4400" dirty="0" smtClean="0"/>
              <a:t/>
            </a:r>
            <a:br>
              <a:rPr lang="ru-RU" sz="4400" dirty="0" smtClean="0"/>
            </a:br>
            <a:r>
              <a:rPr lang="ru-RU" sz="4000" b="1" dirty="0" smtClean="0"/>
              <a:t> </a:t>
            </a:r>
            <a:r>
              <a:rPr lang="ru-RU" sz="2700" b="1" dirty="0" smtClean="0">
                <a:solidFill>
                  <a:schemeClr val="tx1"/>
                </a:solidFill>
                <a:effectLst/>
                <a:latin typeface="Times New Roman" pitchFamily="18" charset="0"/>
                <a:cs typeface="Times New Roman" pitchFamily="18" charset="0"/>
              </a:rPr>
              <a:t>«Весёлая ленточка»</a:t>
            </a:r>
            <a:r>
              <a:rPr lang="ru-RU" sz="4000" dirty="0" smtClean="0">
                <a:solidFill>
                  <a:schemeClr val="tx1"/>
                </a:solidFill>
                <a:effectLst/>
                <a:latin typeface="Times New Roman" pitchFamily="18" charset="0"/>
                <a:cs typeface="Times New Roman" pitchFamily="18" charset="0"/>
              </a:rPr>
              <a:t/>
            </a:r>
            <a:br>
              <a:rPr lang="ru-RU" sz="4000" dirty="0" smtClean="0">
                <a:solidFill>
                  <a:schemeClr val="tx1"/>
                </a:solidFill>
                <a:effectLst/>
                <a:latin typeface="Times New Roman" pitchFamily="18" charset="0"/>
                <a:cs typeface="Times New Roman" pitchFamily="18" charset="0"/>
              </a:rPr>
            </a:br>
            <a:r>
              <a:rPr lang="ru-RU" sz="2700" i="1" dirty="0" smtClean="0">
                <a:solidFill>
                  <a:schemeClr val="tx1"/>
                </a:solidFill>
                <a:effectLst/>
                <a:latin typeface="Times New Roman" pitchFamily="18" charset="0"/>
                <a:cs typeface="Times New Roman" pitchFamily="18" charset="0"/>
              </a:rPr>
              <a:t>Оборудование: </a:t>
            </a:r>
            <a:r>
              <a:rPr lang="ru-RU" sz="2700" dirty="0" smtClean="0">
                <a:solidFill>
                  <a:schemeClr val="tx1"/>
                </a:solidFill>
                <a:effectLst/>
                <a:latin typeface="Times New Roman" pitchFamily="18" charset="0"/>
                <a:cs typeface="Times New Roman" pitchFamily="18" charset="0"/>
              </a:rPr>
              <a:t>барабан, лента.</a:t>
            </a:r>
            <a:br>
              <a:rPr lang="ru-RU" sz="2700" dirty="0" smtClean="0">
                <a:solidFill>
                  <a:schemeClr val="tx1"/>
                </a:solidFill>
                <a:effectLst/>
                <a:latin typeface="Times New Roman" pitchFamily="18" charset="0"/>
                <a:cs typeface="Times New Roman" pitchFamily="18" charset="0"/>
              </a:rPr>
            </a:br>
            <a:r>
              <a:rPr lang="ru-RU" sz="2700" dirty="0" smtClean="0">
                <a:solidFill>
                  <a:schemeClr val="tx1"/>
                </a:solidFill>
                <a:effectLst/>
                <a:latin typeface="Times New Roman" pitchFamily="18" charset="0"/>
                <a:cs typeface="Times New Roman" pitchFamily="18" charset="0"/>
              </a:rPr>
              <a:t>Слушая громкое звучание бубна, ребенок ходит по залу, размахивая лентой вперёд-назад, а когда взрослый ударяет по бубну тихо, останавливается, прячет ленту за спину. Различное звучание можно обозначить и шагами: при громком звучании ребенок ходит как обычно, при тихом - на носочках. </a:t>
            </a:r>
            <a:r>
              <a:rPr lang="ru-RU" sz="2200" dirty="0" smtClean="0"/>
              <a:t/>
            </a:r>
            <a:br>
              <a:rPr lang="ru-RU" sz="2200" dirty="0" smtClean="0"/>
            </a:br>
            <a:r>
              <a:rPr lang="ru-RU" sz="4400" dirty="0" smtClean="0"/>
              <a:t/>
            </a:r>
            <a:br>
              <a:rPr lang="ru-RU" sz="4400" dirty="0" smtClean="0"/>
            </a:br>
            <a:endParaRPr lang="ru-RU" sz="44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3068960"/>
            <a:ext cx="3816424" cy="3356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357166"/>
            <a:ext cx="7855270" cy="1868478"/>
          </a:xfrm>
        </p:spPr>
        <p:txBody>
          <a:bodyPr>
            <a:normAutofit fontScale="90000"/>
          </a:bodyPr>
          <a:lstStyle/>
          <a:p>
            <a:r>
              <a:rPr lang="ru-RU" sz="2700" b="1" dirty="0" smtClean="0">
                <a:solidFill>
                  <a:schemeClr val="tx1"/>
                </a:solidFill>
                <a:effectLst/>
                <a:latin typeface="Times New Roman" pitchFamily="18" charset="0"/>
                <a:cs typeface="Times New Roman" pitchFamily="18" charset="0"/>
              </a:rPr>
              <a:t>«Канатоходец»</a:t>
            </a:r>
            <a:br>
              <a:rPr lang="ru-RU" sz="2700" b="1" dirty="0" smtClean="0">
                <a:solidFill>
                  <a:schemeClr val="tx1"/>
                </a:solidFill>
                <a:effectLst/>
                <a:latin typeface="Times New Roman" pitchFamily="18" charset="0"/>
                <a:cs typeface="Times New Roman" pitchFamily="18" charset="0"/>
              </a:rPr>
            </a:br>
            <a:r>
              <a:rPr lang="ru-RU" sz="2700" dirty="0" smtClean="0">
                <a:solidFill>
                  <a:schemeClr val="tx1"/>
                </a:solidFill>
                <a:effectLst/>
                <a:latin typeface="Times New Roman" pitchFamily="18" charset="0"/>
                <a:cs typeface="Times New Roman" pitchFamily="18" charset="0"/>
              </a:rPr>
              <a:t>Ребенку предлагается вместе со взрослым потоптаться на канате, который лежит на полу. Стопы ребенка должны располагаться поперек каната.</a:t>
            </a:r>
            <a:r>
              <a:rPr lang="ru-RU" sz="4400" dirty="0" smtClean="0"/>
              <a:t/>
            </a:r>
            <a:br>
              <a:rPr lang="ru-RU" sz="4400" dirty="0" smtClean="0"/>
            </a:br>
            <a:endParaRPr lang="ru-RU" sz="4400" b="1" dirty="0">
              <a:latin typeface="Times New Roman" pitchFamily="18" charset="0"/>
              <a:cs typeface="Times New Roman" pitchFamily="18" charset="0"/>
            </a:endParaRPr>
          </a:p>
        </p:txBody>
      </p:sp>
      <p:pic>
        <p:nvPicPr>
          <p:cNvPr id="5" name="Рисунок 4" descr="20150205_091746.jpg"/>
          <p:cNvPicPr>
            <a:picLocks noChangeAspect="1"/>
          </p:cNvPicPr>
          <p:nvPr/>
        </p:nvPicPr>
        <p:blipFill>
          <a:blip r:embed="rId2" cstate="print"/>
          <a:stretch>
            <a:fillRect/>
          </a:stretch>
        </p:blipFill>
        <p:spPr>
          <a:xfrm>
            <a:off x="1214414" y="2000240"/>
            <a:ext cx="3357586" cy="4286256"/>
          </a:xfrm>
          <a:prstGeom prst="rect">
            <a:avLst/>
          </a:prstGeom>
          <a:ln>
            <a:noFill/>
          </a:ln>
          <a:effectLst>
            <a:softEdge rad="112500"/>
          </a:effectLst>
        </p:spPr>
      </p:pic>
      <p:pic>
        <p:nvPicPr>
          <p:cNvPr id="6" name="Рисунок 5" descr="20150205_091740.jpg"/>
          <p:cNvPicPr>
            <a:picLocks noChangeAspect="1"/>
          </p:cNvPicPr>
          <p:nvPr/>
        </p:nvPicPr>
        <p:blipFill>
          <a:blip r:embed="rId3" cstate="print"/>
          <a:stretch>
            <a:fillRect/>
          </a:stretch>
        </p:blipFill>
        <p:spPr>
          <a:xfrm>
            <a:off x="4714876" y="2000239"/>
            <a:ext cx="3357586" cy="42862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000108"/>
            <a:ext cx="7855270" cy="2214578"/>
          </a:xfrm>
        </p:spPr>
        <p:txBody>
          <a:bodyPr>
            <a:normAutofit fontScale="90000"/>
          </a:bodyPr>
          <a:lstStyle/>
          <a:p>
            <a:r>
              <a:rPr lang="ru-RU" sz="3100" b="1" dirty="0" smtClean="0">
                <a:solidFill>
                  <a:schemeClr val="tx1"/>
                </a:solidFill>
                <a:latin typeface="Times New Roman" pitchFamily="18" charset="0"/>
                <a:cs typeface="Times New Roman" pitchFamily="18" charset="0"/>
              </a:rPr>
              <a:t>«Лёгкие и тяжёлые руки»</a:t>
            </a:r>
            <a:r>
              <a:rPr lang="ru-RU" sz="3100" dirty="0" smtClean="0">
                <a:solidFill>
                  <a:schemeClr val="tx1"/>
                </a:solidFill>
                <a:latin typeface="Times New Roman" pitchFamily="18" charset="0"/>
                <a:cs typeface="Times New Roman" pitchFamily="18" charset="0"/>
              </a:rPr>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effectLst/>
                <a:latin typeface="Times New Roman" pitchFamily="18" charset="0"/>
                <a:cs typeface="Times New Roman" pitchFamily="18" charset="0"/>
              </a:rPr>
              <a:t>И.п.: стоя, руки спрятаны за спину. На «раз, два» плавно поднять руки вперёд до уровня плеч, на «три, четыре» спрятать руки за спину. На «пять, шесть, семь, восемь» сильно покачивать руками вперёд, назад.</a:t>
            </a:r>
            <a:r>
              <a:rPr lang="ru-RU" sz="4400" dirty="0" smtClean="0"/>
              <a:t/>
            </a:r>
            <a:br>
              <a:rPr lang="ru-RU" sz="4400" dirty="0" smtClean="0"/>
            </a:br>
            <a:r>
              <a:rPr lang="ru-RU" sz="4400" dirty="0" smtClean="0"/>
              <a:t/>
            </a:r>
            <a:br>
              <a:rPr lang="ru-RU" sz="4400" dirty="0" smtClean="0"/>
            </a:br>
            <a:endParaRPr lang="ru-RU" sz="4400" b="1" dirty="0">
              <a:latin typeface="Times New Roman" pitchFamily="18" charset="0"/>
              <a:cs typeface="Times New Roman" pitchFamily="18" charset="0"/>
            </a:endParaRPr>
          </a:p>
        </p:txBody>
      </p:sp>
      <p:pic>
        <p:nvPicPr>
          <p:cNvPr id="7" name="Рисунок 6" descr="20150205_092509.jpg"/>
          <p:cNvPicPr>
            <a:picLocks noChangeAspect="1"/>
          </p:cNvPicPr>
          <p:nvPr/>
        </p:nvPicPr>
        <p:blipFill>
          <a:blip r:embed="rId2" cstate="print"/>
          <a:stretch>
            <a:fillRect/>
          </a:stretch>
        </p:blipFill>
        <p:spPr>
          <a:xfrm>
            <a:off x="1785918" y="2857496"/>
            <a:ext cx="2786064" cy="3786214"/>
          </a:xfrm>
          <a:prstGeom prst="rect">
            <a:avLst/>
          </a:prstGeom>
          <a:ln>
            <a:noFill/>
          </a:ln>
          <a:effectLst>
            <a:softEdge rad="112500"/>
          </a:effectLst>
        </p:spPr>
      </p:pic>
      <p:pic>
        <p:nvPicPr>
          <p:cNvPr id="8" name="Рисунок 7" descr="20150205_092550.jpg"/>
          <p:cNvPicPr>
            <a:picLocks noChangeAspect="1"/>
          </p:cNvPicPr>
          <p:nvPr/>
        </p:nvPicPr>
        <p:blipFill>
          <a:blip r:embed="rId3" cstate="print"/>
          <a:stretch>
            <a:fillRect/>
          </a:stretch>
        </p:blipFill>
        <p:spPr>
          <a:xfrm>
            <a:off x="5000628" y="2857496"/>
            <a:ext cx="2928958"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785926"/>
            <a:ext cx="7855270" cy="1357322"/>
          </a:xfrm>
        </p:spPr>
        <p:txBody>
          <a:bodyPr>
            <a:normAutofit fontScale="90000"/>
          </a:bodyPr>
          <a:lstStyle/>
          <a:p>
            <a:r>
              <a:rPr lang="ru-RU" sz="2700" b="1" dirty="0" smtClean="0">
                <a:solidFill>
                  <a:schemeClr val="tx1"/>
                </a:solidFill>
                <a:effectLst/>
                <a:latin typeface="Times New Roman" pitchFamily="18" charset="0"/>
                <a:cs typeface="Times New Roman" pitchFamily="18" charset="0"/>
              </a:rPr>
              <a:t>«Мяч вокруг себя»</a:t>
            </a:r>
            <a:r>
              <a:rPr lang="ru-RU" sz="2700" dirty="0" smtClean="0">
                <a:solidFill>
                  <a:schemeClr val="tx1"/>
                </a:solidFill>
                <a:effectLst/>
                <a:latin typeface="Times New Roman" pitchFamily="18" charset="0"/>
                <a:cs typeface="Times New Roman" pitchFamily="18" charset="0"/>
              </a:rPr>
              <a:t/>
            </a:r>
            <a:br>
              <a:rPr lang="ru-RU" sz="2700" dirty="0" smtClean="0">
                <a:solidFill>
                  <a:schemeClr val="tx1"/>
                </a:solidFill>
                <a:effectLst/>
                <a:latin typeface="Times New Roman" pitchFamily="18" charset="0"/>
                <a:cs typeface="Times New Roman" pitchFamily="18" charset="0"/>
              </a:rPr>
            </a:br>
            <a:r>
              <a:rPr lang="ru-RU" sz="2700" i="1" dirty="0" smtClean="0">
                <a:solidFill>
                  <a:schemeClr val="tx1"/>
                </a:solidFill>
                <a:effectLst/>
                <a:latin typeface="Times New Roman" pitchFamily="18" charset="0"/>
                <a:cs typeface="Times New Roman" pitchFamily="18" charset="0"/>
              </a:rPr>
              <a:t>Оборудование: </a:t>
            </a:r>
            <a:r>
              <a:rPr lang="ru-RU" sz="2700" dirty="0" smtClean="0">
                <a:solidFill>
                  <a:schemeClr val="tx1"/>
                </a:solidFill>
                <a:effectLst/>
                <a:latin typeface="Times New Roman" pitchFamily="18" charset="0"/>
                <a:cs typeface="Times New Roman" pitchFamily="18" charset="0"/>
              </a:rPr>
              <a:t>маленькие мячи, которые можно держать одной рукой.</a:t>
            </a:r>
            <a:br>
              <a:rPr lang="ru-RU" sz="2700" dirty="0" smtClean="0">
                <a:solidFill>
                  <a:schemeClr val="tx1"/>
                </a:solidFill>
                <a:effectLst/>
                <a:latin typeface="Times New Roman" pitchFamily="18" charset="0"/>
                <a:cs typeface="Times New Roman" pitchFamily="18" charset="0"/>
              </a:rPr>
            </a:br>
            <a:r>
              <a:rPr lang="ru-RU" sz="2700" dirty="0" smtClean="0">
                <a:solidFill>
                  <a:schemeClr val="tx1"/>
                </a:solidFill>
                <a:effectLst/>
                <a:latin typeface="Times New Roman" pitchFamily="18" charset="0"/>
                <a:cs typeface="Times New Roman" pitchFamily="18" charset="0"/>
              </a:rPr>
              <a:t>Встать напротив ребенка. Взрослый и ребенок держат мячи в одной руке. Перекладываем маленький мяч спереди из правой руки в левую, а сзади - из левой руки в правую. Делаем такие круговые движения вокруг шеи, пояса, ног. Затем меняем направление. </a:t>
            </a: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endParaRPr lang="ru-RU" sz="4400" b="1" dirty="0">
              <a:latin typeface="Times New Roman" pitchFamily="18" charset="0"/>
              <a:cs typeface="Times New Roman" pitchFamily="18" charset="0"/>
            </a:endParaRPr>
          </a:p>
        </p:txBody>
      </p:sp>
      <p:pic>
        <p:nvPicPr>
          <p:cNvPr id="6" name="Рисунок 5" descr="20150205_092339.jpg"/>
          <p:cNvPicPr>
            <a:picLocks noChangeAspect="1"/>
          </p:cNvPicPr>
          <p:nvPr/>
        </p:nvPicPr>
        <p:blipFill>
          <a:blip r:embed="rId2" cstate="print"/>
          <a:stretch>
            <a:fillRect/>
          </a:stretch>
        </p:blipFill>
        <p:spPr>
          <a:xfrm>
            <a:off x="857224" y="3214662"/>
            <a:ext cx="2732504" cy="3643338"/>
          </a:xfrm>
          <a:prstGeom prst="rect">
            <a:avLst/>
          </a:prstGeom>
          <a:ln>
            <a:noFill/>
          </a:ln>
          <a:effectLst>
            <a:softEdge rad="112500"/>
          </a:effectLst>
        </p:spPr>
      </p:pic>
      <p:pic>
        <p:nvPicPr>
          <p:cNvPr id="9" name="Рисунок 8" descr="20150205_092356.jpg"/>
          <p:cNvPicPr>
            <a:picLocks noChangeAspect="1"/>
          </p:cNvPicPr>
          <p:nvPr/>
        </p:nvPicPr>
        <p:blipFill>
          <a:blip r:embed="rId3" cstate="print"/>
          <a:stretch>
            <a:fillRect/>
          </a:stretch>
        </p:blipFill>
        <p:spPr>
          <a:xfrm>
            <a:off x="3643306" y="3214686"/>
            <a:ext cx="2625347" cy="3500462"/>
          </a:xfrm>
          <a:prstGeom prst="rect">
            <a:avLst/>
          </a:prstGeom>
          <a:ln>
            <a:noFill/>
          </a:ln>
          <a:effectLst>
            <a:softEdge rad="112500"/>
          </a:effectLst>
        </p:spPr>
      </p:pic>
      <p:pic>
        <p:nvPicPr>
          <p:cNvPr id="10" name="Рисунок 9" descr="20150205_092405.jpg"/>
          <p:cNvPicPr>
            <a:picLocks noChangeAspect="1"/>
          </p:cNvPicPr>
          <p:nvPr/>
        </p:nvPicPr>
        <p:blipFill>
          <a:blip r:embed="rId4" cstate="print"/>
          <a:stretch>
            <a:fillRect/>
          </a:stretch>
        </p:blipFill>
        <p:spPr>
          <a:xfrm>
            <a:off x="6304340" y="3214686"/>
            <a:ext cx="2571768"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jpg"/>
          <p:cNvPicPr>
            <a:picLocks noChangeAspect="1"/>
          </p:cNvPicPr>
          <p:nvPr/>
        </p:nvPicPr>
        <p:blipFill>
          <a:blip r:embed="rId2"/>
          <a:stretch>
            <a:fillRect/>
          </a:stretch>
        </p:blipFill>
        <p:spPr>
          <a:xfrm>
            <a:off x="1428728" y="542928"/>
            <a:ext cx="6643734" cy="4649556"/>
          </a:xfrm>
          <a:prstGeom prst="rect">
            <a:avLst/>
          </a:prstGeom>
          <a:ln>
            <a:noFill/>
          </a:ln>
          <a:effectLst>
            <a:softEdge rad="112500"/>
          </a:effectLst>
        </p:spPr>
      </p:pic>
      <p:pic>
        <p:nvPicPr>
          <p:cNvPr id="8" name="Рисунок 7" descr="baby-botton.jpg"/>
          <p:cNvPicPr>
            <a:picLocks noChangeAspect="1"/>
          </p:cNvPicPr>
          <p:nvPr/>
        </p:nvPicPr>
        <p:blipFill>
          <a:blip r:embed="rId3"/>
          <a:stretch>
            <a:fillRect/>
          </a:stretch>
        </p:blipFill>
        <p:spPr>
          <a:xfrm>
            <a:off x="1285852" y="5143512"/>
            <a:ext cx="7429520" cy="13128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714488"/>
            <a:ext cx="7498080" cy="3357586"/>
          </a:xfrm>
        </p:spPr>
        <p:txBody>
          <a:bodyPr>
            <a:normAutofit/>
          </a:bodyPr>
          <a:lstStyle/>
          <a:p>
            <a:pPr algn="ctr"/>
            <a:r>
              <a:rPr lang="ru-RU" sz="6000" b="1" dirty="0" smtClean="0">
                <a:latin typeface="Times New Roman" pitchFamily="18" charset="0"/>
                <a:cs typeface="Times New Roman" pitchFamily="18" charset="0"/>
              </a:rPr>
              <a:t>СПАСИБО ЗА ВНИМАНИЕ!</a:t>
            </a:r>
            <a:endParaRPr lang="ru-RU"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Особенности ребенка с синдромом Дауна: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714348" y="1643050"/>
            <a:ext cx="8219340" cy="4605350"/>
          </a:xfrm>
        </p:spPr>
        <p:txBody>
          <a:bodyPr>
            <a:normAutofit/>
          </a:bodyPr>
          <a:lstStyle/>
          <a:p>
            <a:pPr indent="0" algn="just">
              <a:spcBef>
                <a:spcPts val="0"/>
              </a:spcBef>
              <a:buNone/>
            </a:pPr>
            <a:r>
              <a:rPr lang="ru-RU" dirty="0" smtClean="0">
                <a:latin typeface="Times New Roman" pitchFamily="18" charset="0"/>
                <a:cs typeface="Times New Roman" pitchFamily="18" charset="0"/>
              </a:rPr>
              <a:t>Замедленное развитие</a:t>
            </a:r>
          </a:p>
          <a:p>
            <a:pPr indent="0" algn="just">
              <a:spcBef>
                <a:spcPts val="0"/>
              </a:spcBef>
              <a:buNone/>
            </a:pPr>
            <a:r>
              <a:rPr lang="ru-RU" dirty="0" smtClean="0">
                <a:latin typeface="Times New Roman" pitchFamily="18" charset="0"/>
                <a:cs typeface="Times New Roman" pitchFamily="18" charset="0"/>
              </a:rPr>
              <a:t>Нарушение осанки</a:t>
            </a:r>
          </a:p>
          <a:p>
            <a:pPr indent="0" algn="just">
              <a:spcBef>
                <a:spcPts val="0"/>
              </a:spcBef>
              <a:buNone/>
            </a:pPr>
            <a:r>
              <a:rPr lang="ru-RU" dirty="0" smtClean="0">
                <a:latin typeface="Times New Roman" pitchFamily="18" charset="0"/>
                <a:cs typeface="Times New Roman" pitchFamily="18" charset="0"/>
              </a:rPr>
              <a:t>Пониженный мышечный тонус</a:t>
            </a:r>
          </a:p>
          <a:p>
            <a:pPr indent="0" algn="just">
              <a:spcBef>
                <a:spcPts val="0"/>
              </a:spcBef>
              <a:buNone/>
            </a:pPr>
            <a:r>
              <a:rPr lang="ru-RU" dirty="0" smtClean="0">
                <a:latin typeface="Times New Roman" pitchFamily="18" charset="0"/>
                <a:cs typeface="Times New Roman" pitchFamily="18" charset="0"/>
              </a:rPr>
              <a:t>Плоскостопие</a:t>
            </a:r>
          </a:p>
          <a:p>
            <a:pPr indent="0" algn="just">
              <a:spcBef>
                <a:spcPts val="0"/>
              </a:spcBef>
              <a:buFontTx/>
              <a:buChar char="-"/>
            </a:pPr>
            <a:endParaRPr lang="ru-RU" dirty="0">
              <a:latin typeface="Times New Roman" pitchFamily="18" charset="0"/>
              <a:cs typeface="Times New Roman" pitchFamily="18" charset="0"/>
            </a:endParaRPr>
          </a:p>
        </p:txBody>
      </p:sp>
      <p:pic>
        <p:nvPicPr>
          <p:cNvPr id="1026" name="Picture 2" descr="C:\Users\Павел\Desktop\images.jpg"/>
          <p:cNvPicPr>
            <a:picLocks noChangeAspect="1" noChangeArrowheads="1"/>
          </p:cNvPicPr>
          <p:nvPr/>
        </p:nvPicPr>
        <p:blipFill>
          <a:blip r:embed="rId2"/>
          <a:srcRect/>
          <a:stretch>
            <a:fillRect/>
          </a:stretch>
        </p:blipFill>
        <p:spPr bwMode="auto">
          <a:xfrm>
            <a:off x="5901770" y="4572008"/>
            <a:ext cx="2870766" cy="20717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7.jpg"/>
          <p:cNvPicPr>
            <a:picLocks noGrp="1" noChangeAspect="1"/>
          </p:cNvPicPr>
          <p:nvPr>
            <p:ph idx="1"/>
          </p:nvPr>
        </p:nvPicPr>
        <p:blipFill>
          <a:blip r:embed="rId2"/>
          <a:stretch>
            <a:fillRect/>
          </a:stretch>
        </p:blipFill>
        <p:spPr>
          <a:xfrm>
            <a:off x="5786446" y="0"/>
            <a:ext cx="2857500" cy="2705100"/>
          </a:xfrm>
        </p:spPr>
      </p:pic>
      <p:pic>
        <p:nvPicPr>
          <p:cNvPr id="5" name="Рисунок 4" descr="23978564.jpg"/>
          <p:cNvPicPr>
            <a:picLocks noChangeAspect="1"/>
          </p:cNvPicPr>
          <p:nvPr/>
        </p:nvPicPr>
        <p:blipFill>
          <a:blip r:embed="rId3"/>
          <a:stretch>
            <a:fillRect/>
          </a:stretch>
        </p:blipFill>
        <p:spPr>
          <a:xfrm>
            <a:off x="1357290" y="2285993"/>
            <a:ext cx="4562375" cy="3364732"/>
          </a:xfrm>
          <a:prstGeom prst="rect">
            <a:avLst/>
          </a:prstGeom>
          <a:ln>
            <a:noFill/>
          </a:ln>
          <a:effectLst>
            <a:softEdge rad="112500"/>
          </a:effectLst>
        </p:spPr>
      </p:pic>
      <p:pic>
        <p:nvPicPr>
          <p:cNvPr id="6" name="Рисунок 5" descr="3.jpg"/>
          <p:cNvPicPr>
            <a:picLocks noChangeAspect="1"/>
          </p:cNvPicPr>
          <p:nvPr/>
        </p:nvPicPr>
        <p:blipFill>
          <a:blip r:embed="rId4"/>
          <a:stretch>
            <a:fillRect/>
          </a:stretch>
        </p:blipFill>
        <p:spPr>
          <a:xfrm>
            <a:off x="1142976" y="214290"/>
            <a:ext cx="2883149" cy="2143140"/>
          </a:xfrm>
          <a:prstGeom prst="rect">
            <a:avLst/>
          </a:prstGeom>
          <a:ln>
            <a:noFill/>
          </a:ln>
          <a:effectLst>
            <a:softEdge rad="112500"/>
          </a:effectLst>
        </p:spPr>
      </p:pic>
      <p:pic>
        <p:nvPicPr>
          <p:cNvPr id="8" name="Рисунок 7" descr="DSC_3400-2.jpg"/>
          <p:cNvPicPr>
            <a:picLocks noChangeAspect="1"/>
          </p:cNvPicPr>
          <p:nvPr/>
        </p:nvPicPr>
        <p:blipFill>
          <a:blip r:embed="rId5"/>
          <a:stretch>
            <a:fillRect/>
          </a:stretch>
        </p:blipFill>
        <p:spPr>
          <a:xfrm>
            <a:off x="4071934" y="357166"/>
            <a:ext cx="1761234" cy="1928826"/>
          </a:xfrm>
          <a:prstGeom prst="rect">
            <a:avLst/>
          </a:prstGeom>
          <a:ln>
            <a:noFill/>
          </a:ln>
          <a:effectLst>
            <a:softEdge rad="112500"/>
          </a:effectLst>
        </p:spPr>
      </p:pic>
      <p:pic>
        <p:nvPicPr>
          <p:cNvPr id="9" name="Рисунок 8" descr="dr-20rjsh.png"/>
          <p:cNvPicPr>
            <a:picLocks noChangeAspect="1"/>
          </p:cNvPicPr>
          <p:nvPr/>
        </p:nvPicPr>
        <p:blipFill>
          <a:blip r:embed="rId6" cstate="print"/>
          <a:stretch>
            <a:fillRect/>
          </a:stretch>
        </p:blipFill>
        <p:spPr>
          <a:xfrm>
            <a:off x="428596" y="5292718"/>
            <a:ext cx="2087042" cy="1565282"/>
          </a:xfrm>
          <a:prstGeom prst="rect">
            <a:avLst/>
          </a:prstGeom>
        </p:spPr>
      </p:pic>
      <p:pic>
        <p:nvPicPr>
          <p:cNvPr id="10" name="Рисунок 9" descr="1040_small.jpg"/>
          <p:cNvPicPr>
            <a:picLocks noChangeAspect="1"/>
          </p:cNvPicPr>
          <p:nvPr/>
        </p:nvPicPr>
        <p:blipFill>
          <a:blip r:embed="rId7"/>
          <a:stretch>
            <a:fillRect/>
          </a:stretch>
        </p:blipFill>
        <p:spPr>
          <a:xfrm>
            <a:off x="6000760" y="4714884"/>
            <a:ext cx="2090845" cy="2143116"/>
          </a:xfrm>
          <a:prstGeom prst="rect">
            <a:avLst/>
          </a:prstGeom>
          <a:ln>
            <a:noFill/>
          </a:ln>
          <a:effectLst>
            <a:softEdge rad="112500"/>
          </a:effectLst>
        </p:spPr>
      </p:pic>
      <p:pic>
        <p:nvPicPr>
          <p:cNvPr id="12" name="Рисунок 11" descr="image_343.jpg"/>
          <p:cNvPicPr>
            <a:picLocks noChangeAspect="1"/>
          </p:cNvPicPr>
          <p:nvPr/>
        </p:nvPicPr>
        <p:blipFill>
          <a:blip r:embed="rId8"/>
          <a:stretch>
            <a:fillRect/>
          </a:stretch>
        </p:blipFill>
        <p:spPr>
          <a:xfrm>
            <a:off x="6357950" y="3000372"/>
            <a:ext cx="1963145" cy="15827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6000" b="1" dirty="0" smtClean="0">
                <a:latin typeface="Times New Roman" pitchFamily="18" charset="0"/>
                <a:cs typeface="Times New Roman" pitchFamily="18" charset="0"/>
              </a:rPr>
              <a:t>Задачи:</a:t>
            </a:r>
            <a:endParaRPr lang="ru-RU" sz="6000" b="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447800"/>
            <a:ext cx="7862150" cy="4800600"/>
          </a:xfrm>
        </p:spPr>
        <p:txBody>
          <a:bodyPr>
            <a:normAutofit fontScale="77500" lnSpcReduction="20000"/>
          </a:bodyPr>
          <a:lstStyle/>
          <a:p>
            <a:pPr algn="just">
              <a:buNone/>
            </a:pPr>
            <a:r>
              <a:rPr lang="ru-RU" sz="4400" dirty="0" smtClean="0">
                <a:latin typeface="Times New Roman" pitchFamily="18" charset="0"/>
                <a:cs typeface="Times New Roman" pitchFamily="18" charset="0"/>
              </a:rPr>
              <a:t>- оптимизация двигательной активности;</a:t>
            </a:r>
          </a:p>
          <a:p>
            <a:pPr algn="just">
              <a:buNone/>
            </a:pPr>
            <a:r>
              <a:rPr lang="ru-RU" sz="4400" dirty="0" smtClean="0">
                <a:latin typeface="Times New Roman" pitchFamily="18" charset="0"/>
                <a:cs typeface="Times New Roman" pitchFamily="18" charset="0"/>
              </a:rPr>
              <a:t>- формировать умение сохранять устойчивое положение тела, правильную осанку;</a:t>
            </a:r>
          </a:p>
          <a:p>
            <a:pPr algn="just">
              <a:buNone/>
            </a:pPr>
            <a:r>
              <a:rPr lang="ru-RU" sz="4400" dirty="0" smtClean="0">
                <a:latin typeface="Times New Roman" pitchFamily="18" charset="0"/>
                <a:cs typeface="Times New Roman" pitchFamily="18" charset="0"/>
              </a:rPr>
              <a:t>- закреплять навыки  ползания, лазания разнообразных действий с мячом;</a:t>
            </a:r>
          </a:p>
          <a:p>
            <a:pPr algn="just">
              <a:buNone/>
            </a:pPr>
            <a:r>
              <a:rPr lang="ru-RU" sz="4400" dirty="0" smtClean="0">
                <a:latin typeface="Times New Roman" pitchFamily="18" charset="0"/>
                <a:cs typeface="Times New Roman" pitchFamily="18" charset="0"/>
              </a:rPr>
              <a:t>- формировать в процессе двигательной деятельности различные познавательные процессы через систему физкультурных занятий;</a:t>
            </a:r>
          </a:p>
          <a:p>
            <a:pPr>
              <a:buNone/>
            </a:pP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4017_img3.jpg"/>
          <p:cNvPicPr>
            <a:picLocks noChangeAspect="1"/>
          </p:cNvPicPr>
          <p:nvPr/>
        </p:nvPicPr>
        <p:blipFill>
          <a:blip r:embed="rId2"/>
          <a:stretch>
            <a:fillRect/>
          </a:stretch>
        </p:blipFill>
        <p:spPr>
          <a:xfrm>
            <a:off x="3714744" y="1714488"/>
            <a:ext cx="1844735" cy="1666410"/>
          </a:xfrm>
          <a:prstGeom prst="rect">
            <a:avLst/>
          </a:prstGeom>
          <a:ln>
            <a:noFill/>
          </a:ln>
          <a:effectLst>
            <a:softEdge rad="112500"/>
          </a:effectLst>
        </p:spPr>
      </p:pic>
      <p:pic>
        <p:nvPicPr>
          <p:cNvPr id="15" name="Рисунок 14" descr="скачанные файлы.jpg"/>
          <p:cNvPicPr>
            <a:picLocks noChangeAspect="1"/>
          </p:cNvPicPr>
          <p:nvPr/>
        </p:nvPicPr>
        <p:blipFill>
          <a:blip r:embed="rId3"/>
          <a:stretch>
            <a:fillRect/>
          </a:stretch>
        </p:blipFill>
        <p:spPr>
          <a:xfrm>
            <a:off x="1571604" y="428604"/>
            <a:ext cx="1971660" cy="1643050"/>
          </a:xfrm>
          <a:prstGeom prst="rect">
            <a:avLst/>
          </a:prstGeom>
        </p:spPr>
      </p:pic>
      <p:pic>
        <p:nvPicPr>
          <p:cNvPr id="16" name="Рисунок 15" descr="Nestandartnoe-fizkulturnoe-oborudovanie-v-rabote-s-doshkolnikami-«Bozhi-korovki»-«Volshebnye-dorozhki»-«Zmejka-–-labirint»-«Morkovki»-«Raznocvetnye-lentochki»4.jpg"/>
          <p:cNvPicPr>
            <a:picLocks noChangeAspect="1"/>
          </p:cNvPicPr>
          <p:nvPr/>
        </p:nvPicPr>
        <p:blipFill>
          <a:blip r:embed="rId4" cstate="print"/>
          <a:stretch>
            <a:fillRect/>
          </a:stretch>
        </p:blipFill>
        <p:spPr>
          <a:xfrm>
            <a:off x="5004048" y="3643315"/>
            <a:ext cx="1613847" cy="2071702"/>
          </a:xfrm>
          <a:prstGeom prst="rect">
            <a:avLst/>
          </a:prstGeom>
          <a:ln>
            <a:noFill/>
          </a:ln>
          <a:effectLst>
            <a:softEdge rad="112500"/>
          </a:effectLst>
        </p:spPr>
      </p:pic>
      <p:pic>
        <p:nvPicPr>
          <p:cNvPr id="17" name="Рисунок 16" descr="2900_0.jpg"/>
          <p:cNvPicPr>
            <a:picLocks noChangeAspect="1"/>
          </p:cNvPicPr>
          <p:nvPr/>
        </p:nvPicPr>
        <p:blipFill>
          <a:blip r:embed="rId5"/>
          <a:stretch>
            <a:fillRect/>
          </a:stretch>
        </p:blipFill>
        <p:spPr>
          <a:xfrm>
            <a:off x="6858016" y="4500570"/>
            <a:ext cx="1927500" cy="2214578"/>
          </a:xfrm>
          <a:prstGeom prst="rect">
            <a:avLst/>
          </a:prstGeom>
          <a:ln>
            <a:noFill/>
          </a:ln>
          <a:effectLst>
            <a:softEdge rad="112500"/>
          </a:effectLst>
        </p:spPr>
      </p:pic>
      <p:pic>
        <p:nvPicPr>
          <p:cNvPr id="18" name="Рисунок 17" descr="20150205_090939.jpg"/>
          <p:cNvPicPr>
            <a:picLocks noChangeAspect="1"/>
          </p:cNvPicPr>
          <p:nvPr/>
        </p:nvPicPr>
        <p:blipFill>
          <a:blip r:embed="rId6" cstate="print"/>
          <a:stretch>
            <a:fillRect/>
          </a:stretch>
        </p:blipFill>
        <p:spPr>
          <a:xfrm>
            <a:off x="982241" y="3024160"/>
            <a:ext cx="2875380" cy="3833840"/>
          </a:xfrm>
          <a:prstGeom prst="rect">
            <a:avLst/>
          </a:prstGeom>
          <a:ln>
            <a:noFill/>
          </a:ln>
          <a:effectLst>
            <a:softEdge rad="112500"/>
          </a:effectLst>
        </p:spPr>
      </p:pic>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96149" y="653949"/>
            <a:ext cx="3416419" cy="25623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500042"/>
            <a:ext cx="7719274" cy="1071570"/>
          </a:xfrm>
        </p:spPr>
        <p:txBody>
          <a:bodyPr>
            <a:normAutofit fontScale="90000"/>
          </a:bodyPr>
          <a:lstStyle/>
          <a:p>
            <a:r>
              <a:rPr lang="ru-RU" sz="4400" b="1" dirty="0" smtClean="0">
                <a:latin typeface="Times New Roman" pitchFamily="18" charset="0"/>
                <a:cs typeface="Times New Roman" pitchFamily="18" charset="0"/>
              </a:rPr>
              <a:t>На занятиях используем следующие виды ходьбы:</a:t>
            </a:r>
            <a:r>
              <a:rPr lang="ru-RU" sz="4400" dirty="0" smtClean="0"/>
              <a:t/>
            </a:r>
            <a:br>
              <a:rPr lang="ru-RU" sz="4400" dirty="0" smtClean="0"/>
            </a:br>
            <a:endParaRPr lang="ru-RU" sz="4400" b="1" dirty="0">
              <a:latin typeface="Times New Roman" pitchFamily="18" charset="0"/>
              <a:cs typeface="Times New Roman" pitchFamily="18" charset="0"/>
            </a:endParaRPr>
          </a:p>
        </p:txBody>
      </p:sp>
      <p:sp>
        <p:nvSpPr>
          <p:cNvPr id="3" name="Содержимое 2"/>
          <p:cNvSpPr>
            <a:spLocks noGrp="1"/>
          </p:cNvSpPr>
          <p:nvPr>
            <p:ph idx="1"/>
          </p:nvPr>
        </p:nvSpPr>
        <p:spPr>
          <a:xfrm>
            <a:off x="571472" y="1214422"/>
            <a:ext cx="8572528" cy="5033978"/>
          </a:xfrm>
        </p:spPr>
        <p:txBody>
          <a:bodyPr>
            <a:noAutofit/>
          </a:bodyPr>
          <a:lstStyle/>
          <a:p>
            <a:pPr lvl="0" algn="just"/>
            <a:r>
              <a:rPr lang="ru-RU" sz="2400" dirty="0" smtClean="0">
                <a:latin typeface="Times New Roman" pitchFamily="18" charset="0"/>
                <a:cs typeface="Times New Roman" pitchFamily="18" charset="0"/>
              </a:rPr>
              <a:t>самостоятельная ходьба по дорожке, ограниченной по бокам двумя скакалками или лентами;</a:t>
            </a:r>
          </a:p>
          <a:p>
            <a:pPr lvl="0" algn="just"/>
            <a:r>
              <a:rPr lang="ru-RU" sz="2400" dirty="0" smtClean="0">
                <a:latin typeface="Times New Roman" pitchFamily="18" charset="0"/>
                <a:cs typeface="Times New Roman" pitchFamily="18" charset="0"/>
              </a:rPr>
              <a:t>ходьба за взрослым, за другим ребенком;</a:t>
            </a:r>
          </a:p>
          <a:p>
            <a:pPr lvl="0" algn="just"/>
            <a:r>
              <a:rPr lang="ru-RU" sz="2400" dirty="0" smtClean="0">
                <a:latin typeface="Times New Roman" pitchFamily="18" charset="0"/>
                <a:cs typeface="Times New Roman" pitchFamily="18" charset="0"/>
              </a:rPr>
              <a:t>ходьба друг за другом по кругу, держась рукой за верёвку: на одном занятии это может быть правая рука, а на следующем - левая;</a:t>
            </a:r>
          </a:p>
          <a:p>
            <a:pPr lvl="0" algn="just"/>
            <a:r>
              <a:rPr lang="ru-RU" sz="2400" dirty="0" smtClean="0">
                <a:latin typeface="Times New Roman" pitchFamily="18" charset="0"/>
                <a:cs typeface="Times New Roman" pitchFamily="18" charset="0"/>
              </a:rPr>
              <a:t>ходьба по доске, положенной на пол (если нет доски, можно использовать картон, вырезанный в виде дорожки);</a:t>
            </a:r>
          </a:p>
          <a:p>
            <a:pPr lvl="0" algn="just"/>
            <a:r>
              <a:rPr lang="ru-RU" sz="2400" dirty="0" smtClean="0">
                <a:latin typeface="Times New Roman" pitchFamily="18" charset="0"/>
                <a:cs typeface="Times New Roman" pitchFamily="18" charset="0"/>
              </a:rPr>
              <a:t>ходьба за взрослым с остановкой: очень хорошо использовать в таких упражнениях бубен или барабан (пока звучит музыкальный инструмент - ходьба, как только замолчал - остановка);</a:t>
            </a:r>
          </a:p>
          <a:p>
            <a:pPr algn="just"/>
            <a:r>
              <a:rPr lang="ru-RU" sz="2400" dirty="0" smtClean="0">
                <a:latin typeface="Times New Roman" pitchFamily="18" charset="0"/>
                <a:cs typeface="Times New Roman" pitchFamily="18" charset="0"/>
              </a:rPr>
              <a:t>ходьба друг за другом с различными предметами в руках (мяч, флажок, кубик, ленточка, погремушка и т. д.)</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35608" y="188640"/>
            <a:ext cx="3657600" cy="5998800"/>
          </a:xfrm>
        </p:spPr>
        <p:txBody>
          <a:bodyPr>
            <a:normAutofit/>
          </a:bodyPr>
          <a:lstStyle/>
          <a:p>
            <a:pPr marL="82296" indent="0" algn="ctr">
              <a:spcBef>
                <a:spcPts val="0"/>
              </a:spcBef>
              <a:buNone/>
            </a:pPr>
            <a:r>
              <a:rPr lang="ru-RU" sz="1600" b="1" dirty="0">
                <a:latin typeface="Times New Roman" pitchFamily="18" charset="0"/>
                <a:cs typeface="Times New Roman" pitchFamily="18" charset="0"/>
              </a:rPr>
              <a:t>«Ножки и дорожки»</a:t>
            </a:r>
          </a:p>
          <a:p>
            <a:pPr marL="82296" indent="0" algn="ctr">
              <a:spcBef>
                <a:spcPts val="0"/>
              </a:spcBef>
              <a:buNone/>
            </a:pPr>
            <a:r>
              <a:rPr lang="ru-RU" sz="1600" dirty="0">
                <a:latin typeface="Times New Roman" pitchFamily="18" charset="0"/>
                <a:cs typeface="Times New Roman" pitchFamily="18" charset="0"/>
              </a:rPr>
              <a:t>Большие ноги шли по дороге</a:t>
            </a:r>
          </a:p>
          <a:p>
            <a:pPr marL="82296" indent="0" algn="ctr">
              <a:spcBef>
                <a:spcPts val="0"/>
              </a:spcBef>
              <a:buNone/>
            </a:pPr>
            <a:r>
              <a:rPr lang="ru-RU" sz="1600" i="1" dirty="0">
                <a:latin typeface="Times New Roman" pitchFamily="18" charset="0"/>
                <a:cs typeface="Times New Roman" pitchFamily="18" charset="0"/>
              </a:rPr>
              <a:t>(при ходьбе поднимаем колени и громко топаем ногами)</a:t>
            </a:r>
            <a:r>
              <a:rPr lang="ru-RU" sz="1600" dirty="0">
                <a:latin typeface="Times New Roman" pitchFamily="18" charset="0"/>
                <a:cs typeface="Times New Roman" pitchFamily="18" charset="0"/>
              </a:rPr>
              <a:t>, </a:t>
            </a:r>
          </a:p>
          <a:p>
            <a:pPr marL="82296" indent="0" algn="ctr">
              <a:spcBef>
                <a:spcPts val="0"/>
              </a:spcBef>
              <a:buNone/>
            </a:pPr>
            <a:r>
              <a:rPr lang="ru-RU" sz="1600" dirty="0">
                <a:latin typeface="Times New Roman" pitchFamily="18" charset="0"/>
                <a:cs typeface="Times New Roman" pitchFamily="18" charset="0"/>
              </a:rPr>
              <a:t>А маленькие ножки бежали по дорожке </a:t>
            </a:r>
            <a:r>
              <a:rPr lang="ru-RU" sz="1600" i="1" dirty="0">
                <a:latin typeface="Times New Roman" pitchFamily="18" charset="0"/>
                <a:cs typeface="Times New Roman" pitchFamily="18" charset="0"/>
              </a:rPr>
              <a:t>(передвигаемся быстро и тихо).</a:t>
            </a:r>
          </a:p>
          <a:p>
            <a:endParaRPr lang="ru-RU" dirty="0"/>
          </a:p>
        </p:txBody>
      </p:sp>
      <p:sp>
        <p:nvSpPr>
          <p:cNvPr id="4" name="Содержимое 3"/>
          <p:cNvSpPr>
            <a:spLocks noGrp="1"/>
          </p:cNvSpPr>
          <p:nvPr>
            <p:ph sz="half" idx="2"/>
          </p:nvPr>
        </p:nvSpPr>
        <p:spPr>
          <a:xfrm>
            <a:off x="5276088" y="188640"/>
            <a:ext cx="3657600" cy="5998800"/>
          </a:xfrm>
        </p:spPr>
        <p:txBody>
          <a:bodyPr>
            <a:normAutofit/>
          </a:bodyPr>
          <a:lstStyle/>
          <a:p>
            <a:pPr marL="82296" indent="0" algn="just">
              <a:buNone/>
            </a:pPr>
            <a:r>
              <a:rPr lang="ru-RU" sz="1800" b="1" dirty="0">
                <a:latin typeface="Times New Roman" pitchFamily="18" charset="0"/>
                <a:cs typeface="Times New Roman" pitchFamily="18" charset="0"/>
              </a:rPr>
              <a:t>«Зашагали ножки»</a:t>
            </a:r>
          </a:p>
          <a:p>
            <a:pPr marL="82296" indent="0" algn="just">
              <a:buNone/>
            </a:pPr>
            <a:r>
              <a:rPr lang="ru-RU" sz="1700" dirty="0" smtClean="0">
                <a:latin typeface="Times New Roman" pitchFamily="18" charset="0"/>
                <a:cs typeface="Times New Roman" pitchFamily="18" charset="0"/>
              </a:rPr>
              <a:t>Выкладываем </a:t>
            </a:r>
            <a:r>
              <a:rPr lang="ru-RU" sz="1700" dirty="0">
                <a:latin typeface="Times New Roman" pitchFamily="18" charset="0"/>
                <a:cs typeface="Times New Roman" pitchFamily="18" charset="0"/>
              </a:rPr>
              <a:t>из скакалок извилистую дорожку, ведем по ней малыша, приговаривая:</a:t>
            </a:r>
          </a:p>
          <a:p>
            <a:pPr marL="82296" indent="0" algn="just">
              <a:buNone/>
            </a:pPr>
            <a:r>
              <a:rPr lang="ru-RU" sz="1700" i="1" dirty="0">
                <a:latin typeface="Times New Roman" pitchFamily="18" charset="0"/>
                <a:cs typeface="Times New Roman" pitchFamily="18" charset="0"/>
              </a:rPr>
              <a:t>Зашагали ножки -Топ, топ, топ! Прямо по дорожке -Топ, топ, топ! Ну-ка, веселее -Топ, топ, топ! Вот как мы умеем -Топ, топ, топ! Топают сапожки -Топ, топ, топ! Это наши ножки -Топ, топ, топ!</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1113" y="2096849"/>
            <a:ext cx="2976331" cy="223224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54002" y="3339042"/>
            <a:ext cx="2862064" cy="2146548"/>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79938" y="4574255"/>
            <a:ext cx="2498734" cy="1874051"/>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59185" y="3313194"/>
            <a:ext cx="2529921" cy="18974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16632"/>
            <a:ext cx="7855270" cy="936104"/>
          </a:xfrm>
        </p:spPr>
        <p:txBody>
          <a:bodyPr>
            <a:normAutofit fontScale="90000"/>
          </a:bodyPr>
          <a:lstStyle/>
          <a:p>
            <a:pPr algn="ctr"/>
            <a:r>
              <a:rPr lang="ru-RU" sz="4400" dirty="0" smtClean="0">
                <a:latin typeface="Times New Roman" pitchFamily="18" charset="0"/>
                <a:cs typeface="Times New Roman" pitchFamily="18" charset="0"/>
              </a:rPr>
              <a:t>Упражнения с мячами</a:t>
            </a:r>
            <a:r>
              <a:rPr lang="ru-RU" sz="4400" dirty="0" smtClean="0"/>
              <a:t/>
            </a:r>
            <a:br>
              <a:rPr lang="ru-RU" sz="4400" dirty="0" smtClean="0"/>
            </a:br>
            <a:endParaRPr lang="ru-RU" sz="44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888" y="692699"/>
            <a:ext cx="2007064" cy="282436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7031" y="3598272"/>
            <a:ext cx="2593921" cy="307167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7" y="3575300"/>
            <a:ext cx="2513174" cy="3094648"/>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757" y="1045742"/>
            <a:ext cx="2824371" cy="2118278"/>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077704" y="1126382"/>
            <a:ext cx="2824370" cy="1957004"/>
          </a:xfrm>
          <a:prstGeom prst="rect">
            <a:avLst/>
          </a:prstGeom>
          <a:ln>
            <a:noFill/>
          </a:ln>
          <a:effectLst>
            <a:softEdge rad="11250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353610" y="1027987"/>
            <a:ext cx="2773484" cy="2160240"/>
          </a:xfrm>
          <a:prstGeom prst="rect">
            <a:avLst/>
          </a:prstGeom>
          <a:ln>
            <a:noFill/>
          </a:ln>
          <a:effectLst>
            <a:softEdge rad="112500"/>
          </a:effectLst>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177199" y="3910510"/>
            <a:ext cx="2990023" cy="22425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142984"/>
            <a:ext cx="7855270" cy="2071702"/>
          </a:xfrm>
        </p:spPr>
        <p:txBody>
          <a:bodyPr>
            <a:normAutofit fontScale="90000"/>
          </a:bodyPr>
          <a:lstStyle/>
          <a:p>
            <a:r>
              <a:rPr lang="ru-RU" sz="4400" dirty="0" smtClean="0"/>
              <a:t/>
            </a:r>
            <a:br>
              <a:rPr lang="ru-RU" sz="4400" dirty="0" smtClean="0"/>
            </a:br>
            <a:r>
              <a:rPr lang="ru-RU" sz="2700" b="1" dirty="0" smtClean="0">
                <a:solidFill>
                  <a:schemeClr val="tx1"/>
                </a:solidFill>
                <a:effectLst/>
                <a:latin typeface="Times New Roman" pitchFamily="18" charset="0"/>
                <a:cs typeface="Times New Roman" pitchFamily="18" charset="0"/>
              </a:rPr>
              <a:t> «Перекрестные движения с предметом»</a:t>
            </a:r>
            <a:r>
              <a:rPr lang="ru-RU" sz="2700" dirty="0" smtClean="0">
                <a:solidFill>
                  <a:schemeClr val="tx1"/>
                </a:solidFill>
                <a:effectLst/>
                <a:latin typeface="Times New Roman" pitchFamily="18" charset="0"/>
                <a:cs typeface="Times New Roman" pitchFamily="18" charset="0"/>
              </a:rPr>
              <a:t/>
            </a:r>
            <a:br>
              <a:rPr lang="ru-RU" sz="2700" dirty="0" smtClean="0">
                <a:solidFill>
                  <a:schemeClr val="tx1"/>
                </a:solidFill>
                <a:effectLst/>
                <a:latin typeface="Times New Roman" pitchFamily="18" charset="0"/>
                <a:cs typeface="Times New Roman" pitchFamily="18" charset="0"/>
              </a:rPr>
            </a:br>
            <a:r>
              <a:rPr lang="ru-RU" sz="2700" i="1" dirty="0" smtClean="0">
                <a:solidFill>
                  <a:schemeClr val="tx1"/>
                </a:solidFill>
                <a:effectLst/>
                <a:latin typeface="Times New Roman" pitchFamily="18" charset="0"/>
                <a:cs typeface="Times New Roman" pitchFamily="18" charset="0"/>
              </a:rPr>
              <a:t>Оборудование: </a:t>
            </a:r>
            <a:r>
              <a:rPr lang="ru-RU" sz="2700" dirty="0" smtClean="0">
                <a:solidFill>
                  <a:schemeClr val="tx1"/>
                </a:solidFill>
                <a:effectLst/>
                <a:latin typeface="Times New Roman" pitchFamily="18" charset="0"/>
                <a:cs typeface="Times New Roman" pitchFamily="18" charset="0"/>
              </a:rPr>
              <a:t>колокольчики.</a:t>
            </a:r>
            <a:br>
              <a:rPr lang="ru-RU" sz="2700" dirty="0" smtClean="0">
                <a:solidFill>
                  <a:schemeClr val="tx1"/>
                </a:solidFill>
                <a:effectLst/>
                <a:latin typeface="Times New Roman" pitchFamily="18" charset="0"/>
                <a:cs typeface="Times New Roman" pitchFamily="18" charset="0"/>
              </a:rPr>
            </a:br>
            <a:r>
              <a:rPr lang="ru-RU" sz="2700" dirty="0" smtClean="0">
                <a:solidFill>
                  <a:schemeClr val="tx1"/>
                </a:solidFill>
                <a:effectLst/>
                <a:latin typeface="Times New Roman" pitchFamily="18" charset="0"/>
                <a:cs typeface="Times New Roman" pitchFamily="18" charset="0"/>
              </a:rPr>
              <a:t>Встать лицом к лицу с ребенком. Сначала мы разучивали это упражнение без колокольчика, а потом повторяли его с колокольчиком. Суть его в том, чтобы ребенок с разной силой и амплитудой попеременно то разводил руки, то скрещивал их перед собой или над собой.</a:t>
            </a:r>
            <a:r>
              <a:rPr lang="ru-RU" sz="2000" dirty="0" smtClean="0">
                <a:solidFill>
                  <a:schemeClr val="tx1"/>
                </a:solidFill>
                <a:effectLst/>
                <a:latin typeface="Times New Roman" pitchFamily="18" charset="0"/>
                <a:cs typeface="Times New Roman" pitchFamily="18" charset="0"/>
              </a:rPr>
              <a:t/>
            </a:r>
            <a:br>
              <a:rPr lang="ru-RU" sz="2000" dirty="0" smtClean="0">
                <a:solidFill>
                  <a:schemeClr val="tx1"/>
                </a:solidFill>
                <a:effectLst/>
                <a:latin typeface="Times New Roman" pitchFamily="18" charset="0"/>
                <a:cs typeface="Times New Roman" pitchFamily="18" charset="0"/>
              </a:rPr>
            </a:br>
            <a:r>
              <a:rPr lang="ru-RU" sz="2000" dirty="0" smtClean="0">
                <a:solidFill>
                  <a:schemeClr val="tx1"/>
                </a:solidFill>
                <a:effectLst/>
                <a:latin typeface="Times New Roman" pitchFamily="18" charset="0"/>
                <a:cs typeface="Times New Roman" pitchFamily="18" charset="0"/>
              </a:rPr>
              <a:t/>
            </a:r>
            <a:br>
              <a:rPr lang="ru-RU" sz="2000" dirty="0" smtClean="0">
                <a:solidFill>
                  <a:schemeClr val="tx1"/>
                </a:solidFill>
                <a:effectLst/>
                <a:latin typeface="Times New Roman" pitchFamily="18" charset="0"/>
                <a:cs typeface="Times New Roman" pitchFamily="18" charset="0"/>
              </a:rPr>
            </a:br>
            <a:r>
              <a:rPr lang="ru-RU" sz="2000" dirty="0" smtClean="0"/>
              <a:t/>
            </a:r>
            <a:br>
              <a:rPr lang="ru-RU" sz="2000" dirty="0" smtClean="0"/>
            </a:br>
            <a:r>
              <a:rPr lang="ru-RU" sz="2200" dirty="0" smtClean="0"/>
              <a:t/>
            </a:r>
            <a:br>
              <a:rPr lang="ru-RU" sz="2200" dirty="0" smtClean="0"/>
            </a:br>
            <a:r>
              <a:rPr lang="ru-RU" sz="4400" dirty="0" smtClean="0"/>
              <a:t/>
            </a:r>
            <a:br>
              <a:rPr lang="ru-RU" sz="4400" dirty="0" smtClean="0"/>
            </a:br>
            <a:endParaRPr lang="ru-RU" sz="4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08092"/>
            <a:ext cx="2592288" cy="304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80784" y="3446876"/>
            <a:ext cx="3416959" cy="2562719"/>
          </a:xfrm>
          <a:prstGeom prst="rect">
            <a:avLst/>
          </a:prstGeom>
          <a:ln>
            <a:noFill/>
          </a:ln>
          <a:effectLst>
            <a:softEdge rad="112500"/>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996951"/>
            <a:ext cx="2189021" cy="341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548</TotalTime>
  <Words>331</Words>
  <Application>Microsoft Office PowerPoint</Application>
  <PresentationFormat>Экран (4:3)</PresentationFormat>
  <Paragraphs>34</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Corbel</vt:lpstr>
      <vt:lpstr>Gill Sans MT</vt:lpstr>
      <vt:lpstr>Times New Roman</vt:lpstr>
      <vt:lpstr>Verdana</vt:lpstr>
      <vt:lpstr>Wingdings 2</vt:lpstr>
      <vt:lpstr>Солнцестояние</vt:lpstr>
      <vt:lpstr>ОСОБЕННОСТИ РАБОТЫ ИНСТРУКТОРА ПО ФИЗИЧЕСКОЙ КУЛЬТУРЕ С ДЕТЬМИ С СИНДРОМОМ ДАУНА</vt:lpstr>
      <vt:lpstr>Особенности ребенка с синдромом Дауна:</vt:lpstr>
      <vt:lpstr>Презентация PowerPoint</vt:lpstr>
      <vt:lpstr>Задачи:</vt:lpstr>
      <vt:lpstr>Презентация PowerPoint</vt:lpstr>
      <vt:lpstr>На занятиях используем следующие виды ходьбы: </vt:lpstr>
      <vt:lpstr>Презентация PowerPoint</vt:lpstr>
      <vt:lpstr>Упражнения с мячами </vt:lpstr>
      <vt:lpstr>  «Перекрестные движения с предметом» Оборудование: колокольчики. Встать лицом к лицу с ребенком. Сначала мы разучивали это упражнение без колокольчика, а потом повторяли его с колокольчиком. Суть его в том, чтобы ребенок с разной силой и амплитудой попеременно то разводил руки, то скрещивал их перед собой или над собой.     </vt:lpstr>
      <vt:lpstr>  «Весёлая ленточка» Оборудование: барабан, лента. Слушая громкое звучание бубна, ребенок ходит по залу, размахивая лентой вперёд-назад, а когда взрослый ударяет по бубну тихо, останавливается, прячет ленту за спину. Различное звучание можно обозначить и шагами: при громком звучании ребенок ходит как обычно, при тихом - на носочках.   </vt:lpstr>
      <vt:lpstr>«Канатоходец» Ребенку предлагается вместе со взрослым потоптаться на канате, который лежит на полу. Стопы ребенка должны располагаться поперек каната. </vt:lpstr>
      <vt:lpstr>«Лёгкие и тяжёлые руки» И.п.: стоя, руки спрятаны за спину. На «раз, два» плавно поднять руки вперёд до уровня плеч, на «три, четыре» спрятать руки за спину. На «пять, шесть, семь, восемь» сильно покачивать руками вперёд, назад.  </vt:lpstr>
      <vt:lpstr>«Мяч вокруг себя» Оборудование: маленькие мячи, которые можно держать одной рукой. Встать напротив ребенка. Взрослый и ребенок держат мячи в одной руке. Перекладываем маленький мяч спереди из правой руки в левую, а сзади - из левой руки в правую. Делаем такие круговые движения вокруг шеи, пояса, ног. Затем меняем направление.    </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ИНКЛЮЗИВНОЕ ФИЗИЧЕСКОЕ ВОСПИТАНИЕ В ДОУ</dc:title>
  <dc:creator>Павел</dc:creator>
  <cp:lastModifiedBy>User</cp:lastModifiedBy>
  <cp:revision>61</cp:revision>
  <dcterms:created xsi:type="dcterms:W3CDTF">2015-01-25T15:55:11Z</dcterms:created>
  <dcterms:modified xsi:type="dcterms:W3CDTF">2019-12-04T11:16:05Z</dcterms:modified>
</cp:coreProperties>
</file>