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8" r:id="rId3"/>
    <p:sldId id="259" r:id="rId4"/>
    <p:sldId id="260" r:id="rId5"/>
    <p:sldId id="264" r:id="rId6"/>
    <p:sldId id="263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12AAF9-6C41-4BC1-849A-96F9C75316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AF22C-1A6C-47EF-923E-0F625FC6ED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49A4B-74A5-4796-A94F-F14B3CFB1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BFC41-4EBD-4D42-8A3B-0B6674491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904E-A645-4285-AA64-97ECE70170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AB940-2AF7-4644-8B6B-6BA061FDAC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FB478-8847-4FFB-82D1-EE02ACE541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3548-A15A-4392-B9A7-031271B14D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A6D7-96A9-4914-9D9D-41A9B12E7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E9338-5982-4351-998F-A5F87C9964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2C4EF-4524-438A-AA7C-B86195F11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0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130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130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7022EEC9-4AD4-4E83-A94F-18B4A4E659E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2232025"/>
          </a:xfrm>
        </p:spPr>
        <p:txBody>
          <a:bodyPr/>
          <a:lstStyle/>
          <a:p>
            <a:pPr algn="ctr"/>
            <a:r>
              <a:rPr lang="ru-RU" b="1" dirty="0"/>
              <a:t>Использование ИКТ на уроках в начальной школе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212976"/>
            <a:ext cx="6400800" cy="2497138"/>
          </a:xfrm>
        </p:spPr>
        <p:txBody>
          <a:bodyPr/>
          <a:lstStyle/>
          <a:p>
            <a:pPr algn="r"/>
            <a:r>
              <a:rPr lang="ru-RU" sz="2800" dirty="0"/>
              <a:t>"Скажи мне, и я забуду. </a:t>
            </a:r>
            <a:br>
              <a:rPr lang="ru-RU" sz="2800" dirty="0"/>
            </a:br>
            <a:r>
              <a:rPr lang="ru-RU" sz="2800" dirty="0"/>
              <a:t>Покажи мне, - я смогу запомнить. </a:t>
            </a:r>
            <a:br>
              <a:rPr lang="ru-RU" sz="2800" dirty="0"/>
            </a:br>
            <a:r>
              <a:rPr lang="ru-RU" sz="2800" dirty="0"/>
              <a:t>Позволь мне это сделать самому,</a:t>
            </a:r>
            <a:br>
              <a:rPr lang="ru-RU" sz="2800" dirty="0"/>
            </a:br>
            <a:r>
              <a:rPr lang="ru-RU" sz="2800" dirty="0"/>
              <a:t>и это станет моим навсегда". </a:t>
            </a:r>
            <a:br>
              <a:rPr lang="ru-RU" sz="2800" dirty="0"/>
            </a:br>
            <a:r>
              <a:rPr lang="ru-RU" sz="2800" i="1" dirty="0"/>
              <a:t>Древняя мудрость</a:t>
            </a:r>
            <a:r>
              <a:rPr lang="ru-RU" sz="2800" dirty="0"/>
              <a:t> </a:t>
            </a:r>
          </a:p>
        </p:txBody>
      </p:sp>
      <p:pic>
        <p:nvPicPr>
          <p:cNvPr id="2053" name="Picture 5" descr="MCj042826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1962150" cy="1870075"/>
          </a:xfrm>
          <a:prstGeom prst="rect">
            <a:avLst/>
          </a:prstGeom>
          <a:noFill/>
        </p:spPr>
      </p:pic>
      <p:sp>
        <p:nvSpPr>
          <p:cNvPr id="5" name="Круглая лента лицом вниз 4"/>
          <p:cNvSpPr/>
          <p:nvPr/>
        </p:nvSpPr>
        <p:spPr bwMode="auto">
          <a:xfrm>
            <a:off x="0" y="6215058"/>
            <a:ext cx="3714776" cy="642942"/>
          </a:xfrm>
          <a:prstGeom prst="ellipseRibb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Е.В. Михайлова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ipetsk.myguru.ru/img/cke/PC%20-H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4221088"/>
            <a:ext cx="4064209" cy="2762070"/>
          </a:xfrm>
          <a:prstGeom prst="rect">
            <a:avLst/>
          </a:prstGeom>
          <a:noFill/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988424" cy="1872208"/>
          </a:xfrm>
        </p:spPr>
        <p:txBody>
          <a:bodyPr/>
          <a:lstStyle/>
          <a:p>
            <a:pPr algn="ctr"/>
            <a:r>
              <a:rPr lang="ru-RU" sz="4800" b="1" dirty="0"/>
              <a:t>ИКТ</a:t>
            </a:r>
            <a:r>
              <a:rPr lang="ru-RU" sz="4000" b="1" dirty="0"/>
              <a:t> </a:t>
            </a:r>
            <a:r>
              <a:rPr lang="ru-RU" sz="4000" dirty="0"/>
              <a:t>–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информационно-</a:t>
            </a:r>
            <a:br>
              <a:rPr lang="ru-RU" sz="4000" dirty="0" smtClean="0"/>
            </a:br>
            <a:r>
              <a:rPr lang="ru-RU" sz="4000" dirty="0" smtClean="0"/>
              <a:t>коммуникативные </a:t>
            </a:r>
            <a:r>
              <a:rPr lang="ru-RU" sz="4000" dirty="0"/>
              <a:t>технологии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068960"/>
            <a:ext cx="6984776" cy="252028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Применение ИКТ на уроках усиливает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ru-RU" b="0" dirty="0">
                <a:latin typeface="+mj-lt"/>
              </a:rPr>
              <a:t> </a:t>
            </a:r>
            <a:r>
              <a:rPr lang="ru-RU" b="0" dirty="0" smtClean="0">
                <a:latin typeface="+mj-lt"/>
              </a:rPr>
              <a:t>положительную </a:t>
            </a:r>
            <a:r>
              <a:rPr lang="ru-RU" b="0" dirty="0">
                <a:latin typeface="+mj-lt"/>
              </a:rPr>
              <a:t>мотивацию обучения</a:t>
            </a:r>
            <a:r>
              <a:rPr lang="ru-RU" b="0" dirty="0" smtClean="0">
                <a:latin typeface="+mj-lt"/>
              </a:rPr>
              <a:t>;</a:t>
            </a:r>
            <a:endParaRPr lang="ru-RU" b="0" dirty="0">
              <a:latin typeface="+mj-lt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ru-RU" b="0" dirty="0">
                <a:latin typeface="+mj-lt"/>
              </a:rPr>
              <a:t> </a:t>
            </a:r>
            <a:r>
              <a:rPr lang="ru-RU" b="0" dirty="0" smtClean="0">
                <a:latin typeface="+mj-lt"/>
              </a:rPr>
              <a:t>а</a:t>
            </a:r>
            <a:r>
              <a:rPr lang="ru-RU" b="0" dirty="0" smtClean="0">
                <a:latin typeface="+mj-lt"/>
              </a:rPr>
              <a:t>ктивизирует </a:t>
            </a:r>
            <a:r>
              <a:rPr lang="ru-RU" b="0" dirty="0">
                <a:latin typeface="+mj-lt"/>
              </a:rPr>
              <a:t>познавательную деятельность обучающихся.    </a:t>
            </a:r>
          </a:p>
        </p:txBody>
      </p:sp>
      <p:pic>
        <p:nvPicPr>
          <p:cNvPr id="5" name="Picture 7" descr="MCj04282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2150" cy="18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692696"/>
            <a:ext cx="6120680" cy="1143000"/>
          </a:xfrm>
        </p:spPr>
        <p:txBody>
          <a:bodyPr/>
          <a:lstStyle/>
          <a:p>
            <a:pPr algn="ctr"/>
            <a:r>
              <a:rPr lang="ru-RU" sz="3200" b="1" i="1" dirty="0"/>
              <a:t>Использование ИКТ позволяет проводить уроки: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8352928" cy="3600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>
                <a:latin typeface="+mj-lt"/>
              </a:rPr>
              <a:t>н</a:t>
            </a:r>
            <a:r>
              <a:rPr lang="ru-RU" sz="2400" b="0" dirty="0" smtClean="0">
                <a:latin typeface="+mj-lt"/>
              </a:rPr>
              <a:t>а </a:t>
            </a:r>
            <a:r>
              <a:rPr lang="ru-RU" sz="2400" b="0" dirty="0">
                <a:latin typeface="+mj-lt"/>
              </a:rPr>
              <a:t>высоком эстетическом и эмоциональном уровне (музыка, анимация).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>
                <a:latin typeface="+mj-lt"/>
              </a:rPr>
              <a:t>о</a:t>
            </a:r>
            <a:r>
              <a:rPr lang="ru-RU" sz="2400" b="0" dirty="0" smtClean="0">
                <a:latin typeface="+mj-lt"/>
              </a:rPr>
              <a:t>беспечивает </a:t>
            </a:r>
            <a:r>
              <a:rPr lang="ru-RU" sz="2400" b="0" dirty="0">
                <a:latin typeface="+mj-lt"/>
              </a:rPr>
              <a:t>наглядность.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>
                <a:latin typeface="+mj-lt"/>
              </a:rPr>
              <a:t>п</a:t>
            </a:r>
            <a:r>
              <a:rPr lang="ru-RU" sz="2400" b="0" dirty="0" smtClean="0">
                <a:latin typeface="+mj-lt"/>
              </a:rPr>
              <a:t>ривлекает </a:t>
            </a:r>
            <a:r>
              <a:rPr lang="ru-RU" sz="2400" b="0" dirty="0">
                <a:latin typeface="+mj-lt"/>
              </a:rPr>
              <a:t>большое количество дидактического материала.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>
                <a:latin typeface="+mj-lt"/>
              </a:rPr>
              <a:t>п</a:t>
            </a:r>
            <a:r>
              <a:rPr lang="ru-RU" sz="2400" b="0" dirty="0" smtClean="0">
                <a:latin typeface="+mj-lt"/>
              </a:rPr>
              <a:t>овышает </a:t>
            </a:r>
            <a:r>
              <a:rPr lang="ru-RU" sz="2400" b="0" dirty="0">
                <a:latin typeface="+mj-lt"/>
              </a:rPr>
              <a:t>объём выполняемой работы на уроке в 1,5-2 раза.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о</a:t>
            </a:r>
            <a:r>
              <a:rPr lang="ru-RU" sz="2400" b="0" dirty="0" smtClean="0">
                <a:latin typeface="+mj-lt"/>
              </a:rPr>
              <a:t>беспечивает </a:t>
            </a:r>
            <a:r>
              <a:rPr lang="ru-RU" sz="2400" b="0" dirty="0">
                <a:latin typeface="+mj-lt"/>
              </a:rPr>
              <a:t>высокую степень дифференциации обучения (индивидуальный подход к </a:t>
            </a:r>
            <a:r>
              <a:rPr lang="ru-RU" sz="2400" b="0" dirty="0" smtClean="0">
                <a:latin typeface="+mj-lt"/>
              </a:rPr>
              <a:t>обучающемуся, </a:t>
            </a:r>
            <a:r>
              <a:rPr lang="ru-RU" sz="2400" b="0" dirty="0">
                <a:latin typeface="+mj-lt"/>
              </a:rPr>
              <a:t>применяя </a:t>
            </a:r>
            <a:r>
              <a:rPr lang="ru-RU" sz="2400" b="0" dirty="0" err="1">
                <a:latin typeface="+mj-lt"/>
              </a:rPr>
              <a:t>разноуровневые</a:t>
            </a:r>
            <a:r>
              <a:rPr lang="ru-RU" sz="2400" b="0" dirty="0">
                <a:latin typeface="+mj-lt"/>
              </a:rPr>
              <a:t> задания).</a:t>
            </a:r>
          </a:p>
        </p:txBody>
      </p:sp>
      <p:pic>
        <p:nvPicPr>
          <p:cNvPr id="4" name="Picture 7" descr="MCj042826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62150" cy="18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848872" cy="1503040"/>
          </a:xfrm>
        </p:spPr>
        <p:txBody>
          <a:bodyPr/>
          <a:lstStyle/>
          <a:p>
            <a:r>
              <a:rPr lang="ru-RU" sz="3200" dirty="0" smtClean="0"/>
              <a:t>   </a:t>
            </a:r>
            <a:r>
              <a:rPr lang="ru-RU" sz="4000" dirty="0" smtClean="0"/>
              <a:t>Применение </a:t>
            </a:r>
            <a:r>
              <a:rPr lang="ru-RU" sz="4000" dirty="0"/>
              <a:t>ИКТ </a:t>
            </a:r>
            <a:r>
              <a:rPr lang="ru-RU" sz="4000" dirty="0" smtClean="0"/>
              <a:t>способствует </a:t>
            </a:r>
            <a:r>
              <a:rPr lang="ru-RU" sz="4000" dirty="0" smtClean="0"/>
              <a:t>повышению качества образования</a:t>
            </a:r>
            <a:r>
              <a:rPr lang="ru-RU" sz="40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467544" y="3284984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kumimoji="0" lang="ru-RU" sz="2400" b="1" dirty="0" smtClean="0"/>
              <a:t> </a:t>
            </a:r>
            <a:r>
              <a:rPr kumimoji="0" lang="ru-RU" sz="2400" dirty="0" smtClean="0"/>
              <a:t>р</a:t>
            </a:r>
            <a:r>
              <a:rPr kumimoji="0" lang="ru-RU" sz="2400" dirty="0" smtClean="0"/>
              <a:t>азвитие </a:t>
            </a:r>
            <a:r>
              <a:rPr kumimoji="0" lang="ru-RU" sz="2400" dirty="0"/>
              <a:t>мышления</a:t>
            </a:r>
            <a:r>
              <a:rPr kumimoji="0" lang="ru-RU" sz="2400" dirty="0" smtClean="0"/>
              <a:t>.</a:t>
            </a:r>
            <a:endParaRPr kumimoji="0" lang="ru-RU" sz="2400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kumimoji="0" lang="ru-RU" sz="2400" dirty="0"/>
              <a:t> </a:t>
            </a:r>
            <a:r>
              <a:rPr kumimoji="0" lang="ru-RU" sz="2400" dirty="0" smtClean="0"/>
              <a:t>ф</a:t>
            </a:r>
            <a:r>
              <a:rPr kumimoji="0" lang="ru-RU" sz="2400" dirty="0" smtClean="0"/>
              <a:t>ормирование </a:t>
            </a:r>
            <a:r>
              <a:rPr kumimoji="0" lang="ru-RU" sz="2400" dirty="0"/>
              <a:t>приемов мыслительной деятельности.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539552" y="2492896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применения ИКТ:</a:t>
            </a:r>
          </a:p>
        </p:txBody>
      </p:sp>
      <p:pic>
        <p:nvPicPr>
          <p:cNvPr id="6146" name="Picture 2" descr="https://4.bp.blogspot.com/-GAQLjgX75xU/XLlwr4L3zYI/AAAAAAAAAGg/nejw-5-Znl4mTyrRmTmMMIMJ4BlA0qO2wCLcBGAs/s1600/shutterstock_45724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21088"/>
            <a:ext cx="4253637" cy="2520280"/>
          </a:xfrm>
          <a:prstGeom prst="rect">
            <a:avLst/>
          </a:prstGeom>
          <a:noFill/>
        </p:spPr>
      </p:pic>
      <p:pic>
        <p:nvPicPr>
          <p:cNvPr id="7" name="Picture 7" descr="MCj04282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1962150" cy="18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548680"/>
            <a:ext cx="4680520" cy="1143000"/>
          </a:xfrm>
        </p:spPr>
        <p:txBody>
          <a:bodyPr/>
          <a:lstStyle/>
          <a:p>
            <a:r>
              <a:rPr lang="ru-RU" sz="3200" b="1" i="1" dirty="0"/>
              <a:t>Электронные ресурсы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16832"/>
            <a:ext cx="4320902" cy="475223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 err="1">
                <a:latin typeface="+mj-lt"/>
              </a:rPr>
              <a:t>м</a:t>
            </a:r>
            <a:r>
              <a:rPr lang="ru-RU" sz="2400" b="0" dirty="0" err="1" smtClean="0">
                <a:latin typeface="+mj-lt"/>
              </a:rPr>
              <a:t>ультимедийные</a:t>
            </a:r>
            <a:r>
              <a:rPr lang="ru-RU" sz="2400" b="0" dirty="0" smtClean="0">
                <a:latin typeface="+mj-lt"/>
              </a:rPr>
              <a:t> </a:t>
            </a:r>
            <a:r>
              <a:rPr lang="ru-RU" sz="2400" b="0" dirty="0">
                <a:latin typeface="+mj-lt"/>
              </a:rPr>
              <a:t>курсы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sz="2400" b="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>
                <a:latin typeface="+mj-lt"/>
              </a:rPr>
              <a:t>п</a:t>
            </a:r>
            <a:r>
              <a:rPr lang="ru-RU" sz="2400" b="0" dirty="0" smtClean="0">
                <a:latin typeface="+mj-lt"/>
              </a:rPr>
              <a:t>резентация </a:t>
            </a:r>
            <a:r>
              <a:rPr lang="ru-RU" sz="2400" b="0" dirty="0">
                <a:latin typeface="+mj-lt"/>
              </a:rPr>
              <a:t>к уроку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sz="2400" b="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логические </a:t>
            </a:r>
            <a:r>
              <a:rPr lang="ru-RU" sz="2400" b="0" dirty="0">
                <a:latin typeface="+mj-lt"/>
              </a:rPr>
              <a:t>игры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sz="2400" b="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тестовые </a:t>
            </a:r>
            <a:r>
              <a:rPr lang="ru-RU" sz="2400" b="0" dirty="0">
                <a:latin typeface="+mj-lt"/>
              </a:rPr>
              <a:t>оболочки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sz="2400" b="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ресурсы </a:t>
            </a:r>
            <a:r>
              <a:rPr lang="ru-RU" sz="2400" b="0" dirty="0">
                <a:latin typeface="+mj-lt"/>
              </a:rPr>
              <a:t>Интернет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sz="2400" b="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электронные </a:t>
            </a:r>
            <a:r>
              <a:rPr lang="ru-RU" sz="2400" b="0" dirty="0">
                <a:latin typeface="+mj-lt"/>
              </a:rPr>
              <a:t>энциклопедии</a:t>
            </a:r>
          </a:p>
        </p:txBody>
      </p:sp>
      <p:pic>
        <p:nvPicPr>
          <p:cNvPr id="5122" name="Picture 2" descr="https://inteltoys.ru/preview/products/type_600x600/2015/06/7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556792"/>
            <a:ext cx="2123728" cy="2123728"/>
          </a:xfrm>
          <a:prstGeom prst="rect">
            <a:avLst/>
          </a:prstGeom>
          <a:noFill/>
        </p:spPr>
      </p:pic>
      <p:sp>
        <p:nvSpPr>
          <p:cNvPr id="5124" name="AutoShape 4" descr="https://u.kanobu.ru/images/2011/11/29/Game_Chest_Logic_Gam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u.kanobu.ru/images/2011/11/29/Game_Chest_Logic_Gam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3048339" cy="1829004"/>
          </a:xfrm>
          <a:prstGeom prst="rect">
            <a:avLst/>
          </a:prstGeom>
          <a:noFill/>
        </p:spPr>
      </p:pic>
      <p:pic>
        <p:nvPicPr>
          <p:cNvPr id="5128" name="Picture 8" descr="http://900igr.net/up/datas/205356/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941168"/>
            <a:ext cx="2555776" cy="1916832"/>
          </a:xfrm>
          <a:prstGeom prst="rect">
            <a:avLst/>
          </a:prstGeom>
          <a:noFill/>
        </p:spPr>
      </p:pic>
      <p:pic>
        <p:nvPicPr>
          <p:cNvPr id="8" name="Picture 7" descr="MCj042826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62150" cy="1870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ogazeta.ru/uploads/1530701513-e00afe8830389c8d317391510c1410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941168"/>
            <a:ext cx="3672408" cy="1836205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548680"/>
            <a:ext cx="6768752" cy="1143000"/>
          </a:xfrm>
        </p:spPr>
        <p:txBody>
          <a:bodyPr/>
          <a:lstStyle/>
          <a:p>
            <a:pPr algn="ctr"/>
            <a:r>
              <a:rPr lang="ru-RU" sz="3200" b="1" i="1" dirty="0"/>
              <a:t>ИКТ оправдывает себя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во </a:t>
            </a:r>
            <a:r>
              <a:rPr lang="ru-RU" sz="3200" b="1" i="1" dirty="0"/>
              <a:t>всех отношениях: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8208912" cy="317599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повышает </a:t>
            </a:r>
            <a:r>
              <a:rPr lang="ru-RU" sz="2400" b="0" dirty="0">
                <a:latin typeface="+mj-lt"/>
              </a:rPr>
              <a:t>качество </a:t>
            </a:r>
            <a:r>
              <a:rPr lang="ru-RU" sz="2400" b="0" dirty="0" smtClean="0">
                <a:latin typeface="+mj-lt"/>
              </a:rPr>
              <a:t>знаний</a:t>
            </a:r>
            <a:endParaRPr lang="ru-RU" sz="2400" b="0" dirty="0"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продвигает </a:t>
            </a:r>
            <a:r>
              <a:rPr lang="ru-RU" sz="2400" b="0" dirty="0">
                <a:latin typeface="+mj-lt"/>
              </a:rPr>
              <a:t>ребёнка в общем развитии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помогает </a:t>
            </a:r>
            <a:r>
              <a:rPr lang="ru-RU" sz="2400" b="0" dirty="0">
                <a:latin typeface="+mj-lt"/>
              </a:rPr>
              <a:t>преодолеть </a:t>
            </a:r>
            <a:r>
              <a:rPr lang="ru-RU" sz="2400" b="0" dirty="0" smtClean="0">
                <a:latin typeface="+mj-lt"/>
              </a:rPr>
              <a:t>трудности</a:t>
            </a:r>
            <a:endParaRPr lang="ru-RU" sz="2400" b="0" dirty="0"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вносит </a:t>
            </a:r>
            <a:r>
              <a:rPr lang="ru-RU" sz="2400" b="0" dirty="0">
                <a:latin typeface="+mj-lt"/>
              </a:rPr>
              <a:t>радость в жизнь </a:t>
            </a:r>
            <a:r>
              <a:rPr lang="ru-RU" sz="2400" b="0" dirty="0" smtClean="0">
                <a:latin typeface="+mj-lt"/>
              </a:rPr>
              <a:t>ребёнка</a:t>
            </a:r>
            <a:endParaRPr lang="ru-RU" sz="2400" b="0" dirty="0"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позволяет </a:t>
            </a:r>
            <a:r>
              <a:rPr lang="ru-RU" sz="2400" b="0" dirty="0">
                <a:latin typeface="+mj-lt"/>
              </a:rPr>
              <a:t>вести обучение в зоне ближайшего развития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создает </a:t>
            </a:r>
            <a:r>
              <a:rPr lang="ru-RU" sz="2400" b="0" dirty="0">
                <a:latin typeface="+mj-lt"/>
              </a:rPr>
              <a:t>благоприятные условия для лучшего взаимопонимания учителя и </a:t>
            </a:r>
            <a:r>
              <a:rPr lang="ru-RU" sz="2400" b="0" dirty="0" smtClean="0">
                <a:latin typeface="+mj-lt"/>
              </a:rPr>
              <a:t>обучаю</a:t>
            </a:r>
            <a:r>
              <a:rPr lang="ru-RU" sz="2400" b="0" dirty="0" smtClean="0">
                <a:latin typeface="+mj-lt"/>
              </a:rPr>
              <a:t>щихся </a:t>
            </a:r>
            <a:r>
              <a:rPr lang="ru-RU" sz="2400" b="0" dirty="0">
                <a:latin typeface="+mj-lt"/>
              </a:rPr>
              <a:t>и их сотрудничества в учебном процессе</a:t>
            </a:r>
          </a:p>
        </p:txBody>
      </p:sp>
      <p:pic>
        <p:nvPicPr>
          <p:cNvPr id="5" name="Picture 7" descr="MCj04282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2150" cy="18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728192"/>
          </a:xfrm>
        </p:spPr>
        <p:txBody>
          <a:bodyPr/>
          <a:lstStyle/>
          <a:p>
            <a:pPr algn="ctr"/>
            <a:r>
              <a:rPr lang="ru-RU" sz="3200" b="1" i="1" dirty="0"/>
              <a:t>Требования, предъявляемые к учителю, работающему с применением ИТ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15842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b="0" dirty="0">
                <a:latin typeface="+mj-lt"/>
              </a:rPr>
              <a:t>в</a:t>
            </a:r>
            <a:r>
              <a:rPr lang="ru-RU" sz="2400" b="0" dirty="0" smtClean="0">
                <a:latin typeface="+mj-lt"/>
              </a:rPr>
              <a:t>ладеть </a:t>
            </a:r>
            <a:r>
              <a:rPr lang="ru-RU" sz="2400" b="0" dirty="0">
                <a:latin typeface="+mj-lt"/>
              </a:rPr>
              <a:t>основами работы на компьютере</a:t>
            </a:r>
          </a:p>
          <a:p>
            <a:pPr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иметь </a:t>
            </a:r>
            <a:r>
              <a:rPr lang="ru-RU" sz="2400" b="0" dirty="0">
                <a:latin typeface="+mj-lt"/>
              </a:rPr>
              <a:t>навыки работы с </a:t>
            </a:r>
            <a:r>
              <a:rPr lang="ru-RU" sz="2400" b="0" dirty="0" err="1">
                <a:latin typeface="+mj-lt"/>
              </a:rPr>
              <a:t>мультимедийными</a:t>
            </a:r>
            <a:r>
              <a:rPr lang="ru-RU" sz="2400" b="0" dirty="0">
                <a:latin typeface="+mj-lt"/>
              </a:rPr>
              <a:t> программами</a:t>
            </a:r>
          </a:p>
          <a:p>
            <a:pPr>
              <a:buFont typeface="Wingdings" pitchFamily="2" charset="2"/>
              <a:buChar char="§"/>
            </a:pPr>
            <a:r>
              <a:rPr lang="ru-RU" sz="2400" b="0" dirty="0" smtClean="0">
                <a:latin typeface="+mj-lt"/>
              </a:rPr>
              <a:t>владеть </a:t>
            </a:r>
            <a:r>
              <a:rPr lang="ru-RU" sz="2400" b="0" dirty="0">
                <a:latin typeface="+mj-lt"/>
              </a:rPr>
              <a:t>основами работы в Интернет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074" name="Picture 2" descr="https://user.vse42.ru/files/P_S1000x671q80/Wnone/ui-5beb99107639b6.241520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3326748" cy="2232248"/>
          </a:xfrm>
          <a:prstGeom prst="rect">
            <a:avLst/>
          </a:prstGeom>
          <a:noFill/>
        </p:spPr>
      </p:pic>
      <p:pic>
        <p:nvPicPr>
          <p:cNvPr id="3076" name="Picture 4" descr="https://pbs.twimg.com/media/C72P4QgXQAIMJ6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309" y="3833664"/>
            <a:ext cx="493769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tvesti.by/images/06_15/%D1%83%D1%87%D0%B8%D1%82%D0%B5%D0%BB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52615"/>
            <a:ext cx="3275856" cy="2305385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772400" cy="908720"/>
          </a:xfrm>
        </p:spPr>
        <p:txBody>
          <a:bodyPr/>
          <a:lstStyle/>
          <a:p>
            <a:pPr algn="ctr"/>
            <a:r>
              <a:rPr lang="ru-RU" sz="3200" b="1" i="1" dirty="0"/>
              <a:t>Этапы подготовки к уроку: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208912" cy="3312368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400" i="1" dirty="0">
                <a:solidFill>
                  <a:schemeClr val="hlink"/>
                </a:solidFill>
                <a:latin typeface="+mj-lt"/>
              </a:rPr>
              <a:t>Диагностика</a:t>
            </a:r>
            <a:r>
              <a:rPr lang="ru-RU" sz="2400" b="0" dirty="0">
                <a:latin typeface="+mj-lt"/>
              </a:rPr>
              <a:t> ( характер учебного материала, структура урока, временные затраты, возможности, интересы и способности ребенка)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i="1" dirty="0">
                <a:solidFill>
                  <a:schemeClr val="hlink"/>
                </a:solidFill>
                <a:latin typeface="+mj-lt"/>
              </a:rPr>
              <a:t>Прогнозирование</a:t>
            </a:r>
            <a:r>
              <a:rPr lang="ru-RU" sz="2400" b="0" dirty="0">
                <a:latin typeface="+mj-lt"/>
              </a:rPr>
              <a:t> ( оценка различных вариантов проведения урока, выбор наиболее оптимального)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i="1" dirty="0">
                <a:solidFill>
                  <a:schemeClr val="hlink"/>
                </a:solidFill>
                <a:latin typeface="+mj-lt"/>
              </a:rPr>
              <a:t>Планирование</a:t>
            </a:r>
            <a:r>
              <a:rPr lang="ru-RU" sz="2400" b="0" dirty="0">
                <a:latin typeface="+mj-lt"/>
              </a:rPr>
              <a:t> ( создание методической структуры урока, выбор форм организации учебной деятельности обучающихся, средств обучения и т.д.)</a:t>
            </a:r>
          </a:p>
        </p:txBody>
      </p:sp>
      <p:pic>
        <p:nvPicPr>
          <p:cNvPr id="6" name="Picture 7" descr="MCj04282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2150" cy="18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pedagogika/Ispolzovanie-tekhnologij-na-urokakh/0009-007-Pleer-zadani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91018"/>
            <a:ext cx="4355976" cy="3266982"/>
          </a:xfrm>
          <a:prstGeom prst="rect">
            <a:avLst/>
          </a:prstGeom>
          <a:noFill/>
        </p:spPr>
      </p:pic>
      <p:sp>
        <p:nvSpPr>
          <p:cNvPr id="14439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908720"/>
            <a:ext cx="7200800" cy="52565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i="1" dirty="0" smtClean="0">
                <a:latin typeface="+mj-lt"/>
              </a:rPr>
              <a:t>           Применение ИКТ </a:t>
            </a:r>
          </a:p>
          <a:p>
            <a:pPr>
              <a:buFont typeface="Wingdings" pitchFamily="2" charset="2"/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образовательном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процессе</a:t>
            </a:r>
          </a:p>
          <a:p>
            <a:pPr>
              <a:buFont typeface="Wingdings" pitchFamily="2" charset="2"/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позволяет решить одну</a:t>
            </a:r>
          </a:p>
          <a:p>
            <a:pPr>
              <a:buFont typeface="Wingdings" pitchFamily="2" charset="2"/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важных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 обучения – </a:t>
            </a:r>
          </a:p>
          <a:p>
            <a:pPr>
              <a:buFont typeface="Wingdings" pitchFamily="2" charset="2"/>
              <a:buNone/>
            </a:pPr>
            <a:r>
              <a:rPr lang="ru-RU" sz="4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повышение </a:t>
            </a:r>
          </a:p>
          <a:p>
            <a:pPr>
              <a:buFont typeface="Wingdings" pitchFamily="2" charset="2"/>
              <a:buNone/>
            </a:pPr>
            <a:r>
              <a:rPr lang="ru-RU" sz="4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уровня </a:t>
            </a:r>
          </a:p>
          <a:p>
            <a:pPr>
              <a:buFont typeface="Wingdings" pitchFamily="2" charset="2"/>
              <a:buNone/>
            </a:pPr>
            <a:r>
              <a:rPr lang="ru-RU" sz="4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знаний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7" descr="MCj04282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2150" cy="18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</Template>
  <TotalTime>214</TotalTime>
  <Words>264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Project Overview</vt:lpstr>
      <vt:lpstr>Использование ИКТ на уроках в начальной школе</vt:lpstr>
      <vt:lpstr>ИКТ –  информационно- коммуникативные технологии</vt:lpstr>
      <vt:lpstr>Использование ИКТ позволяет проводить уроки:</vt:lpstr>
      <vt:lpstr>   Применение ИКТ способствует повышению качества образования. </vt:lpstr>
      <vt:lpstr>Электронные ресурсы</vt:lpstr>
      <vt:lpstr>ИКТ оправдывает себя  во всех отношениях:</vt:lpstr>
      <vt:lpstr>Требования, предъявляемые к учителю, работающему с применением ИТ</vt:lpstr>
      <vt:lpstr>Этапы подготовки к уроку: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на уроках в начальной школе.</dc:title>
  <dc:creator>Алена</dc:creator>
  <cp:lastModifiedBy>User</cp:lastModifiedBy>
  <cp:revision>25</cp:revision>
  <dcterms:created xsi:type="dcterms:W3CDTF">2009-04-03T14:15:42Z</dcterms:created>
  <dcterms:modified xsi:type="dcterms:W3CDTF">2019-12-29T18:22:21Z</dcterms:modified>
</cp:coreProperties>
</file>