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notesMasterIdLst>
    <p:notesMasterId r:id="rId12"/>
  </p:notesMasterIdLst>
  <p:sldIdLst>
    <p:sldId id="256" r:id="rId2"/>
    <p:sldId id="272" r:id="rId3"/>
    <p:sldId id="285" r:id="rId4"/>
    <p:sldId id="264" r:id="rId5"/>
    <p:sldId id="262" r:id="rId6"/>
    <p:sldId id="267" r:id="rId7"/>
    <p:sldId id="269" r:id="rId8"/>
    <p:sldId id="270" r:id="rId9"/>
    <p:sldId id="266" r:id="rId10"/>
    <p:sldId id="260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FABFCF23-3B69-468F-B69F-88F6DE6A72F2}" styleName="Средний стиль 1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554" autoAdjust="0"/>
  </p:normalViewPr>
  <p:slideViewPr>
    <p:cSldViewPr>
      <p:cViewPr varScale="1">
        <p:scale>
          <a:sx n="73" d="100"/>
          <a:sy n="73" d="100"/>
        </p:scale>
        <p:origin x="1476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236E9E-EB07-420B-81F2-551B98236FFF}" type="datetimeFigureOut">
              <a:rPr lang="ru-RU" smtClean="0"/>
              <a:pPr/>
              <a:t>сб 10.11.18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236592-7A54-4502-A1CD-74609600ED7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236592-7A54-4502-A1CD-74609600ED76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сб 10.11.18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сб 10.11.18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сб 10.11.18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сб 10.11.18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сб 10.11.18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сб 10.11.18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сб 10.11.18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сб 10.11.18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сб 10.11.18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сб 10.11.18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сб 10.11.18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сб 10.11.18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12" Type="http://schemas.openxmlformats.org/officeDocument/2006/relationships/image" Target="../media/image20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11" Type="http://schemas.openxmlformats.org/officeDocument/2006/relationships/image" Target="../media/image19.png"/><Relationship Id="rId5" Type="http://schemas.openxmlformats.org/officeDocument/2006/relationships/image" Target="../media/image13.jpeg"/><Relationship Id="rId10" Type="http://schemas.openxmlformats.org/officeDocument/2006/relationships/image" Target="../media/image18.png"/><Relationship Id="rId4" Type="http://schemas.openxmlformats.org/officeDocument/2006/relationships/image" Target="../media/image12.jpeg"/><Relationship Id="rId9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png"/><Relationship Id="rId7" Type="http://schemas.openxmlformats.org/officeDocument/2006/relationships/image" Target="../media/image26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jpe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4632" cy="1658615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Georgia" pitchFamily="18" charset="0"/>
              </a:rPr>
              <a:t/>
            </a:r>
            <a:br>
              <a:rPr lang="ru-RU" dirty="0" smtClean="0">
                <a:solidFill>
                  <a:srgbClr val="FF0000"/>
                </a:solidFill>
                <a:latin typeface="Georgia" pitchFamily="18" charset="0"/>
              </a:rPr>
            </a:br>
            <a:r>
              <a:rPr lang="ru-RU" dirty="0" smtClean="0">
                <a:solidFill>
                  <a:srgbClr val="FF0000"/>
                </a:solidFill>
                <a:latin typeface="Georgia" pitchFamily="18" charset="0"/>
              </a:rPr>
              <a:t>Выставочный зал </a:t>
            </a:r>
            <a:br>
              <a:rPr lang="ru-RU" dirty="0" smtClean="0">
                <a:solidFill>
                  <a:srgbClr val="FF0000"/>
                </a:solidFill>
                <a:latin typeface="Georgia" pitchFamily="18" charset="0"/>
              </a:rPr>
            </a:br>
            <a:r>
              <a:rPr lang="ru-RU" dirty="0" smtClean="0">
                <a:solidFill>
                  <a:srgbClr val="FF0000"/>
                </a:solidFill>
                <a:latin typeface="Georgia" pitchFamily="18" charset="0"/>
              </a:rPr>
              <a:t>«Память говорит»</a:t>
            </a:r>
            <a:br>
              <a:rPr lang="ru-RU" dirty="0" smtClean="0">
                <a:solidFill>
                  <a:srgbClr val="FF0000"/>
                </a:solidFill>
                <a:latin typeface="Georgia" pitchFamily="18" charset="0"/>
              </a:rPr>
            </a:br>
            <a:r>
              <a:rPr lang="ru-RU" dirty="0" smtClean="0">
                <a:solidFill>
                  <a:srgbClr val="FF0000"/>
                </a:solidFill>
                <a:latin typeface="Georgia" pitchFamily="18" charset="0"/>
              </a:rPr>
              <a:t>как открытое образовательное пространство.</a:t>
            </a:r>
            <a:br>
              <a:rPr lang="ru-RU" dirty="0" smtClean="0">
                <a:solidFill>
                  <a:srgbClr val="FF0000"/>
                </a:solidFill>
                <a:latin typeface="Georgia" pitchFamily="18" charset="0"/>
              </a:rPr>
            </a:br>
            <a:endParaRPr lang="ru-RU" dirty="0">
              <a:solidFill>
                <a:srgbClr val="FF0000"/>
              </a:solidFill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28662" y="285728"/>
            <a:ext cx="7643866" cy="635798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400" dirty="0" smtClean="0">
                <a:solidFill>
                  <a:srgbClr val="0070C0"/>
                </a:solidFill>
                <a:latin typeface="Georgia" pitchFamily="18" charset="0"/>
              </a:rPr>
              <a:t> </a:t>
            </a:r>
            <a:r>
              <a:rPr lang="ru-RU" sz="1600" dirty="0">
                <a:solidFill>
                  <a:srgbClr val="0070C0"/>
                </a:solidFill>
                <a:latin typeface="Georgia" pitchFamily="18" charset="0"/>
              </a:rPr>
              <a:t>6 июня 2018 года в ГБОУ ЦО № 650 состоялся круглый стол «События 75-летия прорыва блокады Ленинграда и 100-летия окончания Первой мировой войны». В числе организаторов мероприятия: руководитель всероссийского проекта «Семейные фотохроники Великих войн России», член Общественной палаты РФ Сергей Рыбальченко и координатор данного проекта в Санкт-Петербурге - директор Центра образования № 650 Ольга Аксенова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52662" y="4386707"/>
            <a:ext cx="2784000" cy="208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28662" y="2232088"/>
            <a:ext cx="2832000" cy="2124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13692" y="2232088"/>
            <a:ext cx="3360000" cy="2520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736663" y="4834541"/>
            <a:ext cx="544903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Участники круглого стола выступили с инициативой проведения межрегионального научно-методического семинара, посвященного подготовке и участию в конкурсе «Моя семья в истории страны», для образовательных организаций Санкт-Петербурга и Ленинградской области в сентябре 2018 года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-684584" y="404664"/>
            <a:ext cx="80648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0070C0"/>
                </a:solidFill>
              </a:rPr>
              <a:t>                           </a:t>
            </a:r>
            <a:r>
              <a:rPr lang="ru-RU" sz="2400" b="1" dirty="0" smtClean="0">
                <a:solidFill>
                  <a:srgbClr val="0070C0"/>
                </a:solidFill>
              </a:rPr>
              <a:t>Выставочный зал    </a:t>
            </a:r>
          </a:p>
          <a:p>
            <a:r>
              <a:rPr lang="ru-RU" sz="2400" b="1" dirty="0">
                <a:solidFill>
                  <a:srgbClr val="0070C0"/>
                </a:solidFill>
              </a:rPr>
              <a:t> </a:t>
            </a:r>
            <a:r>
              <a:rPr lang="ru-RU" sz="2400" b="1" dirty="0" smtClean="0">
                <a:solidFill>
                  <a:srgbClr val="0070C0"/>
                </a:solidFill>
              </a:rPr>
              <a:t>                         «Память говорит»</a:t>
            </a:r>
            <a:endParaRPr lang="ru-RU" sz="2400" b="1" dirty="0">
              <a:solidFill>
                <a:srgbClr val="0070C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/>
          <a:srcRect l="696" t="24787" r="23010"/>
          <a:stretch/>
        </p:blipFill>
        <p:spPr>
          <a:xfrm>
            <a:off x="4964189" y="1802043"/>
            <a:ext cx="1217823" cy="1800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48634" y="1725535"/>
            <a:ext cx="1200570" cy="1800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/>
          <a:srcRect l="46380" t="3110" r="9030"/>
          <a:stretch/>
        </p:blipFill>
        <p:spPr>
          <a:xfrm>
            <a:off x="1111669" y="1801698"/>
            <a:ext cx="1241970" cy="180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/>
          <a:srcRect l="47047" t="-916"/>
          <a:stretch/>
        </p:blipFill>
        <p:spPr>
          <a:xfrm>
            <a:off x="2994617" y="1824599"/>
            <a:ext cx="1416079" cy="1800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685122" y="4157664"/>
            <a:ext cx="4048019" cy="2700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73505" y="1195102"/>
            <a:ext cx="75075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Дата рождения:1 декабря 2017 г</a:t>
            </a:r>
          </a:p>
          <a:p>
            <a:r>
              <a:rPr lang="ru-RU" dirty="0" smtClean="0"/>
              <a:t>Место  рождения: ГБОУ ЦО № 650 Пушкинского района Санкт-Петербурга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893911" y="3660793"/>
            <a:ext cx="16305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b="1" dirty="0" smtClean="0">
                <a:solidFill>
                  <a:srgbClr val="FF0000"/>
                </a:solidFill>
              </a:rPr>
              <a:t>Директор ГБОУ ЦО № 650</a:t>
            </a:r>
          </a:p>
          <a:p>
            <a:r>
              <a:rPr lang="ru-RU" sz="1000" b="1" dirty="0" smtClean="0">
                <a:solidFill>
                  <a:srgbClr val="FF0000"/>
                </a:solidFill>
              </a:rPr>
              <a:t>Аксенова О.В.</a:t>
            </a:r>
            <a:endParaRPr lang="ru-RU" sz="1000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57669" y="3573016"/>
            <a:ext cx="1586338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dirty="0" smtClean="0">
                <a:solidFill>
                  <a:srgbClr val="FF0000"/>
                </a:solidFill>
              </a:rPr>
              <a:t>Депутат ЗС </a:t>
            </a:r>
          </a:p>
          <a:p>
            <a:r>
              <a:rPr lang="ru-RU" sz="1050" dirty="0" smtClean="0">
                <a:solidFill>
                  <a:srgbClr val="FF0000"/>
                </a:solidFill>
              </a:rPr>
              <a:t>Санкт-Петербурга </a:t>
            </a:r>
          </a:p>
          <a:p>
            <a:r>
              <a:rPr lang="ru-RU" sz="1050" dirty="0" smtClean="0">
                <a:solidFill>
                  <a:srgbClr val="FF0000"/>
                </a:solidFill>
              </a:rPr>
              <a:t>Бочков Ю.П.</a:t>
            </a:r>
            <a:endParaRPr lang="ru-RU" sz="105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788024" y="3573016"/>
            <a:ext cx="1728192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dirty="0" smtClean="0">
                <a:solidFill>
                  <a:srgbClr val="FF0000"/>
                </a:solidFill>
              </a:rPr>
              <a:t>Председатель Совета ветеранов </a:t>
            </a:r>
          </a:p>
          <a:p>
            <a:r>
              <a:rPr lang="ru-RU" sz="1050" dirty="0">
                <a:solidFill>
                  <a:srgbClr val="FF0000"/>
                </a:solidFill>
              </a:rPr>
              <a:t> </a:t>
            </a:r>
            <a:r>
              <a:rPr lang="ru-RU" sz="1050" dirty="0" err="1" smtClean="0">
                <a:solidFill>
                  <a:srgbClr val="FF0000"/>
                </a:solidFill>
              </a:rPr>
              <a:t>Гаврищук</a:t>
            </a:r>
            <a:r>
              <a:rPr lang="ru-RU" sz="1050" dirty="0" smtClean="0">
                <a:solidFill>
                  <a:srgbClr val="FF0000"/>
                </a:solidFill>
              </a:rPr>
              <a:t> Н.А.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358177" y="3462336"/>
            <a:ext cx="2462295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dirty="0" smtClean="0">
                <a:solidFill>
                  <a:srgbClr val="FF0000"/>
                </a:solidFill>
              </a:rPr>
              <a:t>Настоятель Церкви </a:t>
            </a:r>
            <a:r>
              <a:rPr lang="ru-RU" sz="1050" dirty="0" err="1" smtClean="0">
                <a:solidFill>
                  <a:srgbClr val="FF0000"/>
                </a:solidFill>
              </a:rPr>
              <a:t>Спасо</a:t>
            </a:r>
            <a:r>
              <a:rPr lang="ru-RU" sz="1050" dirty="0" smtClean="0">
                <a:solidFill>
                  <a:srgbClr val="FF0000"/>
                </a:solidFill>
              </a:rPr>
              <a:t>-Преображения </a:t>
            </a:r>
            <a:r>
              <a:rPr lang="ru-RU" sz="1050" dirty="0" err="1" smtClean="0">
                <a:solidFill>
                  <a:srgbClr val="FF0000"/>
                </a:solidFill>
              </a:rPr>
              <a:t>п.Тярлево,проторией</a:t>
            </a:r>
            <a:r>
              <a:rPr lang="ru-RU" sz="1050" dirty="0" smtClean="0">
                <a:solidFill>
                  <a:srgbClr val="FF0000"/>
                </a:solidFill>
              </a:rPr>
              <a:t> </a:t>
            </a:r>
            <a:r>
              <a:rPr lang="ru-RU" sz="1050" dirty="0" err="1" smtClean="0">
                <a:solidFill>
                  <a:srgbClr val="FF0000"/>
                </a:solidFill>
              </a:rPr>
              <a:t>А.Покрамович</a:t>
            </a:r>
            <a:endParaRPr lang="ru-RU" sz="1050" dirty="0">
              <a:solidFill>
                <a:srgbClr val="FF0000"/>
              </a:solidFill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73505" y="4141768"/>
            <a:ext cx="4048015" cy="2700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410696" y="72109"/>
            <a:ext cx="4607072" cy="16884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indent="4492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9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ОБЩЕСТВЕННАЯ  ПАЛАТА</a:t>
            </a:r>
            <a:endParaRPr lang="ru-RU" altLang="ru-RU" sz="900" dirty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lvl="0" indent="4492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9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РОССИЙСКОЙ  ФЕДЕРАЦИИ</a:t>
            </a:r>
            <a:endParaRPr lang="ru-RU" altLang="ru-RU" sz="900" dirty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lvl="0" indent="4492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9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КОМИССИЯ ПО ПОДДЕРЖКЕ СЕМЬИ, МАТЕРИНСТВА И ДЕТСТВА</a:t>
            </a:r>
            <a:endParaRPr lang="ru-RU" altLang="ru-RU" sz="900" dirty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lvl="0" indent="4492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900" b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Миусская</a:t>
            </a:r>
            <a:r>
              <a:rPr lang="ru-RU" altLang="ru-RU" sz="9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пл., д. 7, стр. 1,  Москва, ГСП-3, 125993, </a:t>
            </a:r>
            <a:endParaRPr lang="en-US" altLang="ru-RU" sz="900" b="1" dirty="0" smtClean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lvl="0" indent="4492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900" b="1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ru-RU" altLang="ru-RU" sz="9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тел.: (495) 221-83-63,  </a:t>
            </a:r>
            <a:r>
              <a:rPr lang="ru-RU" altLang="ru-RU" sz="900" b="1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 	факс</a:t>
            </a:r>
            <a:r>
              <a:rPr lang="ru-RU" altLang="ru-RU" sz="9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: (499) 251-60-04, сайт: </a:t>
            </a:r>
            <a:r>
              <a:rPr lang="en-US" altLang="ru-RU" sz="9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www</a:t>
            </a:r>
            <a:r>
              <a:rPr lang="ru-RU" altLang="ru-RU" sz="9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r>
              <a:rPr lang="en-US" altLang="ru-RU" sz="900" b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oprf</a:t>
            </a:r>
            <a:r>
              <a:rPr lang="ru-RU" altLang="ru-RU" sz="9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r>
              <a:rPr lang="en-US" altLang="ru-RU" sz="900" b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ru</a:t>
            </a:r>
            <a:endParaRPr lang="ru-RU" altLang="ru-RU" sz="900" dirty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lvl="0" indent="4492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9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« 01»  декабря  2017 г.                                               </a:t>
            </a:r>
            <a:r>
              <a:rPr lang="en-US" altLang="ru-RU" sz="900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ru-RU" altLang="ru-RU" sz="900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  </a:t>
            </a:r>
            <a:r>
              <a:rPr lang="ru-RU" altLang="ru-RU" sz="9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№ </a:t>
            </a:r>
            <a:r>
              <a:rPr lang="ru-RU" altLang="ru-RU" sz="900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6ОПК 12/17</a:t>
            </a:r>
            <a:endParaRPr lang="ru-RU" altLang="ru-RU" sz="900" dirty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lvl="0" indent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 sz="900" dirty="0" smtClean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lvl="0" indent="4492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900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Директору </a:t>
            </a:r>
            <a:r>
              <a:rPr lang="ru-RU" altLang="ru-RU" sz="9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государственного бюджетного </a:t>
            </a:r>
            <a:r>
              <a:rPr lang="ru-RU" altLang="ru-RU" sz="900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общеобразовательного</a:t>
            </a:r>
          </a:p>
          <a:p>
            <a:pPr lvl="0" indent="4492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900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ru-RU" altLang="ru-RU" sz="9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учреждения центр образования № 650 Пушкинского района </a:t>
            </a:r>
          </a:p>
          <a:p>
            <a:pPr lvl="0" indent="4492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9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Санкт-Петербург  </a:t>
            </a:r>
            <a:r>
              <a:rPr lang="ru-RU" altLang="ru-RU" sz="9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О.В. АКСЕНОВОЙ</a:t>
            </a:r>
            <a:endParaRPr lang="ru-RU" altLang="ru-RU" sz="900" dirty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lvl="0" indent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 sz="900" dirty="0">
              <a:solidFill>
                <a:schemeClr val="tx1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690222" y="4184126"/>
            <a:ext cx="4048019" cy="270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43608" y="188640"/>
            <a:ext cx="72008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 smtClean="0"/>
              <a:t> </a:t>
            </a:r>
            <a:r>
              <a:rPr lang="ru-RU" sz="1200" dirty="0" smtClean="0">
                <a:solidFill>
                  <a:srgbClr val="0070C0"/>
                </a:solidFill>
              </a:rPr>
              <a:t>3 мая 2018 года проведена </a:t>
            </a:r>
            <a:r>
              <a:rPr lang="ru-RU" sz="1200" dirty="0">
                <a:solidFill>
                  <a:srgbClr val="0070C0"/>
                </a:solidFill>
              </a:rPr>
              <a:t>передача памятных Боевых Знамен соединений и частей, участвующих в освобождении городов Пушкина и Павловска от немецко-фашистских захватчиков в годы Великой Отечественной войны 1941-1945 гг. и получивших почетные наименования «Пушкинских» и «Павловских» в соответствии с приказом Верховного Главнокомандующего Маршала Советского Союза И. Сталина от 24.01.1944 года №63, на вечное хранение в образовательные учреждения Пушкинского района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/>
          <a:srcRect l="45823" t="34219" r="33292" b="25057"/>
          <a:stretch/>
        </p:blipFill>
        <p:spPr>
          <a:xfrm>
            <a:off x="1187624" y="1237803"/>
            <a:ext cx="2232248" cy="244827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563888" y="1204303"/>
            <a:ext cx="4896544" cy="581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                 72 </a:t>
            </a:r>
            <a:r>
              <a:rPr lang="ru-RU" b="1" dirty="0">
                <a:solidFill>
                  <a:srgbClr val="FF0000"/>
                </a:solidFill>
              </a:rPr>
              <a:t>-я Павловская </a:t>
            </a:r>
            <a:endParaRPr lang="ru-RU" b="1" dirty="0" smtClean="0">
              <a:solidFill>
                <a:srgbClr val="FF0000"/>
              </a:solidFill>
            </a:endParaRPr>
          </a:p>
          <a:p>
            <a:r>
              <a:rPr lang="ru-RU" b="1" dirty="0" smtClean="0">
                <a:solidFill>
                  <a:srgbClr val="FF0000"/>
                </a:solidFill>
              </a:rPr>
              <a:t>Краснознамённая </a:t>
            </a:r>
            <a:r>
              <a:rPr lang="ru-RU" b="1" dirty="0">
                <a:solidFill>
                  <a:srgbClr val="FF0000"/>
                </a:solidFill>
              </a:rPr>
              <a:t>стрелковая дивизия</a:t>
            </a:r>
          </a:p>
          <a:p>
            <a:r>
              <a:rPr lang="ru-RU" sz="1400" b="1" dirty="0"/>
              <a:t>СОСТАВ:</a:t>
            </a:r>
          </a:p>
          <a:p>
            <a:r>
              <a:rPr lang="ru-RU" sz="1400" b="1" dirty="0"/>
              <a:t>14, 133 и 187 стрелковый полк,</a:t>
            </a:r>
          </a:p>
          <a:p>
            <a:r>
              <a:rPr lang="ru-RU" sz="1400" b="1" dirty="0"/>
              <a:t>9 артиллерийский полк,</a:t>
            </a:r>
          </a:p>
          <a:p>
            <a:r>
              <a:rPr lang="ru-RU" sz="1400" b="1" dirty="0"/>
              <a:t>119 (72) отдельный истребительно-противотанковый дивизион,</a:t>
            </a:r>
          </a:p>
          <a:p>
            <a:r>
              <a:rPr lang="ru-RU" sz="1400" b="1" dirty="0"/>
              <a:t>383 минометный дивизион (с 17.1.42 г. по 15.10.42 г.),</a:t>
            </a:r>
          </a:p>
          <a:p>
            <a:r>
              <a:rPr lang="ru-RU" sz="1400" b="1" dirty="0"/>
              <a:t>40 разведывательная рота,</a:t>
            </a:r>
          </a:p>
          <a:p>
            <a:r>
              <a:rPr lang="ru-RU" sz="1400" b="1" dirty="0"/>
              <a:t>3 саперный батальон,</a:t>
            </a:r>
          </a:p>
          <a:p>
            <a:r>
              <a:rPr lang="ru-RU" sz="1400" b="1" dirty="0"/>
              <a:t>5 отдельный батальон связи (480 отдельная рота связи),</a:t>
            </a:r>
          </a:p>
          <a:p>
            <a:r>
              <a:rPr lang="ru-RU" sz="1400" b="1" dirty="0"/>
              <a:t>51 медико-санитарный батальон,</a:t>
            </a:r>
          </a:p>
          <a:p>
            <a:r>
              <a:rPr lang="ru-RU" sz="1400" b="1" dirty="0"/>
              <a:t>117 отдельная рота химзащиты,</a:t>
            </a:r>
          </a:p>
          <a:p>
            <a:r>
              <a:rPr lang="ru-RU" sz="1400" b="1" dirty="0"/>
              <a:t>120 автотранспортная рота,</a:t>
            </a:r>
          </a:p>
          <a:p>
            <a:r>
              <a:rPr lang="ru-RU" sz="1400" b="1" dirty="0"/>
              <a:t>347 полевая хлебопекарня,</a:t>
            </a:r>
          </a:p>
          <a:p>
            <a:r>
              <a:rPr lang="ru-RU" sz="1400" b="1" dirty="0"/>
              <a:t>192 дивизионный ветеринарный лазарет,</a:t>
            </a:r>
          </a:p>
          <a:p>
            <a:r>
              <a:rPr lang="ru-RU" sz="1400" b="1" dirty="0"/>
              <a:t>1111 полевая почтовая станция,</a:t>
            </a:r>
          </a:p>
          <a:p>
            <a:r>
              <a:rPr lang="ru-RU" sz="1400" b="1" dirty="0"/>
              <a:t>1133 полевая касса Госбанка.</a:t>
            </a:r>
          </a:p>
          <a:p>
            <a:r>
              <a:rPr lang="ru-RU" sz="1400" b="1" dirty="0"/>
              <a:t>Боевой период</a:t>
            </a:r>
          </a:p>
          <a:p>
            <a:r>
              <a:rPr lang="ru-RU" sz="1400" b="1" dirty="0"/>
              <a:t>15.12.41-4.10.44</a:t>
            </a:r>
          </a:p>
          <a:p>
            <a:r>
              <a:rPr lang="ru-RU" sz="1400" b="1" dirty="0"/>
              <a:t>7.11.44-30.11.44</a:t>
            </a:r>
          </a:p>
          <a:p>
            <a:r>
              <a:rPr lang="ru-RU" sz="1400" b="1" dirty="0" smtClean="0"/>
              <a:t>11.12.44-11.5.45</a:t>
            </a:r>
          </a:p>
          <a:p>
            <a:r>
              <a:rPr lang="ru-RU" sz="1400" b="1" dirty="0"/>
              <a:t>Командир дивизии Ястребов Илья Иванович (07.05.1942 — 11.05.1945), полковник (с 26.09.1943 — генерал-майор)</a:t>
            </a:r>
          </a:p>
          <a:p>
            <a:endParaRPr lang="ru-RU" sz="1400" b="1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695" y="3677618"/>
            <a:ext cx="2453400" cy="313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471" y="79779"/>
            <a:ext cx="1718149" cy="1404000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7794" y="152422"/>
            <a:ext cx="2439809" cy="2556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601" y="2506463"/>
            <a:ext cx="3913982" cy="1404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1341" y="3943691"/>
            <a:ext cx="1763718" cy="2844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2126" y="2408051"/>
            <a:ext cx="1776675" cy="29880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6049" y="1300743"/>
            <a:ext cx="2013880" cy="3060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914" y="3567836"/>
            <a:ext cx="1904389" cy="3132000"/>
          </a:xfrm>
          <a:prstGeom prst="rect">
            <a:avLst/>
          </a:prstGeom>
        </p:spPr>
      </p:pic>
      <p:pic>
        <p:nvPicPr>
          <p:cNvPr id="12" name="Рисунок 11" descr="http://www.rzraion.ru/upload/medialibrary/a9b/vqupep%20zpqtut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842274" y="3532743"/>
            <a:ext cx="2592000" cy="32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135926" y="5574051"/>
            <a:ext cx="1889073" cy="1260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11" cstate="print"/>
          <a:srcRect l="69367" t="69636" r="2967" b="3855"/>
          <a:stretch/>
        </p:blipFill>
        <p:spPr>
          <a:xfrm>
            <a:off x="2573620" y="102912"/>
            <a:ext cx="2026672" cy="136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783218" y="1425586"/>
            <a:ext cx="7408494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0070C0"/>
                </a:solidFill>
              </a:rPr>
              <a:t>25 января 2018 года в ГБОУ ЦО № 650 Пушкинского района, в </a:t>
            </a:r>
            <a:r>
              <a:rPr lang="ru-RU" sz="1200" b="1" dirty="0" smtClean="0">
                <a:solidFill>
                  <a:srgbClr val="0070C0"/>
                </a:solidFill>
              </a:rPr>
              <a:t>Выставочном </a:t>
            </a:r>
            <a:r>
              <a:rPr lang="ru-RU" sz="1200" b="1" dirty="0">
                <a:solidFill>
                  <a:srgbClr val="0070C0"/>
                </a:solidFill>
              </a:rPr>
              <a:t>зале «Память говорит», состоялась встреча обучающихся Центра Образования  с Председателем Совета МОО ВБД «Воин» Поповым Юрием Васильевичем.,  командиром  поискового отряда «ВОИН»  </a:t>
            </a:r>
            <a:r>
              <a:rPr lang="ru-RU" sz="1200" b="1" dirty="0" err="1">
                <a:solidFill>
                  <a:srgbClr val="0070C0"/>
                </a:solidFill>
              </a:rPr>
              <a:t>Болкуновым</a:t>
            </a:r>
            <a:r>
              <a:rPr lang="ru-RU" sz="1200" b="1" dirty="0">
                <a:solidFill>
                  <a:srgbClr val="0070C0"/>
                </a:solidFill>
              </a:rPr>
              <a:t> Игорем Альбертовичем и его заместителем Гладких Михаилом Юрьевичем. Встреча была приурочена ко дню освобождения г. Пушкина и годовщине снятия блокады Ленинграда. Поисковики рассказали о своих «находках» Великой Отечественной на полях сражений Ленинградской области. Особенно заинтересовал юное поколение рассказ о Петергофском десанте и краснофлотце </a:t>
            </a:r>
            <a:r>
              <a:rPr lang="ru-RU" sz="1200" b="1" dirty="0" err="1">
                <a:solidFill>
                  <a:srgbClr val="0070C0"/>
                </a:solidFill>
              </a:rPr>
              <a:t>Юхтарове</a:t>
            </a:r>
            <a:r>
              <a:rPr lang="ru-RU" sz="1200" b="1" dirty="0">
                <a:solidFill>
                  <a:srgbClr val="0070C0"/>
                </a:solidFill>
              </a:rPr>
              <a:t> Петре Александровиче. В память о встрече в Выставочный зал были переданы предметы быта Великой Отечественной войны</a:t>
            </a:r>
            <a:r>
              <a:rPr lang="ru-RU" dirty="0">
                <a:solidFill>
                  <a:srgbClr val="0070C0"/>
                </a:solidFill>
              </a:rPr>
              <a:t>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2564" y="114793"/>
            <a:ext cx="2052000" cy="136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07268" y="188640"/>
            <a:ext cx="2880000" cy="2160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94432" y="179957"/>
            <a:ext cx="2880000" cy="2160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268" y="2404696"/>
            <a:ext cx="2880000" cy="2160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8450" y="2404696"/>
            <a:ext cx="2880000" cy="2160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354" y="4588813"/>
            <a:ext cx="2880000" cy="216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4564696"/>
            <a:ext cx="2880000" cy="2160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859" y="1556792"/>
            <a:ext cx="1728000" cy="2304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125487" y="3898265"/>
            <a:ext cx="15121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FF0000"/>
                </a:solidFill>
              </a:rPr>
              <a:t>Ивлев Виктор Степанович</a:t>
            </a:r>
            <a:endParaRPr lang="ru-RU" sz="1400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868144" y="2339957"/>
            <a:ext cx="27062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FF0000"/>
                </a:solidFill>
              </a:rPr>
              <a:t>Аксенова О.В.         Попов Ю.В</a:t>
            </a:r>
            <a:r>
              <a:rPr lang="ru-RU" sz="1400" dirty="0" smtClean="0">
                <a:solidFill>
                  <a:srgbClr val="FF0000"/>
                </a:solidFill>
              </a:rPr>
              <a:t>. </a:t>
            </a:r>
            <a:endParaRPr lang="ru-RU" sz="1400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43608" y="2339957"/>
            <a:ext cx="25922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FF0000"/>
                </a:solidFill>
              </a:rPr>
              <a:t>Участники проекта 10 б класс</a:t>
            </a:r>
            <a:endParaRPr lang="ru-RU" sz="1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971600" y="260649"/>
            <a:ext cx="698477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rgbClr val="0070C0"/>
                </a:solidFill>
              </a:rPr>
              <a:t>20 марта в   выставочном зале  центра образования «Память говорит»       состоялась встреча, посвященная Дню моряков –подводников. В гости  к обучающимся пришли </a:t>
            </a:r>
            <a:r>
              <a:rPr lang="ru-RU" dirty="0">
                <a:solidFill>
                  <a:srgbClr val="FF0000"/>
                </a:solidFill>
              </a:rPr>
              <a:t>капитан первого ранга </a:t>
            </a:r>
            <a:r>
              <a:rPr lang="ru-RU" dirty="0" err="1">
                <a:solidFill>
                  <a:srgbClr val="FF0000"/>
                </a:solidFill>
              </a:rPr>
              <a:t>Гаврищук</a:t>
            </a:r>
            <a:r>
              <a:rPr lang="ru-RU" dirty="0">
                <a:solidFill>
                  <a:srgbClr val="FF0000"/>
                </a:solidFill>
              </a:rPr>
              <a:t> Николай Антонович</a:t>
            </a:r>
            <a:r>
              <a:rPr lang="ru-RU" dirty="0" smtClean="0">
                <a:solidFill>
                  <a:srgbClr val="FF0000"/>
                </a:solidFill>
              </a:rPr>
              <a:t>, член – корреспондент  </a:t>
            </a:r>
            <a:r>
              <a:rPr lang="ru-RU" dirty="0">
                <a:solidFill>
                  <a:srgbClr val="FF0000"/>
                </a:solidFill>
              </a:rPr>
              <a:t>Петровской Академии наук  ; капитан первого ранга </a:t>
            </a:r>
            <a:r>
              <a:rPr lang="ru-RU" dirty="0" err="1">
                <a:solidFill>
                  <a:srgbClr val="FF0000"/>
                </a:solidFill>
              </a:rPr>
              <a:t>Карандашов</a:t>
            </a:r>
            <a:r>
              <a:rPr lang="ru-RU" dirty="0">
                <a:solidFill>
                  <a:srgbClr val="FF0000"/>
                </a:solidFill>
              </a:rPr>
              <a:t> Владимир Дмитриевич ,доктор философских наук</a:t>
            </a:r>
            <a:r>
              <a:rPr lang="ru-RU" dirty="0" smtClean="0">
                <a:solidFill>
                  <a:srgbClr val="FF0000"/>
                </a:solidFill>
              </a:rPr>
              <a:t>, профессор </a:t>
            </a:r>
            <a:r>
              <a:rPr lang="ru-RU" dirty="0">
                <a:solidFill>
                  <a:srgbClr val="FF0000"/>
                </a:solidFill>
              </a:rPr>
              <a:t>,преподаватель  гуманитарных дисциплин военного политехнического института  г.Пушкин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/>
          <a:srcRect l="70751" t="40182" r="2275" b="35273"/>
          <a:stretch/>
        </p:blipFill>
        <p:spPr>
          <a:xfrm>
            <a:off x="1403268" y="2708920"/>
            <a:ext cx="6121440" cy="3924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969" y="548680"/>
            <a:ext cx="4752000" cy="3168000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3919135"/>
            <a:ext cx="4104000" cy="2736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59576" y="4045135"/>
            <a:ext cx="3724172" cy="2484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6200000">
            <a:off x="5481943" y="1062461"/>
            <a:ext cx="3184437" cy="2124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54824" y="249378"/>
            <a:ext cx="80095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1"/>
                </a:solidFill>
              </a:rPr>
              <a:t>Великой победе посвящается ...(встреча с ветеранами Великой Отечественной войны, участниками боевых действий в Афганистане, Чечне)</a:t>
            </a:r>
            <a:endParaRPr lang="ru-RU" b="1" dirty="0">
              <a:solidFill>
                <a:schemeClr val="accent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55577" y="3284984"/>
            <a:ext cx="374441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FF0000"/>
                </a:solidFill>
              </a:rPr>
              <a:t>Участник Великой Отечественной  </a:t>
            </a:r>
            <a:r>
              <a:rPr lang="ru-RU" sz="1400" b="1" dirty="0" err="1" smtClean="0">
                <a:solidFill>
                  <a:srgbClr val="FF0000"/>
                </a:solidFill>
              </a:rPr>
              <a:t>войны,капитан</a:t>
            </a:r>
            <a:r>
              <a:rPr lang="ru-RU" sz="1400" b="1" dirty="0" smtClean="0">
                <a:solidFill>
                  <a:srgbClr val="FF0000"/>
                </a:solidFill>
              </a:rPr>
              <a:t> 3 ранга, член союза художников  Голосов Виталий Ильич</a:t>
            </a:r>
            <a:endParaRPr lang="ru-RU" sz="14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562969" y="3231900"/>
            <a:ext cx="578932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FF0000"/>
                </a:solidFill>
              </a:rPr>
              <a:t>Полковник в отставке, профессор </a:t>
            </a:r>
          </a:p>
          <a:p>
            <a:r>
              <a:rPr lang="ru-RU" sz="1400" b="1" dirty="0" smtClean="0">
                <a:solidFill>
                  <a:srgbClr val="FF0000"/>
                </a:solidFill>
              </a:rPr>
              <a:t>академии военных наук, почетный радист</a:t>
            </a:r>
          </a:p>
          <a:p>
            <a:r>
              <a:rPr lang="ru-RU" sz="1400" b="1" dirty="0" smtClean="0">
                <a:solidFill>
                  <a:srgbClr val="FF0000"/>
                </a:solidFill>
              </a:rPr>
              <a:t>Феоктистов Валерий  Александрович</a:t>
            </a:r>
            <a:endParaRPr lang="ru-RU" sz="1400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16016" y="6381327"/>
            <a:ext cx="42475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FF0000"/>
                </a:solidFill>
              </a:rPr>
              <a:t>Полковник в отставке, участник боевых действий в Чечне </a:t>
            </a:r>
            <a:r>
              <a:rPr lang="ru-RU" sz="1400" b="1" dirty="0" err="1" smtClean="0">
                <a:solidFill>
                  <a:srgbClr val="FF0000"/>
                </a:solidFill>
              </a:rPr>
              <a:t>Арсланбеков</a:t>
            </a:r>
            <a:r>
              <a:rPr lang="ru-RU" sz="1400" b="1" dirty="0" smtClean="0">
                <a:solidFill>
                  <a:srgbClr val="FF0000"/>
                </a:solidFill>
              </a:rPr>
              <a:t>  Марат </a:t>
            </a:r>
            <a:r>
              <a:rPr lang="ru-RU" sz="1400" b="1" dirty="0" err="1" smtClean="0">
                <a:solidFill>
                  <a:srgbClr val="FF0000"/>
                </a:solidFill>
              </a:rPr>
              <a:t>Максутович</a:t>
            </a:r>
            <a:endParaRPr lang="ru-RU" sz="1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56831" y="2720846"/>
            <a:ext cx="3206978" cy="2160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34084" y="958458"/>
            <a:ext cx="2702625" cy="1800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41067" y="965394"/>
            <a:ext cx="2702625" cy="1800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405590" y="2701252"/>
            <a:ext cx="3243150" cy="2160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27582" y="4941168"/>
            <a:ext cx="2400000" cy="18000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206340" y="4972564"/>
            <a:ext cx="2702625" cy="1800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637419" y="4972564"/>
            <a:ext cx="2893575" cy="1800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83568" y="0"/>
            <a:ext cx="76420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70C0"/>
                </a:solidFill>
              </a:rPr>
              <a:t>                                                  Презентация проектов </a:t>
            </a:r>
          </a:p>
          <a:p>
            <a:r>
              <a:rPr lang="ru-RU" sz="2000" b="1" dirty="0" smtClean="0">
                <a:solidFill>
                  <a:srgbClr val="0070C0"/>
                </a:solidFill>
              </a:rPr>
              <a:t>«Пусть память говорит», «Семейные фотохроники Великих войн России»(</a:t>
            </a:r>
            <a:r>
              <a:rPr lang="ru-RU" sz="2000" b="1" dirty="0" err="1" smtClean="0">
                <a:solidFill>
                  <a:srgbClr val="0070C0"/>
                </a:solidFill>
              </a:rPr>
              <a:t>Колпинский</a:t>
            </a:r>
            <a:r>
              <a:rPr lang="ru-RU" sz="2000" b="1" dirty="0" smtClean="0">
                <a:solidFill>
                  <a:srgbClr val="0070C0"/>
                </a:solidFill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</a:rPr>
              <a:t>район,пос.Металлостроя</a:t>
            </a:r>
            <a:r>
              <a:rPr lang="ru-RU" dirty="0" smtClean="0">
                <a:solidFill>
                  <a:srgbClr val="0070C0"/>
                </a:solidFill>
              </a:rPr>
              <a:t>)</a:t>
            </a:r>
            <a:endParaRPr lang="ru-RU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142852"/>
            <a:ext cx="8229600" cy="928694"/>
          </a:xfrm>
        </p:spPr>
        <p:txBody>
          <a:bodyPr>
            <a:normAutofit fontScale="90000"/>
          </a:bodyPr>
          <a:lstStyle/>
          <a:p>
            <a:r>
              <a:rPr lang="ru-RU" sz="2000" dirty="0" smtClean="0">
                <a:solidFill>
                  <a:srgbClr val="0070C0"/>
                </a:solidFill>
                <a:latin typeface="Georgia" pitchFamily="18" charset="0"/>
              </a:rPr>
              <a:t>Онлайн-совещание </a:t>
            </a:r>
            <a:br>
              <a:rPr lang="ru-RU" sz="2000" dirty="0" smtClean="0">
                <a:solidFill>
                  <a:srgbClr val="0070C0"/>
                </a:solidFill>
                <a:latin typeface="Georgia" pitchFamily="18" charset="0"/>
              </a:rPr>
            </a:br>
            <a:r>
              <a:rPr lang="ru-RU" sz="2000" dirty="0" smtClean="0">
                <a:solidFill>
                  <a:srgbClr val="0070C0"/>
                </a:solidFill>
                <a:latin typeface="Georgia" pitchFamily="18" charset="0"/>
              </a:rPr>
              <a:t> Общественная Палата РФ </a:t>
            </a:r>
            <a:r>
              <a:rPr lang="en-US" sz="2000" dirty="0" smtClean="0">
                <a:solidFill>
                  <a:srgbClr val="0070C0"/>
                </a:solidFill>
                <a:latin typeface="Georgia" pitchFamily="18" charset="0"/>
              </a:rPr>
              <a:t/>
            </a:r>
            <a:br>
              <a:rPr lang="en-US" sz="2000" dirty="0" smtClean="0">
                <a:solidFill>
                  <a:srgbClr val="0070C0"/>
                </a:solidFill>
                <a:latin typeface="Georgia" pitchFamily="18" charset="0"/>
              </a:rPr>
            </a:br>
            <a:r>
              <a:rPr lang="ru-RU" sz="2000" dirty="0" smtClean="0">
                <a:solidFill>
                  <a:srgbClr val="0070C0"/>
                </a:solidFill>
                <a:latin typeface="Georgia" pitchFamily="18" charset="0"/>
              </a:rPr>
              <a:t>проект «Семейные фотохроники Великих войн России»</a:t>
            </a:r>
            <a:endParaRPr lang="ru-RU" sz="2000" dirty="0">
              <a:solidFill>
                <a:srgbClr val="0070C0"/>
              </a:solidFill>
              <a:latin typeface="Georgia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1073324"/>
            <a:ext cx="4374000" cy="2916000"/>
          </a:xfrm>
        </p:spPr>
      </p:pic>
      <p:sp>
        <p:nvSpPr>
          <p:cNvPr id="3" name="Прямоугольник 2"/>
          <p:cNvSpPr/>
          <p:nvPr/>
        </p:nvSpPr>
        <p:spPr>
          <a:xfrm>
            <a:off x="1187624" y="3987546"/>
            <a:ext cx="72008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ОП РФ реализует всероссийский проект fotohroniki.ru</a:t>
            </a:r>
          </a:p>
          <a:p>
            <a:pPr algn="just"/>
            <a:r>
              <a:rPr lang="ru-RU" dirty="0"/>
              <a:t>В Общественной палате России презентовали акцию «Семейные фотохроники великих войн России». В режиме онлайн региональным </a:t>
            </a:r>
            <a:r>
              <a:rPr lang="ru-RU" dirty="0" smtClean="0"/>
              <a:t>палатам</a:t>
            </a:r>
            <a:r>
              <a:rPr lang="en-US" dirty="0" smtClean="0"/>
              <a:t> </a:t>
            </a:r>
            <a:r>
              <a:rPr lang="ru-RU" dirty="0" smtClean="0"/>
              <a:t> </a:t>
            </a:r>
            <a:r>
              <a:rPr lang="ru-RU" dirty="0"/>
              <a:t>объяснили условия всероссийской добровольческой акции</a:t>
            </a:r>
            <a:r>
              <a:rPr lang="ru-RU" dirty="0" smtClean="0"/>
              <a:t>.</a:t>
            </a:r>
          </a:p>
          <a:p>
            <a:pPr algn="just"/>
            <a:r>
              <a:rPr lang="ru-RU" dirty="0" smtClean="0"/>
              <a:t>В работе онлайн-совещания приняли участие директор ГБОУ ЦО № 650 Аксенова </a:t>
            </a:r>
            <a:r>
              <a:rPr lang="ru-RU" dirty="0" err="1" smtClean="0"/>
              <a:t>О.В.,координатор</a:t>
            </a:r>
            <a:r>
              <a:rPr lang="ru-RU" dirty="0" smtClean="0"/>
              <a:t> проекта «Семейные фотохроники Великих войн России»</a:t>
            </a:r>
            <a:r>
              <a:rPr lang="en-US" dirty="0" smtClean="0"/>
              <a:t>  </a:t>
            </a:r>
            <a:r>
              <a:rPr lang="ru-RU" dirty="0" smtClean="0"/>
              <a:t>Санкт-Петербургу, учитель  русского языка и литературы ГБОУ ЦО № 650 </a:t>
            </a:r>
            <a:r>
              <a:rPr lang="ru-RU" dirty="0" err="1" smtClean="0"/>
              <a:t>Шубелева</a:t>
            </a:r>
            <a:r>
              <a:rPr lang="ru-RU" dirty="0" smtClean="0"/>
              <a:t> М.Е., руководитель межрегиональной общественной организации ветеранов боевых действий «ВОИН» , педагог-организатор  ГБОУ ЦО № 650 Попов Ю.В.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930</TotalTime>
  <Words>712</Words>
  <Application>Microsoft Office PowerPoint</Application>
  <PresentationFormat>Экран (4:3)</PresentationFormat>
  <Paragraphs>66</Paragraphs>
  <Slides>10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5" baseType="lpstr">
      <vt:lpstr>Arial</vt:lpstr>
      <vt:lpstr>Calibri</vt:lpstr>
      <vt:lpstr>Georgia</vt:lpstr>
      <vt:lpstr>Times New Roman</vt:lpstr>
      <vt:lpstr>Тема Office</vt:lpstr>
      <vt:lpstr> Выставочный зал  «Память говорит» как открытое образовательное пространство.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Онлайн-совещание   Общественная Палата РФ  проект «Семейные фотохроники Великих войн России»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Современные технологии обучения взрослых</dc:title>
  <dc:creator>Господин</dc:creator>
  <cp:lastModifiedBy>Пользователь</cp:lastModifiedBy>
  <cp:revision>112</cp:revision>
  <dcterms:created xsi:type="dcterms:W3CDTF">2016-03-15T11:20:31Z</dcterms:created>
  <dcterms:modified xsi:type="dcterms:W3CDTF">2018-11-10T15:58:02Z</dcterms:modified>
</cp:coreProperties>
</file>